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9"/>
  </p:notesMasterIdLst>
  <p:handoutMasterIdLst>
    <p:handoutMasterId r:id="rId30"/>
  </p:handoutMasterIdLst>
  <p:sldIdLst>
    <p:sldId id="256" r:id="rId4"/>
    <p:sldId id="276" r:id="rId5"/>
    <p:sldId id="281" r:id="rId6"/>
    <p:sldId id="280" r:id="rId7"/>
    <p:sldId id="259" r:id="rId8"/>
    <p:sldId id="257" r:id="rId9"/>
    <p:sldId id="260" r:id="rId10"/>
    <p:sldId id="261" r:id="rId11"/>
    <p:sldId id="273" r:id="rId12"/>
    <p:sldId id="262" r:id="rId13"/>
    <p:sldId id="277" r:id="rId14"/>
    <p:sldId id="282" r:id="rId15"/>
    <p:sldId id="283" r:id="rId16"/>
    <p:sldId id="278" r:id="rId17"/>
    <p:sldId id="263" r:id="rId18"/>
    <p:sldId id="264" r:id="rId19"/>
    <p:sldId id="265" r:id="rId20"/>
    <p:sldId id="266" r:id="rId21"/>
    <p:sldId id="267" r:id="rId22"/>
    <p:sldId id="275" r:id="rId23"/>
    <p:sldId id="268" r:id="rId24"/>
    <p:sldId id="269" r:id="rId25"/>
    <p:sldId id="270" r:id="rId26"/>
    <p:sldId id="271" r:id="rId27"/>
    <p:sldId id="279" r:id="rId2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Lucida Grande" pitchFamily="-84" charset="0"/>
        <a:ea typeface="ヒラギノ角ゴ Pro W3" pitchFamily="-84" charset="-128"/>
        <a:cs typeface="+mn-cs"/>
      </a:defRPr>
    </a:lvl1pPr>
    <a:lvl2pPr marL="457200" algn="l" defTabSz="457200" rtl="0" eaLnBrk="0" fontAlgn="base" hangingPunct="0">
      <a:spcBef>
        <a:spcPct val="0"/>
      </a:spcBef>
      <a:spcAft>
        <a:spcPct val="0"/>
      </a:spcAft>
      <a:defRPr kern="1200">
        <a:solidFill>
          <a:schemeClr val="tx1"/>
        </a:solidFill>
        <a:latin typeface="Lucida Grande" pitchFamily="-84" charset="0"/>
        <a:ea typeface="ヒラギノ角ゴ Pro W3" pitchFamily="-84" charset="-128"/>
        <a:cs typeface="+mn-cs"/>
      </a:defRPr>
    </a:lvl2pPr>
    <a:lvl3pPr marL="914400" algn="l" defTabSz="457200" rtl="0" eaLnBrk="0" fontAlgn="base" hangingPunct="0">
      <a:spcBef>
        <a:spcPct val="0"/>
      </a:spcBef>
      <a:spcAft>
        <a:spcPct val="0"/>
      </a:spcAft>
      <a:defRPr kern="1200">
        <a:solidFill>
          <a:schemeClr val="tx1"/>
        </a:solidFill>
        <a:latin typeface="Lucida Grande" pitchFamily="-84" charset="0"/>
        <a:ea typeface="ヒラギノ角ゴ Pro W3" pitchFamily="-84" charset="-128"/>
        <a:cs typeface="+mn-cs"/>
      </a:defRPr>
    </a:lvl3pPr>
    <a:lvl4pPr marL="1371600" algn="l" defTabSz="457200" rtl="0" eaLnBrk="0" fontAlgn="base" hangingPunct="0">
      <a:spcBef>
        <a:spcPct val="0"/>
      </a:spcBef>
      <a:spcAft>
        <a:spcPct val="0"/>
      </a:spcAft>
      <a:defRPr kern="1200">
        <a:solidFill>
          <a:schemeClr val="tx1"/>
        </a:solidFill>
        <a:latin typeface="Lucida Grande" pitchFamily="-84" charset="0"/>
        <a:ea typeface="ヒラギノ角ゴ Pro W3" pitchFamily="-84" charset="-128"/>
        <a:cs typeface="+mn-cs"/>
      </a:defRPr>
    </a:lvl4pPr>
    <a:lvl5pPr marL="1828800" algn="l" defTabSz="457200" rtl="0" eaLnBrk="0" fontAlgn="base" hangingPunct="0">
      <a:spcBef>
        <a:spcPct val="0"/>
      </a:spcBef>
      <a:spcAft>
        <a:spcPct val="0"/>
      </a:spcAft>
      <a:defRPr kern="1200">
        <a:solidFill>
          <a:schemeClr val="tx1"/>
        </a:solidFill>
        <a:latin typeface="Lucida Grande" pitchFamily="-84" charset="0"/>
        <a:ea typeface="ヒラギノ角ゴ Pro W3" pitchFamily="-84" charset="-128"/>
        <a:cs typeface="+mn-cs"/>
      </a:defRPr>
    </a:lvl5pPr>
    <a:lvl6pPr marL="2286000" algn="l" defTabSz="914400" rtl="0" eaLnBrk="1" latinLnBrk="0" hangingPunct="1">
      <a:defRPr kern="1200">
        <a:solidFill>
          <a:schemeClr val="tx1"/>
        </a:solidFill>
        <a:latin typeface="Lucida Grande" pitchFamily="-84" charset="0"/>
        <a:ea typeface="ヒラギノ角ゴ Pro W3" pitchFamily="-84" charset="-128"/>
        <a:cs typeface="+mn-cs"/>
      </a:defRPr>
    </a:lvl6pPr>
    <a:lvl7pPr marL="2743200" algn="l" defTabSz="914400" rtl="0" eaLnBrk="1" latinLnBrk="0" hangingPunct="1">
      <a:defRPr kern="1200">
        <a:solidFill>
          <a:schemeClr val="tx1"/>
        </a:solidFill>
        <a:latin typeface="Lucida Grande" pitchFamily="-84" charset="0"/>
        <a:ea typeface="ヒラギノ角ゴ Pro W3" pitchFamily="-84" charset="-128"/>
        <a:cs typeface="+mn-cs"/>
      </a:defRPr>
    </a:lvl7pPr>
    <a:lvl8pPr marL="3200400" algn="l" defTabSz="914400" rtl="0" eaLnBrk="1" latinLnBrk="0" hangingPunct="1">
      <a:defRPr kern="1200">
        <a:solidFill>
          <a:schemeClr val="tx1"/>
        </a:solidFill>
        <a:latin typeface="Lucida Grande" pitchFamily="-84" charset="0"/>
        <a:ea typeface="ヒラギノ角ゴ Pro W3" pitchFamily="-84" charset="-128"/>
        <a:cs typeface="+mn-cs"/>
      </a:defRPr>
    </a:lvl8pPr>
    <a:lvl9pPr marL="3657600" algn="l" defTabSz="914400" rtl="0" eaLnBrk="1" latinLnBrk="0" hangingPunct="1">
      <a:defRPr kern="1200">
        <a:solidFill>
          <a:schemeClr val="tx1"/>
        </a:solidFill>
        <a:latin typeface="Lucida Grande" pitchFamily="-84" charset="0"/>
        <a:ea typeface="ヒラギノ角ゴ Pro W3"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3"/>
    <a:srgbClr val="CF0031"/>
    <a:srgbClr val="0041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25" autoAdjust="0"/>
  </p:normalViewPr>
  <p:slideViewPr>
    <p:cSldViewPr snapToGrid="0" snapToObjects="1">
      <p:cViewPr>
        <p:scale>
          <a:sx n="100" d="100"/>
          <a:sy n="100" d="100"/>
        </p:scale>
        <p:origin x="-194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ヒラギノ角ゴ Pro W3" charset="-128"/>
                <a:cs typeface="ヒラギノ角ゴ Pro W3"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D1E6A72B-7450-49EA-9FB4-2885C2EE24F7}" type="datetime1">
              <a:rPr lang="en-US" altLang="en-US"/>
              <a:pPr>
                <a:defRPr/>
              </a:pPr>
              <a:t>10/1/2014</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ヒラギノ角ゴ Pro W3" charset="-128"/>
                <a:cs typeface="ヒラギノ角ゴ Pro W3"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DAFC808E-93EF-46D2-9D0A-25A6D1EA5C6B}" type="slidenum">
              <a:rPr lang="en-US" altLang="en-US"/>
              <a:pPr>
                <a:defRPr/>
              </a:pPr>
              <a:t>‹#›</a:t>
            </a:fld>
            <a:endParaRPr lang="en-US" altLang="en-US"/>
          </a:p>
        </p:txBody>
      </p:sp>
    </p:spTree>
    <p:extLst>
      <p:ext uri="{BB962C8B-B14F-4D97-AF65-F5344CB8AC3E}">
        <p14:creationId xmlns:p14="http://schemas.microsoft.com/office/powerpoint/2010/main" val="393734058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ヒラギノ角ゴ Pro W3" charset="-128"/>
                <a:cs typeface="ヒラギノ角ゴ Pro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02A165EA-8332-4706-8C28-16EB03BE2D07}" type="datetime1">
              <a:rPr lang="en-US" altLang="en-US"/>
              <a:pPr>
                <a:defRPr/>
              </a:pPr>
              <a:t>10/1/2014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ヒラギノ角ゴ Pro W3" charset="-128"/>
                <a:cs typeface="ヒラギノ角ゴ Pro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54214393-4F82-4F38-9E31-7F1C5E272588}" type="slidenum">
              <a:rPr lang="en-US" altLang="en-US"/>
              <a:pPr>
                <a:defRPr/>
              </a:pPr>
              <a:t>‹#›</a:t>
            </a:fld>
            <a:endParaRPr lang="en-US" altLang="en-US"/>
          </a:p>
        </p:txBody>
      </p:sp>
    </p:spTree>
    <p:extLst>
      <p:ext uri="{BB962C8B-B14F-4D97-AF65-F5344CB8AC3E}">
        <p14:creationId xmlns:p14="http://schemas.microsoft.com/office/powerpoint/2010/main" val="3090532255"/>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pitchFamily="-84" charset="-128"/>
            </a:endParaRPr>
          </a:p>
        </p:txBody>
      </p:sp>
      <p:sp>
        <p:nvSpPr>
          <p:cNvPr id="3379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5817913D-C857-4468-8616-287BFA8975B8}" type="datetime1">
              <a:rPr lang="en-US" altLang="en-US" smtClean="0"/>
              <a:pPr>
                <a:spcBef>
                  <a:spcPct val="0"/>
                </a:spcBef>
              </a:pPr>
              <a:t>10/1/2014</a:t>
            </a:fld>
            <a:endParaRPr lang="en-US" altLang="en-US" smtClean="0"/>
          </a:p>
        </p:txBody>
      </p:sp>
      <p:sp>
        <p:nvSpPr>
          <p:cNvPr id="3379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3379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FF56D86B-B7CD-4443-9083-41C82560EB6F}" type="slidenum">
              <a:rPr lang="en-US" altLang="en-US" smtClean="0"/>
              <a:pPr>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The field is wide open. You can include famous people, people from business, social media, politics, technology, the sciences, American Legion Auxiliary, coworkers, neighbors -- anyone.</a:t>
            </a:r>
          </a:p>
        </p:txBody>
      </p:sp>
      <p:sp>
        <p:nvSpPr>
          <p:cNvPr id="4301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DB0799A4-6861-4610-BA6E-FF074E732F3E}" type="datetime1">
              <a:rPr lang="en-US" altLang="en-US" smtClean="0"/>
              <a:pPr>
                <a:spcBef>
                  <a:spcPct val="0"/>
                </a:spcBef>
              </a:pPr>
              <a:t>10/1/2014</a:t>
            </a:fld>
            <a:endParaRPr lang="en-US" altLang="en-US" smtClean="0"/>
          </a:p>
        </p:txBody>
      </p:sp>
      <p:sp>
        <p:nvSpPr>
          <p:cNvPr id="430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430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C2839EE8-F2D8-4484-BBEF-103600FC8FFA}" type="slidenum">
              <a:rPr lang="en-US" altLang="en-US" smtClean="0"/>
              <a:pPr>
                <a:spcBef>
                  <a:spcPct val="0"/>
                </a:spcBef>
              </a:pPr>
              <a:t>11</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defRPr/>
            </a:pPr>
            <a:r>
              <a:rPr lang="en-US" altLang="en-US" dirty="0" smtClean="0">
                <a:ea typeface="ヒラギノ角ゴ Pro W3" pitchFamily="-84" charset="-128"/>
              </a:rPr>
              <a:t>Why hunt for your goodwill? [Ask for suggestions from the audience…capture on a white board] Then show our choices…</a:t>
            </a:r>
          </a:p>
          <a:p>
            <a:pPr>
              <a:defRPr/>
            </a:pPr>
            <a:endParaRPr lang="en-US" altLang="en-US" dirty="0" smtClean="0">
              <a:ea typeface="ヒラギノ角ゴ Pro W3" pitchFamily="-84" charset="-128"/>
            </a:endParaRPr>
          </a:p>
          <a:p>
            <a:pPr>
              <a:buFontTx/>
              <a:buChar char="•"/>
              <a:defRPr/>
            </a:pPr>
            <a:r>
              <a:rPr lang="en-US" altLang="en-US" dirty="0" smtClean="0">
                <a:ea typeface="ヒラギノ角ゴ Pro W3" pitchFamily="-84" charset="-128"/>
              </a:rPr>
              <a:t>Protecting relationships: When valued, there is power in taking initiative to repair it. Acting with calmness and integrity in the face of hurtful behavior is empowering, healthy and strong.</a:t>
            </a:r>
          </a:p>
          <a:p>
            <a:pPr>
              <a:buFontTx/>
              <a:buChar char="•"/>
              <a:defRPr/>
            </a:pPr>
            <a:endParaRPr lang="en-US" altLang="en-US" dirty="0" smtClean="0">
              <a:ea typeface="ヒラギノ角ゴ Pro W3" pitchFamily="-84" charset="-128"/>
            </a:endParaRPr>
          </a:p>
          <a:p>
            <a:pPr>
              <a:buFontTx/>
              <a:buChar char="•"/>
              <a:defRPr/>
            </a:pPr>
            <a:r>
              <a:rPr lang="en-US" altLang="en-US" dirty="0" smtClean="0">
                <a:ea typeface="ヒラギノ角ゴ Pro W3" pitchFamily="-84" charset="-128"/>
              </a:rPr>
              <a:t>Controlling emotions: Anger feeds anger, so if you respond like a crazy person, people will see YOU as the crazy person. Respond with integrity, and others will see the other person as the unhealthy one.</a:t>
            </a:r>
          </a:p>
          <a:p>
            <a:pPr>
              <a:buFontTx/>
              <a:buChar char="•"/>
              <a:defRPr/>
            </a:pPr>
            <a:endParaRPr lang="en-US" altLang="en-US" dirty="0" smtClean="0">
              <a:ea typeface="ヒラギノ角ゴ Pro W3" pitchFamily="-84" charset="-128"/>
            </a:endParaRPr>
          </a:p>
          <a:p>
            <a:pPr>
              <a:buFontTx/>
              <a:buChar char="•"/>
              <a:defRPr/>
            </a:pPr>
            <a:r>
              <a:rPr lang="en-US" altLang="en-US" dirty="0" smtClean="0">
                <a:ea typeface="ヒラギノ角ゴ Pro W3" pitchFamily="-84" charset="-128"/>
              </a:rPr>
              <a:t>Look in the mirror: When you freak out in response to someone else</a:t>
            </a:r>
            <a:r>
              <a:rPr lang="ja-JP" altLang="en-US" dirty="0" smtClean="0">
                <a:ea typeface="ヒラギノ角ゴ Pro W3" pitchFamily="-84" charset="-128"/>
              </a:rPr>
              <a:t>’</a:t>
            </a:r>
            <a:r>
              <a:rPr lang="en-US" altLang="ja-JP" dirty="0" smtClean="0">
                <a:ea typeface="ヒラギノ角ゴ Pro W3" pitchFamily="-84" charset="-128"/>
              </a:rPr>
              <a:t>s </a:t>
            </a:r>
            <a:r>
              <a:rPr lang="en-US" altLang="ja-JP" dirty="0" err="1" smtClean="0">
                <a:ea typeface="ヒラギノ角ゴ Pro W3" pitchFamily="-84" charset="-128"/>
              </a:rPr>
              <a:t>freakout</a:t>
            </a:r>
            <a:r>
              <a:rPr lang="en-US" altLang="ja-JP" dirty="0" smtClean="0">
                <a:ea typeface="ヒラギノ角ゴ Pro W3" pitchFamily="-84" charset="-128"/>
              </a:rPr>
              <a:t>, that person ignores your message and simply thinks, </a:t>
            </a:r>
            <a:r>
              <a:rPr lang="ja-JP" altLang="en-US" dirty="0" smtClean="0">
                <a:ea typeface="ヒラギノ角ゴ Pro W3" pitchFamily="-84" charset="-128"/>
              </a:rPr>
              <a:t>“</a:t>
            </a:r>
            <a:r>
              <a:rPr lang="en-US" altLang="ja-JP" dirty="0" smtClean="0">
                <a:ea typeface="ヒラギノ角ゴ Pro W3" pitchFamily="-84" charset="-128"/>
              </a:rPr>
              <a:t>You think I</a:t>
            </a:r>
            <a:r>
              <a:rPr lang="ja-JP" altLang="en-US" dirty="0" smtClean="0">
                <a:ea typeface="ヒラギノ角ゴ Pro W3" pitchFamily="-84" charset="-128"/>
              </a:rPr>
              <a:t>’</a:t>
            </a:r>
            <a:r>
              <a:rPr lang="en-US" altLang="ja-JP" dirty="0" smtClean="0">
                <a:ea typeface="ヒラギノ角ゴ Pro W3" pitchFamily="-84" charset="-128"/>
              </a:rPr>
              <a:t>m crazy? Look at YOU!</a:t>
            </a:r>
            <a:r>
              <a:rPr lang="ja-JP" altLang="en-US" dirty="0" smtClean="0">
                <a:ea typeface="ヒラギノ角ゴ Pro W3" pitchFamily="-84" charset="-128"/>
              </a:rPr>
              <a:t>”</a:t>
            </a:r>
            <a:r>
              <a:rPr lang="en-US" altLang="ja-JP" dirty="0" smtClean="0">
                <a:ea typeface="ヒラギノ角ゴ Pro W3" pitchFamily="-84" charset="-128"/>
              </a:rPr>
              <a:t> Your poor behavior gets in the way of them seeing their own poor behavior. No one comes out in tact.</a:t>
            </a:r>
          </a:p>
          <a:p>
            <a:pPr>
              <a:buFontTx/>
              <a:buChar char="•"/>
              <a:defRPr/>
            </a:pPr>
            <a:endParaRPr lang="en-US" altLang="ja-JP" dirty="0" smtClean="0">
              <a:ea typeface="ヒラギノ角ゴ Pro W3" pitchFamily="-84" charset="-128"/>
            </a:endParaRPr>
          </a:p>
          <a:p>
            <a:pPr>
              <a:buFontTx/>
              <a:buChar char="•"/>
              <a:defRPr/>
            </a:pPr>
            <a:r>
              <a:rPr lang="en-US" altLang="en-US" dirty="0" smtClean="0">
                <a:ea typeface="ヒラギノ角ゴ Pro W3" pitchFamily="-84" charset="-128"/>
              </a:rPr>
              <a:t>Waste of energy: Why not direct your energy in other ways? When you take the high road, you</a:t>
            </a:r>
            <a:r>
              <a:rPr lang="ja-JP" altLang="en-US" dirty="0" smtClean="0">
                <a:ea typeface="ヒラギノ角ゴ Pro W3" pitchFamily="-84" charset="-128"/>
              </a:rPr>
              <a:t>’</a:t>
            </a:r>
            <a:r>
              <a:rPr lang="en-US" altLang="ja-JP" dirty="0" smtClean="0">
                <a:ea typeface="ヒラギノ角ゴ Pro W3" pitchFamily="-84" charset="-128"/>
              </a:rPr>
              <a:t>re saving yourself from wasting energy and giving yourself high blood pressure and obviously stress. Who needs high blood pressure and more stress?!</a:t>
            </a:r>
          </a:p>
          <a:p>
            <a:pPr>
              <a:buFontTx/>
              <a:buChar char="•"/>
              <a:defRPr/>
            </a:pPr>
            <a:endParaRPr lang="en-US" altLang="ja-JP" dirty="0" smtClean="0">
              <a:ea typeface="ヒラギノ角ゴ Pro W3" pitchFamily="-84" charset="-128"/>
            </a:endParaRPr>
          </a:p>
          <a:p>
            <a:pPr>
              <a:buFontTx/>
              <a:buChar char="•"/>
              <a:defRPr/>
            </a:pPr>
            <a:r>
              <a:rPr lang="en-US" altLang="en-US" dirty="0" smtClean="0">
                <a:ea typeface="ヒラギノ角ゴ Pro W3" pitchFamily="-84" charset="-128"/>
              </a:rPr>
              <a:t>No hangover: When you can stay calm in the most difficult of moments, you avoid the </a:t>
            </a:r>
            <a:r>
              <a:rPr lang="ja-JP" altLang="en-US" dirty="0" smtClean="0">
                <a:ea typeface="ヒラギノ角ゴ Pro W3" pitchFamily="-84" charset="-128"/>
              </a:rPr>
              <a:t>“</a:t>
            </a:r>
            <a:r>
              <a:rPr lang="en-US" altLang="ja-JP" dirty="0" smtClean="0">
                <a:ea typeface="ヒラギノ角ゴ Pro W3" pitchFamily="-84" charset="-128"/>
              </a:rPr>
              <a:t>reactivity hangover.</a:t>
            </a:r>
            <a:r>
              <a:rPr lang="ja-JP" altLang="en-US" dirty="0" smtClean="0">
                <a:ea typeface="ヒラギノ角ゴ Pro W3" pitchFamily="-84" charset="-128"/>
              </a:rPr>
              <a:t>”</a:t>
            </a:r>
            <a:r>
              <a:rPr lang="en-US" altLang="ja-JP" dirty="0" smtClean="0">
                <a:ea typeface="ヒラギノ角ゴ Pro W3" pitchFamily="-84" charset="-128"/>
              </a:rPr>
              <a:t> There</a:t>
            </a:r>
            <a:r>
              <a:rPr lang="ja-JP" altLang="en-US" dirty="0" smtClean="0">
                <a:ea typeface="ヒラギノ角ゴ Pro W3" pitchFamily="-84" charset="-128"/>
              </a:rPr>
              <a:t>’</a:t>
            </a:r>
            <a:r>
              <a:rPr lang="en-US" altLang="ja-JP" dirty="0" smtClean="0">
                <a:ea typeface="ヒラギノ角ゴ Pro W3" pitchFamily="-84" charset="-128"/>
              </a:rPr>
              <a:t>s no shame, self-hatred, regret or embarrassment about what you did or said. You can hold your head high and feel good about yourself. You can sleep at night.</a:t>
            </a:r>
          </a:p>
          <a:p>
            <a:pPr>
              <a:buFontTx/>
              <a:buChar char="•"/>
              <a:defRPr/>
            </a:pPr>
            <a:endParaRPr lang="en-US" altLang="ja-JP" dirty="0" smtClean="0">
              <a:ea typeface="ヒラギノ角ゴ Pro W3" pitchFamily="-84" charset="-128"/>
            </a:endParaRPr>
          </a:p>
          <a:p>
            <a:pPr>
              <a:buFontTx/>
              <a:buChar char="•"/>
              <a:defRPr/>
            </a:pPr>
            <a:r>
              <a:rPr lang="en-US" altLang="en-US" dirty="0" smtClean="0">
                <a:ea typeface="ヒラギノ角ゴ Pro W3" pitchFamily="-84" charset="-128"/>
              </a:rPr>
              <a:t>Don</a:t>
            </a:r>
            <a:r>
              <a:rPr lang="ja-JP" altLang="en-US" dirty="0" smtClean="0">
                <a:ea typeface="ヒラギノ角ゴ Pro W3" pitchFamily="-84" charset="-128"/>
              </a:rPr>
              <a:t>’</a:t>
            </a:r>
            <a:r>
              <a:rPr lang="en-US" altLang="ja-JP" dirty="0" smtClean="0">
                <a:ea typeface="ヒラギノ角ゴ Pro W3" pitchFamily="-84" charset="-128"/>
              </a:rPr>
              <a:t>t stoop: When you stoop to the other person</a:t>
            </a:r>
            <a:r>
              <a:rPr lang="ja-JP" altLang="en-US" dirty="0" smtClean="0">
                <a:ea typeface="ヒラギノ角ゴ Pro W3" pitchFamily="-84" charset="-128"/>
              </a:rPr>
              <a:t>’</a:t>
            </a:r>
            <a:r>
              <a:rPr lang="en-US" altLang="ja-JP" dirty="0" smtClean="0">
                <a:ea typeface="ヒラギノ角ゴ Pro W3" pitchFamily="-84" charset="-128"/>
              </a:rPr>
              <a:t>s level, you are off. They got you. Take the high road knowing that the poor behavior of others is NOT a green light for your own poor behavior.</a:t>
            </a:r>
          </a:p>
          <a:p>
            <a:pPr>
              <a:buFontTx/>
              <a:buChar char="•"/>
              <a:defRPr/>
            </a:pPr>
            <a:endParaRPr lang="en-US" altLang="en-US" dirty="0" smtClean="0">
              <a:ea typeface="ヒラギノ角ゴ Pro W3" pitchFamily="-84" charset="-128"/>
            </a:endParaRPr>
          </a:p>
          <a:p>
            <a:pPr>
              <a:buFontTx/>
              <a:buChar char="•"/>
              <a:defRPr/>
            </a:pPr>
            <a:r>
              <a:rPr lang="en-US" altLang="en-US" dirty="0" smtClean="0">
                <a:ea typeface="ヒラギノ角ゴ Pro W3" pitchFamily="-84" charset="-128"/>
              </a:rPr>
              <a:t>Spread love, not hate: There is enough terrorism in our world. Don</a:t>
            </a:r>
            <a:r>
              <a:rPr lang="ja-JP" altLang="en-US" dirty="0" smtClean="0">
                <a:ea typeface="ヒラギノ角ゴ Pro W3" pitchFamily="-84" charset="-128"/>
              </a:rPr>
              <a:t>’</a:t>
            </a:r>
            <a:r>
              <a:rPr lang="en-US" altLang="ja-JP" dirty="0" smtClean="0">
                <a:ea typeface="ヒラギノ角ゴ Pro W3" pitchFamily="-84" charset="-128"/>
              </a:rPr>
              <a:t>t allow negativity to spread. It will affect your mood and the state of mind of those around you. The best and most productive environment is one that needs to foster positivity and optimism.</a:t>
            </a:r>
          </a:p>
          <a:p>
            <a:pPr>
              <a:defRPr/>
            </a:pPr>
            <a:endParaRPr lang="en-US" altLang="en-US" dirty="0" smtClean="0">
              <a:ea typeface="ヒラギノ角ゴ Pro W3" pitchFamily="-84" charset="-128"/>
            </a:endParaRPr>
          </a:p>
          <a:p>
            <a:pPr>
              <a:defRPr/>
            </a:pPr>
            <a:r>
              <a:rPr lang="en-US" altLang="en-US" dirty="0" smtClean="0">
                <a:ea typeface="ヒラギノ角ゴ Pro W3" pitchFamily="-84" charset="-128"/>
              </a:rPr>
              <a:t>Does anyone have any other great reason</a:t>
            </a:r>
            <a:r>
              <a:rPr lang="en-US" altLang="ja-JP" dirty="0" smtClean="0">
                <a:ea typeface="ヒラギノ角ゴ Pro W3" pitchFamily="-84" charset="-128"/>
              </a:rPr>
              <a:t>s for taking the high road? [audience participation…capture on white board]</a:t>
            </a:r>
            <a:endParaRPr lang="en-US" altLang="en-US" dirty="0" smtClean="0">
              <a:ea typeface="ヒラギノ角ゴ Pro W3" pitchFamily="-84" charset="-128"/>
            </a:endParaRPr>
          </a:p>
        </p:txBody>
      </p:sp>
      <p:sp>
        <p:nvSpPr>
          <p:cNvPr id="4403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E6CCD3AC-B0C4-40EA-8C65-75C415CDFEDC}" type="datetime1">
              <a:rPr lang="en-US" altLang="en-US" smtClean="0"/>
              <a:pPr>
                <a:spcBef>
                  <a:spcPct val="0"/>
                </a:spcBef>
              </a:pPr>
              <a:t>10/1/2014</a:t>
            </a:fld>
            <a:endParaRPr lang="en-US" altLang="en-US" smtClean="0"/>
          </a:p>
        </p:txBody>
      </p:sp>
      <p:sp>
        <p:nvSpPr>
          <p:cNvPr id="4403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4403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C346F9A7-66F2-407F-B468-52065D7A8143}" type="slidenum">
              <a:rPr lang="en-US" altLang="en-US" smtClean="0"/>
              <a:pPr>
                <a:spcBef>
                  <a:spcPct val="0"/>
                </a:spcBef>
              </a:pPr>
              <a:t>15</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There are many benefits to being kind:</a:t>
            </a:r>
          </a:p>
          <a:p>
            <a:endParaRPr lang="en-US" altLang="en-US" smtClean="0">
              <a:ea typeface="ヒラギノ角ゴ Pro W3" pitchFamily="-84" charset="-128"/>
            </a:endParaRPr>
          </a:p>
          <a:p>
            <a:pPr>
              <a:buFontTx/>
              <a:buChar char="•"/>
            </a:pPr>
            <a:r>
              <a:rPr lang="en-US" altLang="en-US" smtClean="0">
                <a:ea typeface="ヒラギノ角ゴ Pro W3" pitchFamily="-84" charset="-128"/>
              </a:rPr>
              <a:t>sense of pride at not stooping to the level of others</a:t>
            </a:r>
          </a:p>
          <a:p>
            <a:pPr>
              <a:buFontTx/>
              <a:buChar char="•"/>
            </a:pPr>
            <a:r>
              <a:rPr lang="en-US" altLang="en-US" smtClean="0">
                <a:ea typeface="ヒラギノ角ゴ Pro W3" pitchFamily="-84" charset="-128"/>
              </a:rPr>
              <a:t>demonstrating that you are someone who will not bad-mouth someone else, even the one who is doing it to you</a:t>
            </a:r>
          </a:p>
          <a:p>
            <a:pPr>
              <a:buFontTx/>
              <a:buChar char="•"/>
            </a:pPr>
            <a:r>
              <a:rPr lang="en-US" altLang="en-US" smtClean="0">
                <a:ea typeface="ヒラギノ角ゴ Pro W3" pitchFamily="-84" charset="-128"/>
              </a:rPr>
              <a:t>greater peace in avoiding people who cause you pain</a:t>
            </a:r>
          </a:p>
          <a:p>
            <a:pPr>
              <a:buFontTx/>
              <a:buChar char="•"/>
            </a:pPr>
            <a:r>
              <a:rPr lang="en-US" altLang="en-US" smtClean="0">
                <a:ea typeface="ヒラギノ角ゴ Pro W3" pitchFamily="-84" charset="-128"/>
              </a:rPr>
              <a:t>moving on quicker from the situation</a:t>
            </a:r>
          </a:p>
          <a:p>
            <a:pPr>
              <a:buFontTx/>
              <a:buChar char="•"/>
            </a:pPr>
            <a:r>
              <a:rPr lang="en-US" altLang="en-US" smtClean="0">
                <a:ea typeface="ヒラギノ角ゴ Pro W3" pitchFamily="-84" charset="-128"/>
              </a:rPr>
              <a:t>gaining a better reputation as a leader and friend - others will see that you aren</a:t>
            </a:r>
            <a:r>
              <a:rPr lang="ja-JP" altLang="en-US" smtClean="0">
                <a:ea typeface="ヒラギノ角ゴ Pro W3" pitchFamily="-84" charset="-128"/>
              </a:rPr>
              <a:t>’</a:t>
            </a:r>
            <a:r>
              <a:rPr lang="en-US" altLang="ja-JP" smtClean="0">
                <a:ea typeface="ヒラギノ角ゴ Pro W3" pitchFamily="-84" charset="-128"/>
              </a:rPr>
              <a:t>t going to share any arguments publicly, and friends will view you as someone who will keep your relationship in a safe place</a:t>
            </a:r>
          </a:p>
          <a:p>
            <a:endParaRPr lang="en-US" altLang="en-US" smtClean="0">
              <a:ea typeface="ヒラギノ角ゴ Pro W3" pitchFamily="-84" charset="-128"/>
            </a:endParaRPr>
          </a:p>
          <a:p>
            <a:r>
              <a:rPr lang="en-US" altLang="en-US" smtClean="0">
                <a:ea typeface="ヒラギノ角ゴ Pro W3" pitchFamily="-84" charset="-128"/>
              </a:rPr>
              <a:t>There are some people who know how to get you angry. A person who has self control, both mentally and emotionally, is able to keep herself cool rather than losing it like the Incredible Hulk.  And let</a:t>
            </a:r>
            <a:r>
              <a:rPr lang="ja-JP" altLang="en-US" smtClean="0">
                <a:ea typeface="ヒラギノ角ゴ Pro W3" pitchFamily="-84" charset="-128"/>
              </a:rPr>
              <a:t>’</a:t>
            </a:r>
            <a:r>
              <a:rPr lang="en-US" altLang="ja-JP" smtClean="0">
                <a:ea typeface="ヒラギノ角ゴ Pro W3" pitchFamily="-84" charset="-128"/>
              </a:rPr>
              <a:t>s face it: Who here wants to call the national president and explain why she lost her cool, said naughty words and didn</a:t>
            </a:r>
            <a:r>
              <a:rPr lang="ja-JP" altLang="en-US" smtClean="0">
                <a:ea typeface="ヒラギノ角ゴ Pro W3" pitchFamily="-84" charset="-128"/>
              </a:rPr>
              <a:t>’</a:t>
            </a:r>
            <a:r>
              <a:rPr lang="en-US" altLang="ja-JP" smtClean="0">
                <a:ea typeface="ヒラギノ角ゴ Pro W3" pitchFamily="-84" charset="-128"/>
              </a:rPr>
              <a:t>t use good judgment when engaging other members? NOT ME. Those who keep their cool are always more respected by the team.</a:t>
            </a:r>
            <a:endParaRPr lang="en-US" altLang="en-US" smtClean="0">
              <a:ea typeface="ヒラギノ角ゴ Pro W3" pitchFamily="-84" charset="-128"/>
            </a:endParaRPr>
          </a:p>
        </p:txBody>
      </p:sp>
      <p:sp>
        <p:nvSpPr>
          <p:cNvPr id="4506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9BBEAF2C-8625-4CC2-90CE-B22DC4411994}" type="datetime1">
              <a:rPr lang="en-US" altLang="en-US" smtClean="0"/>
              <a:pPr>
                <a:spcBef>
                  <a:spcPct val="0"/>
                </a:spcBef>
              </a:pPr>
              <a:t>10/1/2014</a:t>
            </a:fld>
            <a:endParaRPr lang="en-US" altLang="en-US" smtClean="0"/>
          </a:p>
        </p:txBody>
      </p:sp>
      <p:sp>
        <p:nvSpPr>
          <p:cNvPr id="4506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4506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346384F7-C0A7-46DD-BAD7-1A56948A1BA0}" type="slidenum">
              <a:rPr lang="en-US" altLang="en-US" smtClean="0"/>
              <a:pPr>
                <a:spcBef>
                  <a:spcPct val="0"/>
                </a:spcBef>
              </a:pPr>
              <a:t>16</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defRPr/>
            </a:pPr>
            <a:r>
              <a:rPr lang="en-US" altLang="en-US" dirty="0" smtClean="0">
                <a:ea typeface="ヒラギノ角ゴ Pro W3" pitchFamily="-84" charset="-128"/>
              </a:rPr>
              <a:t>OK, so we know there are many good reasons to show kindness. But just how do we do it? Anybody out there have any ideas? [Encourage audience and capture on white board]</a:t>
            </a:r>
          </a:p>
          <a:p>
            <a:pPr>
              <a:defRPr/>
            </a:pPr>
            <a:endParaRPr lang="en-US" altLang="en-US" dirty="0" smtClean="0">
              <a:ea typeface="ヒラギノ角ゴ Pro W3" pitchFamily="-84" charset="-128"/>
            </a:endParaRPr>
          </a:p>
          <a:p>
            <a:pPr>
              <a:defRPr/>
            </a:pPr>
            <a:r>
              <a:rPr lang="en-US" altLang="en-US" dirty="0" smtClean="0">
                <a:ea typeface="ヒラギノ角ゴ Pro W3" pitchFamily="-84" charset="-128"/>
              </a:rPr>
              <a:t>Tick Tock – Take some time before responding to make sure you are in a calm place of mind. Sticks and stones - they really do hurt. Don</a:t>
            </a:r>
            <a:r>
              <a:rPr lang="ja-JP" altLang="en-US" dirty="0" smtClean="0">
                <a:ea typeface="ヒラギノ角ゴ Pro W3" pitchFamily="-84" charset="-128"/>
              </a:rPr>
              <a:t>’</a:t>
            </a:r>
            <a:r>
              <a:rPr lang="en-US" altLang="ja-JP" dirty="0" smtClean="0">
                <a:ea typeface="ヒラギノ角ゴ Pro W3" pitchFamily="-84" charset="-128"/>
              </a:rPr>
              <a:t>t use </a:t>
            </a:r>
            <a:r>
              <a:rPr lang="en-US" altLang="ja-JP" dirty="0" err="1" smtClean="0">
                <a:ea typeface="ヒラギノ角ゴ Pro W3" pitchFamily="-84" charset="-128"/>
              </a:rPr>
              <a:t>cursewords</a:t>
            </a:r>
            <a:r>
              <a:rPr lang="en-US" altLang="ja-JP" dirty="0" smtClean="0">
                <a:ea typeface="ヒラギノ角ゴ Pro W3" pitchFamily="-84" charset="-128"/>
              </a:rPr>
              <a:t> or name calling.</a:t>
            </a:r>
          </a:p>
          <a:p>
            <a:pPr>
              <a:defRPr/>
            </a:pPr>
            <a:endParaRPr lang="en-US" altLang="ja-JP" dirty="0" smtClean="0">
              <a:ea typeface="ヒラギノ角ゴ Pro W3" pitchFamily="-84" charset="-128"/>
            </a:endParaRPr>
          </a:p>
          <a:p>
            <a:pPr>
              <a:defRPr/>
            </a:pPr>
            <a:r>
              <a:rPr lang="en-US" altLang="en-US" dirty="0" smtClean="0">
                <a:ea typeface="ヒラギノ角ゴ Pro W3" pitchFamily="-84" charset="-128"/>
              </a:rPr>
              <a:t>Fact vs. Fiction – Stick to the facts only.</a:t>
            </a:r>
          </a:p>
          <a:p>
            <a:pPr>
              <a:defRPr/>
            </a:pPr>
            <a:r>
              <a:rPr lang="en-US" altLang="en-US" dirty="0" smtClean="0">
                <a:ea typeface="ヒラギノ角ゴ Pro W3" pitchFamily="-84" charset="-128"/>
              </a:rPr>
              <a:t> </a:t>
            </a:r>
          </a:p>
          <a:p>
            <a:pPr>
              <a:defRPr/>
            </a:pPr>
            <a:r>
              <a:rPr lang="en-US" altLang="en-US" dirty="0" smtClean="0">
                <a:ea typeface="ヒラギノ角ゴ Pro W3" pitchFamily="-84" charset="-128"/>
              </a:rPr>
              <a:t>Be Aware – Be cognizant of what you</a:t>
            </a:r>
            <a:r>
              <a:rPr lang="ja-JP" altLang="en-US" dirty="0" smtClean="0">
                <a:ea typeface="ヒラギノ角ゴ Pro W3" pitchFamily="-84" charset="-128"/>
              </a:rPr>
              <a:t>’</a:t>
            </a:r>
            <a:r>
              <a:rPr lang="en-US" altLang="ja-JP" dirty="0" smtClean="0">
                <a:ea typeface="ヒラギノ角ゴ Pro W3" pitchFamily="-84" charset="-128"/>
              </a:rPr>
              <a:t>re saying and how it could make your member look bad. In short, don</a:t>
            </a:r>
            <a:r>
              <a:rPr lang="ja-JP" altLang="en-US" dirty="0" smtClean="0">
                <a:ea typeface="ヒラギノ角ゴ Pro W3" pitchFamily="-84" charset="-128"/>
              </a:rPr>
              <a:t>’</a:t>
            </a:r>
            <a:r>
              <a:rPr lang="en-US" altLang="ja-JP" dirty="0" smtClean="0">
                <a:ea typeface="ヒラギノ角ゴ Pro W3" pitchFamily="-84" charset="-128"/>
              </a:rPr>
              <a:t>t attack back with your words, but respond only to the things you wish to clarify.</a:t>
            </a:r>
          </a:p>
          <a:p>
            <a:pPr>
              <a:defRPr/>
            </a:pPr>
            <a:endParaRPr lang="en-US" altLang="ja-JP" dirty="0" smtClean="0">
              <a:ea typeface="ヒラギノ角ゴ Pro W3" pitchFamily="-84" charset="-128"/>
            </a:endParaRPr>
          </a:p>
          <a:p>
            <a:pPr>
              <a:defRPr/>
            </a:pPr>
            <a:r>
              <a:rPr lang="en-US" altLang="en-US" dirty="0" smtClean="0">
                <a:ea typeface="ヒラギノ角ゴ Pro W3" pitchFamily="-84" charset="-128"/>
              </a:rPr>
              <a:t>You First – Allow the other person the first opportunity to state her position. Don</a:t>
            </a:r>
            <a:r>
              <a:rPr lang="ja-JP" altLang="en-US" dirty="0" smtClean="0">
                <a:ea typeface="ヒラギノ角ゴ Pro W3" pitchFamily="-84" charset="-128"/>
              </a:rPr>
              <a:t>’</a:t>
            </a:r>
            <a:r>
              <a:rPr lang="en-US" altLang="ja-JP" dirty="0" smtClean="0">
                <a:ea typeface="ヒラギノ角ゴ Pro W3" pitchFamily="-84" charset="-128"/>
              </a:rPr>
              <a:t>t interrupt, and hear her out. You will get your opportunity.</a:t>
            </a:r>
          </a:p>
          <a:p>
            <a:pPr>
              <a:defRPr/>
            </a:pPr>
            <a:endParaRPr lang="en-US" altLang="ja-JP" dirty="0" smtClean="0">
              <a:ea typeface="ヒラギノ角ゴ Pro W3" pitchFamily="-84" charset="-128"/>
            </a:endParaRPr>
          </a:p>
          <a:p>
            <a:pPr>
              <a:defRPr/>
            </a:pPr>
            <a:r>
              <a:rPr lang="en-US" altLang="en-US" dirty="0" smtClean="0">
                <a:ea typeface="ヒラギノ角ゴ Pro W3" pitchFamily="-84" charset="-128"/>
              </a:rPr>
              <a:t>A Way Out – Build up. It</a:t>
            </a:r>
            <a:r>
              <a:rPr lang="ja-JP" altLang="en-US" dirty="0" smtClean="0">
                <a:ea typeface="ヒラギノ角ゴ Pro W3" pitchFamily="-84" charset="-128"/>
              </a:rPr>
              <a:t>’</a:t>
            </a:r>
            <a:r>
              <a:rPr lang="en-US" altLang="ja-JP" dirty="0" smtClean="0">
                <a:ea typeface="ヒラギノ角ゴ Pro W3" pitchFamily="-84" charset="-128"/>
              </a:rPr>
              <a:t>s always better to build up than tear down. Giving a compliment, meeting someone halfway or giving them a way out are all great strategies to defusing a potentially volatile situation and allowing each the dignity to back up and re-evaluate.</a:t>
            </a:r>
          </a:p>
          <a:p>
            <a:pPr>
              <a:defRPr/>
            </a:pPr>
            <a:endParaRPr lang="en-US" altLang="en-US" dirty="0" smtClean="0">
              <a:ea typeface="ヒラギノ角ゴ Pro W3" pitchFamily="-84" charset="-128"/>
            </a:endParaRPr>
          </a:p>
        </p:txBody>
      </p:sp>
      <p:sp>
        <p:nvSpPr>
          <p:cNvPr id="4608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368BBFB6-16CD-4D19-8A2C-79D2BBF6B1F8}" type="datetime1">
              <a:rPr lang="en-US" altLang="en-US" smtClean="0"/>
              <a:pPr>
                <a:spcBef>
                  <a:spcPct val="0"/>
                </a:spcBef>
              </a:pPr>
              <a:t>10/1/2014</a:t>
            </a:fld>
            <a:endParaRPr lang="en-US" altLang="en-US" smtClean="0"/>
          </a:p>
        </p:txBody>
      </p:sp>
      <p:sp>
        <p:nvSpPr>
          <p:cNvPr id="4608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4608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CC56A436-33C0-4EDC-89DA-030FDD1934B3}" type="slidenum">
              <a:rPr lang="en-US" altLang="en-US" smtClean="0"/>
              <a:pPr>
                <a:spcBef>
                  <a:spcPct val="0"/>
                </a:spcBef>
              </a:pPr>
              <a:t>17</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We can offend others without bodies. Keep fingers at a safe distance from your mouth, ears and nose. Don’t spit. Don’t scratch yourself.</a:t>
            </a:r>
          </a:p>
          <a:p>
            <a:endParaRPr lang="en-US" altLang="en-US" smtClean="0">
              <a:ea typeface="ヒラギノ角ゴ Pro W3" pitchFamily="-84" charset="-128"/>
            </a:endParaRPr>
          </a:p>
          <a:p>
            <a:r>
              <a:rPr lang="en-US" altLang="en-US" smtClean="0">
                <a:ea typeface="ヒラギノ角ゴ Pro W3" pitchFamily="-84" charset="-128"/>
              </a:rPr>
              <a:t>A few “no “ phrases: </a:t>
            </a:r>
          </a:p>
          <a:p>
            <a:pPr>
              <a:buFontTx/>
              <a:buChar char="•"/>
            </a:pPr>
            <a:r>
              <a:rPr lang="en-US" altLang="en-US" smtClean="0">
                <a:ea typeface="ヒラギノ角ゴ Pro W3" pitchFamily="-84" charset="-128"/>
              </a:rPr>
              <a:t>No thank you.</a:t>
            </a:r>
          </a:p>
          <a:p>
            <a:pPr>
              <a:buFontTx/>
              <a:buChar char="•"/>
            </a:pPr>
            <a:r>
              <a:rPr lang="en-US" altLang="en-US" smtClean="0">
                <a:ea typeface="ヒラギノ角ゴ Pro W3" pitchFamily="-84" charset="-128"/>
              </a:rPr>
              <a:t>No, I don’t think that would be a good idea.</a:t>
            </a:r>
          </a:p>
          <a:p>
            <a:pPr>
              <a:buFontTx/>
              <a:buChar char="•"/>
            </a:pPr>
            <a:r>
              <a:rPr lang="en-US" altLang="en-US" smtClean="0">
                <a:ea typeface="ヒラギノ角ゴ Pro W3" pitchFamily="-84" charset="-128"/>
              </a:rPr>
              <a:t>No, that’s not what I had in mind.</a:t>
            </a:r>
          </a:p>
          <a:p>
            <a:pPr>
              <a:buFontTx/>
              <a:buChar char="•"/>
            </a:pPr>
            <a:r>
              <a:rPr lang="en-US" altLang="en-US" smtClean="0">
                <a:ea typeface="ヒラギノ角ゴ Pro W3" pitchFamily="-84" charset="-128"/>
              </a:rPr>
              <a:t>No, I’m not comfortable with that.</a:t>
            </a:r>
          </a:p>
          <a:p>
            <a:endParaRPr lang="en-US" altLang="en-US" smtClean="0">
              <a:ea typeface="ヒラギノ角ゴ Pro W3" pitchFamily="-84" charset="-128"/>
            </a:endParaRPr>
          </a:p>
          <a:p>
            <a:r>
              <a:rPr lang="en-US" altLang="en-US" smtClean="0">
                <a:ea typeface="ヒラギノ角ゴ Pro W3" pitchFamily="-84" charset="-128"/>
              </a:rPr>
              <a:t>A compliment is a gift, accepted with thanks. Be sincere. Keep things simple. We need to be tolerant of the fact that opinions may differ from ours, so give them a fair hearing. Attacking an opinion may be viewed as a personal attack. Look for possibilities of agreement, and consider that you might just be wrong. Don’t be afraid to admit that you may not always know the answer. The time of others is as valuable as yours. Have you ever waited and waited at a doctor’s office? Arrive on time, and do not hold others hostage. Keep telephone calls brief. Respect deadlines.</a:t>
            </a:r>
          </a:p>
        </p:txBody>
      </p:sp>
      <p:sp>
        <p:nvSpPr>
          <p:cNvPr id="4710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B3F6BC2A-6AFB-497C-BE00-EC914B972061}" type="datetime1">
              <a:rPr lang="en-US" altLang="en-US" smtClean="0"/>
              <a:pPr>
                <a:spcBef>
                  <a:spcPct val="0"/>
                </a:spcBef>
              </a:pPr>
              <a:t>10/1/2014</a:t>
            </a:fld>
            <a:endParaRPr lang="en-US" altLang="en-US" smtClean="0"/>
          </a:p>
        </p:txBody>
      </p:sp>
      <p:sp>
        <p:nvSpPr>
          <p:cNvPr id="4710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4711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3721826B-9A96-4211-BD0B-35F07AA16F79}" type="slidenum">
              <a:rPr lang="en-US" altLang="en-US" smtClean="0"/>
              <a:pPr>
                <a:spcBef>
                  <a:spcPct val="0"/>
                </a:spcBef>
              </a:pPr>
              <a:t>18</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Lets talk email.  How does this email make you feel</a:t>
            </a:r>
            <a:r>
              <a:rPr lang="en-US" altLang="ja-JP" smtClean="0">
                <a:ea typeface="ヒラギノ角ゴ Pro W3" pitchFamily="-84" charset="-128"/>
              </a:rPr>
              <a:t>?  [Encourage responses from audience]</a:t>
            </a:r>
          </a:p>
          <a:p>
            <a:endParaRPr lang="en-US" altLang="en-US" smtClean="0">
              <a:ea typeface="ヒラギノ角ゴ Pro W3" pitchFamily="-84" charset="-128"/>
            </a:endParaRPr>
          </a:p>
          <a:p>
            <a:r>
              <a:rPr lang="en-US" altLang="en-US" smtClean="0">
                <a:ea typeface="ヒラギノ角ゴ Pro W3" pitchFamily="-84" charset="-128"/>
              </a:rPr>
              <a:t>Helpful? Disarming? Complimentary? Friendly?</a:t>
            </a:r>
          </a:p>
        </p:txBody>
      </p:sp>
      <p:sp>
        <p:nvSpPr>
          <p:cNvPr id="4813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FCDC0355-082F-4921-BB6D-AFCAD6838570}" type="datetime1">
              <a:rPr lang="en-US" altLang="en-US" smtClean="0"/>
              <a:pPr>
                <a:spcBef>
                  <a:spcPct val="0"/>
                </a:spcBef>
              </a:pPr>
              <a:t>10/1/2014</a:t>
            </a:fld>
            <a:endParaRPr lang="en-US" altLang="en-US" smtClean="0"/>
          </a:p>
        </p:txBody>
      </p:sp>
      <p:sp>
        <p:nvSpPr>
          <p:cNvPr id="4813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4813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9219024B-4123-45D7-A5C9-CBDD6C599D7F}" type="slidenum">
              <a:rPr lang="en-US" altLang="en-US" smtClean="0"/>
              <a:pPr>
                <a:spcBef>
                  <a:spcPct val="0"/>
                </a:spcBef>
              </a:pPr>
              <a:t>19</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Wow…how does this one make you feel? [Invite responses from the audience]</a:t>
            </a:r>
          </a:p>
          <a:p>
            <a:endParaRPr lang="en-US" altLang="en-US" smtClean="0">
              <a:ea typeface="ヒラギノ角ゴ Pro W3" pitchFamily="-84" charset="-128"/>
            </a:endParaRPr>
          </a:p>
          <a:p>
            <a:r>
              <a:rPr lang="en-US" altLang="en-US" smtClean="0">
                <a:ea typeface="ヒラギノ角ゴ Pro W3" pitchFamily="-84" charset="-128"/>
              </a:rPr>
              <a:t>Are you talking to me, or was this message meant for someone else?</a:t>
            </a:r>
          </a:p>
          <a:p>
            <a:r>
              <a:rPr lang="en-US" altLang="ja-JP" smtClean="0">
                <a:ea typeface="ヒラギノ角ゴ Pro W3" pitchFamily="-84" charset="-128"/>
              </a:rPr>
              <a:t>“Screw-up</a:t>
            </a:r>
            <a:r>
              <a:rPr lang="ja-JP" altLang="en-US" smtClean="0">
                <a:ea typeface="ヒラギノ角ゴ Pro W3" pitchFamily="-84" charset="-128"/>
              </a:rPr>
              <a:t>”</a:t>
            </a:r>
            <a:r>
              <a:rPr lang="en-US" altLang="ja-JP" smtClean="0">
                <a:ea typeface="ヒラギノ角ゴ Pro W3" pitchFamily="-84" charset="-128"/>
              </a:rPr>
              <a:t> -- now that</a:t>
            </a:r>
            <a:r>
              <a:rPr lang="ja-JP" altLang="en-US" smtClean="0">
                <a:ea typeface="ヒラギノ角ゴ Pro W3" pitchFamily="-84" charset="-128"/>
              </a:rPr>
              <a:t>’</a:t>
            </a:r>
            <a:r>
              <a:rPr lang="en-US" altLang="ja-JP" smtClean="0">
                <a:ea typeface="ヒラギノ角ゴ Pro W3" pitchFamily="-84" charset="-128"/>
              </a:rPr>
              <a:t>s professional.</a:t>
            </a:r>
          </a:p>
          <a:p>
            <a:r>
              <a:rPr lang="en-US" altLang="en-US" smtClean="0">
                <a:ea typeface="ヒラギノ角ゴ Pro W3" pitchFamily="-84" charset="-128"/>
              </a:rPr>
              <a:t>23 exclamation points? I think one would do the trick…thanks.</a:t>
            </a:r>
          </a:p>
          <a:p>
            <a:r>
              <a:rPr lang="en-US" altLang="en-US" smtClean="0">
                <a:ea typeface="ヒラギノ角ゴ Pro W3" pitchFamily="-84" charset="-128"/>
              </a:rPr>
              <a:t>Just because you didn</a:t>
            </a:r>
            <a:r>
              <a:rPr lang="ja-JP" altLang="en-US" smtClean="0">
                <a:ea typeface="ヒラギノ角ゴ Pro W3" pitchFamily="-84" charset="-128"/>
              </a:rPr>
              <a:t>’</a:t>
            </a:r>
            <a:r>
              <a:rPr lang="en-US" altLang="ja-JP" smtClean="0">
                <a:ea typeface="ヒラギノ角ゴ Pro W3" pitchFamily="-84" charset="-128"/>
              </a:rPr>
              <a:t>t sign your name…am I supposed to really think you sent it?</a:t>
            </a:r>
          </a:p>
          <a:p>
            <a:r>
              <a:rPr lang="en-US" altLang="en-US" smtClean="0">
                <a:ea typeface="ヒラギノ角ゴ Pro W3" pitchFamily="-84" charset="-128"/>
              </a:rPr>
              <a:t>No member of the American Legion Auxiliary would send an email like this! My thought is that the email address was probably hacked.</a:t>
            </a:r>
          </a:p>
          <a:p>
            <a:endParaRPr lang="en-US" altLang="en-US" smtClean="0">
              <a:ea typeface="ヒラギノ角ゴ Pro W3" pitchFamily="-84" charset="-128"/>
            </a:endParaRPr>
          </a:p>
          <a:p>
            <a:r>
              <a:rPr lang="en-US" altLang="en-US" smtClean="0">
                <a:ea typeface="ヒラギノ角ゴ Pro W3" pitchFamily="-84" charset="-128"/>
              </a:rPr>
              <a:t>Seriously…how does this email make you feel?</a:t>
            </a:r>
          </a:p>
        </p:txBody>
      </p:sp>
      <p:sp>
        <p:nvSpPr>
          <p:cNvPr id="4915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479690FB-503A-4C58-A910-8745E30B8D4E}" type="datetime1">
              <a:rPr lang="en-US" altLang="en-US" smtClean="0"/>
              <a:pPr>
                <a:spcBef>
                  <a:spcPct val="0"/>
                </a:spcBef>
              </a:pPr>
              <a:t>10/1/2014</a:t>
            </a:fld>
            <a:endParaRPr lang="en-US" altLang="en-US" smtClean="0"/>
          </a:p>
        </p:txBody>
      </p:sp>
      <p:sp>
        <p:nvSpPr>
          <p:cNvPr id="4915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4915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03449CD1-525B-432A-AD83-D65EC6EA79BC}" type="slidenum">
              <a:rPr lang="en-US" altLang="en-US" smtClean="0"/>
              <a:pPr>
                <a:spcBef>
                  <a:spcPct val="0"/>
                </a:spcBef>
              </a:pPr>
              <a:t>20</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pitchFamily="-8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046D797E-F2E6-45F1-BE4A-63E6A0F64407}" type="datetime1">
              <a:rPr lang="en-US" altLang="en-US" smtClean="0"/>
              <a:pPr>
                <a:spcBef>
                  <a:spcPct val="0"/>
                </a:spcBef>
              </a:pPr>
              <a:t>10/1/2014</a:t>
            </a:fld>
            <a:endParaRPr lang="en-US" altLang="en-US" smtClean="0"/>
          </a:p>
        </p:txBody>
      </p:sp>
      <p:sp>
        <p:nvSpPr>
          <p:cNvPr id="5018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5018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6579E2A8-9358-4CE5-B176-79599A06E155}" type="slidenum">
              <a:rPr lang="en-US" altLang="en-US" smtClean="0"/>
              <a:pPr>
                <a:spcBef>
                  <a:spcPct val="0"/>
                </a:spcBef>
              </a:pPr>
              <a:t>21</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Here</a:t>
            </a:r>
            <a:r>
              <a:rPr lang="ja-JP" altLang="en-US" smtClean="0">
                <a:ea typeface="ヒラギノ角ゴ Pro W3" pitchFamily="-84" charset="-128"/>
              </a:rPr>
              <a:t>’</a:t>
            </a:r>
            <a:r>
              <a:rPr lang="en-US" altLang="ja-JP" smtClean="0">
                <a:ea typeface="ヒラギノ角ゴ Pro W3" pitchFamily="-84" charset="-128"/>
              </a:rPr>
              <a:t>s my response.</a:t>
            </a:r>
          </a:p>
          <a:p>
            <a:endParaRPr lang="en-US" altLang="ja-JP" smtClean="0">
              <a:ea typeface="ヒラギノ角ゴ Pro W3" pitchFamily="-84" charset="-128"/>
            </a:endParaRPr>
          </a:p>
          <a:p>
            <a:r>
              <a:rPr lang="en-US" altLang="en-US" smtClean="0">
                <a:ea typeface="ヒラギノ角ゴ Pro W3" pitchFamily="-84" charset="-128"/>
              </a:rPr>
              <a:t>Is this the one I originally wrote and dropped in my drafts folder? No way. There would be flames flicking from my fingers. But no way would I send the one I really wanted to send. Instead, I would think about that phone call I might get from the national president about the snippy and snarky email I sent. So instead, I</a:t>
            </a:r>
            <a:r>
              <a:rPr lang="ja-JP" altLang="en-US" smtClean="0">
                <a:ea typeface="ヒラギノ角ゴ Pro W3" pitchFamily="-84" charset="-128"/>
              </a:rPr>
              <a:t>’</a:t>
            </a:r>
            <a:r>
              <a:rPr lang="en-US" altLang="ja-JP" smtClean="0">
                <a:ea typeface="ヒラギノ角ゴ Pro W3" pitchFamily="-84" charset="-128"/>
              </a:rPr>
              <a:t>m going to sleep well tonight knowing the snippy and snarky one has been drafted, printed, deleted and is now a thing of the past. If you write an email like this, I can guarantee an </a:t>
            </a:r>
            <a:r>
              <a:rPr lang="ja-JP" altLang="en-US" smtClean="0">
                <a:ea typeface="ヒラギノ角ゴ Pro W3" pitchFamily="-84" charset="-128"/>
              </a:rPr>
              <a:t>“</a:t>
            </a:r>
            <a:r>
              <a:rPr lang="en-US" altLang="ja-JP" smtClean="0">
                <a:ea typeface="ヒラギノ角ゴ Pro W3" pitchFamily="-84" charset="-128"/>
              </a:rPr>
              <a:t>oh no</a:t>
            </a:r>
            <a:r>
              <a:rPr lang="ja-JP" altLang="en-US" smtClean="0">
                <a:ea typeface="ヒラギノ角ゴ Pro W3" pitchFamily="-84" charset="-128"/>
              </a:rPr>
              <a:t>”</a:t>
            </a:r>
            <a:r>
              <a:rPr lang="en-US" altLang="ja-JP" smtClean="0">
                <a:ea typeface="ヒラギノ角ゴ Pro W3" pitchFamily="-84" charset="-128"/>
              </a:rPr>
              <a:t> phone call. You will be able to sleep at night. You didn</a:t>
            </a:r>
            <a:r>
              <a:rPr lang="ja-JP" altLang="en-US" smtClean="0">
                <a:ea typeface="ヒラギノ角ゴ Pro W3" pitchFamily="-84" charset="-128"/>
              </a:rPr>
              <a:t>’</a:t>
            </a:r>
            <a:r>
              <a:rPr lang="en-US" altLang="ja-JP" smtClean="0">
                <a:ea typeface="ヒラギノ角ゴ Pro W3" pitchFamily="-84" charset="-128"/>
              </a:rPr>
              <a:t>t offend anyone. No harm, no foul - and Millie doesn</a:t>
            </a:r>
            <a:r>
              <a:rPr lang="ja-JP" altLang="en-US" smtClean="0">
                <a:ea typeface="ヒラギノ角ゴ Pro W3" pitchFamily="-84" charset="-128"/>
              </a:rPr>
              <a:t>’</a:t>
            </a:r>
            <a:r>
              <a:rPr lang="en-US" altLang="ja-JP" smtClean="0">
                <a:ea typeface="ヒラギノ角ゴ Pro W3" pitchFamily="-84" charset="-128"/>
              </a:rPr>
              <a:t>t even know what hit her.</a:t>
            </a:r>
            <a:endParaRPr lang="en-US" altLang="en-US" smtClean="0">
              <a:ea typeface="ヒラギノ角ゴ Pro W3" pitchFamily="-84" charset="-128"/>
            </a:endParaRPr>
          </a:p>
        </p:txBody>
      </p:sp>
      <p:sp>
        <p:nvSpPr>
          <p:cNvPr id="512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0EDBF270-24F7-47F2-B9CE-BEB4716E4B83}" type="datetime1">
              <a:rPr lang="en-US" altLang="en-US" smtClean="0"/>
              <a:pPr>
                <a:spcBef>
                  <a:spcPct val="0"/>
                </a:spcBef>
              </a:pPr>
              <a:t>10/1/2014</a:t>
            </a:fld>
            <a:endParaRPr lang="en-US" altLang="en-US" smtClean="0"/>
          </a:p>
        </p:txBody>
      </p:sp>
      <p:sp>
        <p:nvSpPr>
          <p:cNvPr id="5120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512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B83F5F87-9B20-4530-9A40-A34D4290DE0A}" type="slidenum">
              <a:rPr lang="en-US" altLang="en-US" smtClean="0"/>
              <a:pPr>
                <a:spcBef>
                  <a:spcPct val="0"/>
                </a:spcBef>
              </a:pPr>
              <a:t>22</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pPr marL="228600" indent="-228600">
              <a:buFont typeface="Calibri" panose="020F0502020204030204" pitchFamily="34" charset="0"/>
              <a:buAutoNum type="arabicPeriod"/>
              <a:defRPr/>
            </a:pPr>
            <a:r>
              <a:rPr lang="en-US" altLang="en-US" dirty="0" smtClean="0">
                <a:ea typeface="ヒラギノ角ゴ Pro W3" pitchFamily="-84" charset="-128"/>
              </a:rPr>
              <a:t>Know your audience – Use good judgment when sending email to people you don</a:t>
            </a:r>
            <a:r>
              <a:rPr lang="ja-JP" altLang="en-US" dirty="0" smtClean="0">
                <a:ea typeface="ヒラギノ角ゴ Pro W3" pitchFamily="-84" charset="-128"/>
              </a:rPr>
              <a:t>’</a:t>
            </a:r>
            <a:r>
              <a:rPr lang="en-US" altLang="ja-JP" dirty="0" smtClean="0">
                <a:ea typeface="ヒラギノ角ゴ Pro W3" pitchFamily="-84" charset="-128"/>
              </a:rPr>
              <a:t>t know or don</a:t>
            </a:r>
            <a:r>
              <a:rPr lang="ja-JP" altLang="en-US" dirty="0" smtClean="0">
                <a:ea typeface="ヒラギノ角ゴ Pro W3" pitchFamily="-84" charset="-128"/>
              </a:rPr>
              <a:t>’</a:t>
            </a:r>
            <a:r>
              <a:rPr lang="en-US" altLang="ja-JP" dirty="0" smtClean="0">
                <a:ea typeface="ヒラギノ角ゴ Pro W3" pitchFamily="-84" charset="-128"/>
              </a:rPr>
              <a:t>t know well. They can be easily offended if they don</a:t>
            </a:r>
            <a:r>
              <a:rPr lang="ja-JP" altLang="en-US" dirty="0" smtClean="0">
                <a:ea typeface="ヒラギノ角ゴ Pro W3" pitchFamily="-84" charset="-128"/>
              </a:rPr>
              <a:t>’</a:t>
            </a:r>
            <a:r>
              <a:rPr lang="en-US" altLang="ja-JP" dirty="0" smtClean="0">
                <a:ea typeface="ヒラギノ角ゴ Pro W3" pitchFamily="-84" charset="-128"/>
              </a:rPr>
              <a:t>t know your sense of humor. They may not think it</a:t>
            </a:r>
            <a:r>
              <a:rPr lang="ja-JP" altLang="en-US" dirty="0" smtClean="0">
                <a:ea typeface="ヒラギノ角ゴ Pro W3" pitchFamily="-84" charset="-128"/>
              </a:rPr>
              <a:t>’</a:t>
            </a:r>
            <a:r>
              <a:rPr lang="en-US" altLang="ja-JP" dirty="0" smtClean="0">
                <a:ea typeface="ヒラギノ角ゴ Pro W3" pitchFamily="-84" charset="-128"/>
              </a:rPr>
              <a:t>s funny or get the joke.  </a:t>
            </a:r>
          </a:p>
          <a:p>
            <a:pPr marL="228600" indent="-228600">
              <a:buFont typeface="Calibri" panose="020F0502020204030204" pitchFamily="34" charset="0"/>
              <a:buAutoNum type="arabicPeriod"/>
              <a:defRPr/>
            </a:pPr>
            <a:endParaRPr lang="en-US" altLang="en-US" dirty="0" smtClean="0">
              <a:ea typeface="ヒラギノ角ゴ Pro W3" pitchFamily="-84" charset="-128"/>
            </a:endParaRPr>
          </a:p>
          <a:p>
            <a:pPr marL="228600" indent="-228600">
              <a:buFont typeface="Calibri" panose="020F0502020204030204" pitchFamily="34" charset="0"/>
              <a:buAutoNum type="arabicPeriod"/>
              <a:defRPr/>
            </a:pPr>
            <a:r>
              <a:rPr lang="en-US" altLang="en-US" dirty="0" smtClean="0">
                <a:ea typeface="ヒラギノ角ゴ Pro W3" pitchFamily="-84" charset="-128"/>
              </a:rPr>
              <a:t>A courteous greeting and closing help to make your email not seem demanding or terse.</a:t>
            </a:r>
          </a:p>
          <a:p>
            <a:pPr marL="228600" indent="-228600">
              <a:buFont typeface="Calibri" panose="020F0502020204030204" pitchFamily="34" charset="0"/>
              <a:buAutoNum type="arabicPeriod"/>
              <a:defRPr/>
            </a:pPr>
            <a:endParaRPr lang="en-US" altLang="en-US" dirty="0" smtClean="0">
              <a:ea typeface="ヒラギノ角ゴ Pro W3" pitchFamily="-84" charset="-128"/>
            </a:endParaRPr>
          </a:p>
          <a:p>
            <a:pPr marL="228600" indent="-228600">
              <a:buFont typeface="Calibri" panose="020F0502020204030204" pitchFamily="34" charset="0"/>
              <a:buAutoNum type="arabicPeriod"/>
              <a:defRPr/>
            </a:pPr>
            <a:r>
              <a:rPr lang="en-US" altLang="en-US" dirty="0" smtClean="0">
                <a:ea typeface="ヒラギノ角ゴ Pro W3" pitchFamily="-84" charset="-128"/>
              </a:rPr>
              <a:t>Spell check! We all make mistakes, but try to catch them first. Emails with typos are simply not taken seriously.</a:t>
            </a:r>
          </a:p>
          <a:p>
            <a:pPr marL="228600" indent="-228600">
              <a:buFont typeface="Calibri" panose="020F0502020204030204" pitchFamily="34" charset="0"/>
              <a:buAutoNum type="arabicPeriod"/>
              <a:defRPr/>
            </a:pPr>
            <a:endParaRPr lang="en-US" altLang="en-US" dirty="0" smtClean="0">
              <a:ea typeface="ヒラギノ角ゴ Pro W3" pitchFamily="-84" charset="-128"/>
            </a:endParaRPr>
          </a:p>
          <a:p>
            <a:pPr marL="228600" indent="-228600">
              <a:buFont typeface="Calibri" panose="020F0502020204030204" pitchFamily="34" charset="0"/>
              <a:buAutoNum type="arabicPeriod"/>
              <a:defRPr/>
            </a:pPr>
            <a:r>
              <a:rPr lang="en-US" altLang="en-US" dirty="0" smtClean="0">
                <a:ea typeface="ヒラギノ角ゴ Pro W3" pitchFamily="-84" charset="-128"/>
              </a:rPr>
              <a:t>Multiple usage of !!! or ??? is perceived as rude and condescending. Only one will get your point across.</a:t>
            </a:r>
          </a:p>
          <a:p>
            <a:pPr marL="228600" indent="-228600">
              <a:buFont typeface="Calibri" panose="020F0502020204030204" pitchFamily="34" charset="0"/>
              <a:buAutoNum type="arabicPeriod"/>
              <a:defRPr/>
            </a:pPr>
            <a:endParaRPr lang="en-US" altLang="en-US" dirty="0" smtClean="0">
              <a:ea typeface="ヒラギノ角ゴ Pro W3" pitchFamily="-84" charset="-128"/>
            </a:endParaRPr>
          </a:p>
          <a:p>
            <a:pPr marL="228600" indent="-228600">
              <a:buFont typeface="Calibri" panose="020F0502020204030204" pitchFamily="34" charset="0"/>
              <a:buAutoNum type="arabicPeriod"/>
              <a:defRPr/>
            </a:pPr>
            <a:r>
              <a:rPr lang="en-US" altLang="en-US" dirty="0" smtClean="0">
                <a:ea typeface="ヒラギノ角ゴ Pro W3" pitchFamily="-84" charset="-128"/>
              </a:rPr>
              <a:t>If your email is emotionally charged, walk away from the computer and wait to reply. The 24-hour rule has saved me more times then I can count.</a:t>
            </a:r>
          </a:p>
          <a:p>
            <a:pPr marL="228600" indent="-228600">
              <a:buFont typeface="Calibri" panose="020F0502020204030204" pitchFamily="34" charset="0"/>
              <a:buAutoNum type="arabicPeriod"/>
              <a:defRPr/>
            </a:pPr>
            <a:endParaRPr lang="en-US" altLang="en-US" dirty="0" smtClean="0">
              <a:ea typeface="ヒラギノ角ゴ Pro W3" pitchFamily="-84" charset="-128"/>
            </a:endParaRPr>
          </a:p>
          <a:p>
            <a:pPr marL="228600" indent="-228600">
              <a:buFont typeface="Calibri" panose="020F0502020204030204" pitchFamily="34" charset="0"/>
              <a:buAutoNum type="arabicPeriod"/>
              <a:defRPr/>
            </a:pPr>
            <a:r>
              <a:rPr lang="en-US" altLang="en-US" dirty="0" smtClean="0">
                <a:ea typeface="ヒラギノ角ゴ Pro W3" pitchFamily="-84" charset="-128"/>
              </a:rPr>
              <a:t>Triple-check all of those email addresses. There</a:t>
            </a:r>
            <a:r>
              <a:rPr lang="ja-JP" altLang="en-US" dirty="0" smtClean="0">
                <a:ea typeface="ヒラギノ角ゴ Pro W3" pitchFamily="-84" charset="-128"/>
              </a:rPr>
              <a:t>’</a:t>
            </a:r>
            <a:r>
              <a:rPr lang="en-US" altLang="ja-JP" dirty="0" smtClean="0">
                <a:ea typeface="ヒラギノ角ゴ Pro W3" pitchFamily="-84" charset="-128"/>
              </a:rPr>
              <a:t>s nothing like your boss’s email getting bundled in with all of your Auxiliary girlfriends.</a:t>
            </a:r>
          </a:p>
          <a:p>
            <a:pPr marL="228600" indent="-228600">
              <a:buFont typeface="Calibri" panose="020F0502020204030204" pitchFamily="34" charset="0"/>
              <a:buAutoNum type="arabicPeriod"/>
              <a:defRPr/>
            </a:pPr>
            <a:endParaRPr lang="en-US" altLang="ja-JP" dirty="0" smtClean="0">
              <a:ea typeface="ヒラギノ角ゴ Pro W3" pitchFamily="-84" charset="-128"/>
            </a:endParaRPr>
          </a:p>
          <a:p>
            <a:pPr marL="228600" indent="-228600">
              <a:buFont typeface="Calibri" panose="020F0502020204030204" pitchFamily="34" charset="0"/>
              <a:buAutoNum type="arabicPeriod"/>
              <a:defRPr/>
            </a:pPr>
            <a:r>
              <a:rPr lang="en-US" altLang="en-US" dirty="0" smtClean="0">
                <a:ea typeface="ヒラギノ角ゴ Pro W3" pitchFamily="-84" charset="-128"/>
              </a:rPr>
              <a:t>No email is private. I don</a:t>
            </a:r>
            <a:r>
              <a:rPr lang="ja-JP" altLang="en-US" dirty="0" smtClean="0">
                <a:ea typeface="ヒラギノ角ゴ Pro W3" pitchFamily="-84" charset="-128"/>
              </a:rPr>
              <a:t>’</a:t>
            </a:r>
            <a:r>
              <a:rPr lang="en-US" altLang="ja-JP" dirty="0" smtClean="0">
                <a:ea typeface="ヒラギノ角ゴ Pro W3" pitchFamily="-84" charset="-128"/>
              </a:rPr>
              <a:t>t care how many confidentiality statements, “Please don</a:t>
            </a:r>
            <a:r>
              <a:rPr lang="ja-JP" altLang="en-US" dirty="0" smtClean="0">
                <a:ea typeface="ヒラギノ角ゴ Pro W3" pitchFamily="-84" charset="-128"/>
              </a:rPr>
              <a:t>’</a:t>
            </a:r>
            <a:r>
              <a:rPr lang="en-US" altLang="ja-JP" dirty="0" smtClean="0">
                <a:ea typeface="ヒラギノ角ゴ Pro W3" pitchFamily="-84" charset="-128"/>
              </a:rPr>
              <a:t>t forward,” “Keep this between you and me” – understand that no email is private. </a:t>
            </a:r>
          </a:p>
          <a:p>
            <a:pPr marL="228600" indent="-228600">
              <a:buFont typeface="Calibri" panose="020F0502020204030204" pitchFamily="34" charset="0"/>
              <a:buAutoNum type="arabicPeriod"/>
              <a:defRPr/>
            </a:pPr>
            <a:endParaRPr lang="en-US" altLang="en-US" dirty="0" smtClean="0">
              <a:ea typeface="ヒラギノ角ゴ Pro W3" pitchFamily="-84" charset="-128"/>
            </a:endParaRPr>
          </a:p>
          <a:p>
            <a:pPr marL="228600" indent="-228600">
              <a:buFont typeface="Calibri" panose="020F0502020204030204" pitchFamily="34" charset="0"/>
              <a:buAutoNum type="arabicPeriod"/>
              <a:defRPr/>
            </a:pPr>
            <a:r>
              <a:rPr lang="en-US" altLang="en-US" dirty="0" smtClean="0">
                <a:ea typeface="ヒラギノ角ゴ Pro W3" pitchFamily="-84" charset="-128"/>
              </a:rPr>
              <a:t>If you were handwriting a letter, </a:t>
            </a:r>
            <a:r>
              <a:rPr lang="en-US" altLang="en-US" dirty="0" err="1" smtClean="0">
                <a:ea typeface="ヒラギノ角ゴ Pro W3" pitchFamily="-84" charset="-128"/>
              </a:rPr>
              <a:t>wouldn</a:t>
            </a:r>
            <a:r>
              <a:rPr lang="ja-JP" altLang="en-US" dirty="0" smtClean="0">
                <a:ea typeface="ヒラギノ角ゴ Pro W3" pitchFamily="-84" charset="-128"/>
              </a:rPr>
              <a:t>’</a:t>
            </a:r>
            <a:r>
              <a:rPr lang="en-US" altLang="ja-JP" dirty="0" smtClean="0">
                <a:ea typeface="ヒラギノ角ゴ Pro W3" pitchFamily="-84" charset="-128"/>
              </a:rPr>
              <a:t>t you end with </a:t>
            </a:r>
            <a:r>
              <a:rPr lang="ja-JP" altLang="en-US" dirty="0" smtClean="0">
                <a:ea typeface="ヒラギノ角ゴ Pro W3" pitchFamily="-84" charset="-128"/>
              </a:rPr>
              <a:t>”</a:t>
            </a:r>
            <a:r>
              <a:rPr lang="en-US" altLang="ja-JP" dirty="0" smtClean="0">
                <a:ea typeface="ヒラギノ角ゴ Pro W3" pitchFamily="-84" charset="-128"/>
              </a:rPr>
              <a:t>Hope to see you soon</a:t>
            </a:r>
            <a:r>
              <a:rPr lang="ja-JP" altLang="en-US" dirty="0" smtClean="0">
                <a:ea typeface="ヒラギノ角ゴ Pro W3" pitchFamily="-84" charset="-128"/>
              </a:rPr>
              <a:t>”</a:t>
            </a:r>
            <a:r>
              <a:rPr lang="en-US" altLang="ja-JP" dirty="0" smtClean="0">
                <a:ea typeface="ヒラギノ角ゴ Pro W3" pitchFamily="-84" charset="-128"/>
              </a:rPr>
              <a:t> or </a:t>
            </a:r>
            <a:r>
              <a:rPr lang="ja-JP" altLang="en-US" dirty="0" smtClean="0">
                <a:ea typeface="ヒラギノ角ゴ Pro W3" pitchFamily="-84" charset="-128"/>
              </a:rPr>
              <a:t>“</a:t>
            </a:r>
            <a:r>
              <a:rPr lang="en-US" altLang="ja-JP" dirty="0" smtClean="0">
                <a:ea typeface="ヒラギノ角ゴ Pro W3" pitchFamily="-84" charset="-128"/>
              </a:rPr>
              <a:t>Thanks</a:t>
            </a:r>
            <a:r>
              <a:rPr lang="ja-JP" altLang="en-US" dirty="0" smtClean="0">
                <a:ea typeface="ヒラギノ角ゴ Pro W3" pitchFamily="-84" charset="-128"/>
              </a:rPr>
              <a:t>”</a:t>
            </a:r>
            <a:r>
              <a:rPr lang="en-US" altLang="ja-JP" dirty="0" smtClean="0">
                <a:ea typeface="ヒラギノ角ゴ Pro W3" pitchFamily="-84" charset="-128"/>
              </a:rPr>
              <a:t>? Don</a:t>
            </a:r>
            <a:r>
              <a:rPr lang="ja-JP" altLang="en-US" dirty="0" smtClean="0">
                <a:ea typeface="ヒラギノ角ゴ Pro W3" pitchFamily="-84" charset="-128"/>
              </a:rPr>
              <a:t>’</a:t>
            </a:r>
            <a:r>
              <a:rPr lang="en-US" altLang="ja-JP" dirty="0" smtClean="0">
                <a:ea typeface="ヒラギノ角ゴ Pro W3" pitchFamily="-84" charset="-128"/>
              </a:rPr>
              <a:t>t forget this courtesy in email too.</a:t>
            </a:r>
          </a:p>
          <a:p>
            <a:pPr marL="228600" indent="-228600">
              <a:buFont typeface="Calibri" panose="020F0502020204030204" pitchFamily="34" charset="0"/>
              <a:buAutoNum type="arabicPeriod"/>
              <a:defRPr/>
            </a:pPr>
            <a:endParaRPr lang="en-US" altLang="ja-JP" dirty="0" smtClean="0">
              <a:ea typeface="ヒラギノ角ゴ Pro W3" pitchFamily="-84" charset="-128"/>
            </a:endParaRPr>
          </a:p>
          <a:p>
            <a:pPr marL="228600" indent="-228600">
              <a:buFont typeface="Calibri" panose="020F0502020204030204" pitchFamily="34" charset="0"/>
              <a:buAutoNum type="arabicPeriod"/>
              <a:defRPr/>
            </a:pPr>
            <a:r>
              <a:rPr lang="en-US" altLang="en-US" dirty="0" smtClean="0">
                <a:ea typeface="ヒラギノ角ゴ Pro W3" pitchFamily="-84" charset="-128"/>
              </a:rPr>
              <a:t>We are a nonpolitical, nonpartisan organization. Forwarding politically charged messages can be damaging. Don</a:t>
            </a:r>
            <a:r>
              <a:rPr lang="ja-JP" altLang="en-US" dirty="0" smtClean="0">
                <a:ea typeface="ヒラギノ角ゴ Pro W3" pitchFamily="-84" charset="-128"/>
              </a:rPr>
              <a:t>’</a:t>
            </a:r>
            <a:r>
              <a:rPr lang="en-US" altLang="ja-JP" dirty="0" smtClean="0">
                <a:ea typeface="ヒラギノ角ゴ Pro W3" pitchFamily="-84" charset="-128"/>
              </a:rPr>
              <a:t>t assume your new best friend shares your point of view.</a:t>
            </a:r>
          </a:p>
          <a:p>
            <a:pPr marL="228600" indent="-228600">
              <a:buFont typeface="Calibri" panose="020F0502020204030204" pitchFamily="34" charset="0"/>
              <a:buAutoNum type="arabicPeriod"/>
              <a:defRPr/>
            </a:pPr>
            <a:endParaRPr lang="en-US" altLang="ja-JP" dirty="0" smtClean="0">
              <a:ea typeface="ヒラギノ角ゴ Pro W3" pitchFamily="-84" charset="-128"/>
            </a:endParaRPr>
          </a:p>
          <a:p>
            <a:pPr marL="228600" indent="-228600">
              <a:buFont typeface="Calibri" panose="020F0502020204030204" pitchFamily="34" charset="0"/>
              <a:buAutoNum type="arabicPeriod"/>
              <a:defRPr/>
            </a:pPr>
            <a:r>
              <a:rPr lang="en-US" altLang="en-US" dirty="0" smtClean="0">
                <a:ea typeface="ヒラギノ角ゴ Pro W3" pitchFamily="-84" charset="-128"/>
              </a:rPr>
              <a:t>Try to use good sentence structure. Do your best.</a:t>
            </a:r>
          </a:p>
          <a:p>
            <a:pPr marL="228600" indent="-228600">
              <a:buFont typeface="+mj-lt" charset="0"/>
              <a:buNone/>
              <a:defRPr/>
            </a:pPr>
            <a:endParaRPr lang="en-US" altLang="en-US" dirty="0" smtClean="0">
              <a:ea typeface="ヒラギノ角ゴ Pro W3" pitchFamily="-84" charset="-128"/>
            </a:endParaRPr>
          </a:p>
          <a:p>
            <a:pPr marL="228600" indent="-228600">
              <a:buFont typeface="Calibri" panose="020F0502020204030204" pitchFamily="34" charset="0"/>
              <a:buAutoNum type="arabicPeriod"/>
              <a:defRPr/>
            </a:pPr>
            <a:r>
              <a:rPr lang="en-US" altLang="en-US" dirty="0" smtClean="0">
                <a:ea typeface="ヒラギノ角ゴ Pro W3" pitchFamily="-84" charset="-128"/>
              </a:rPr>
              <a:t>U</a:t>
            </a:r>
            <a:r>
              <a:rPr lang="en-US" altLang="ja-JP" dirty="0" smtClean="0">
                <a:ea typeface="ヒラギノ角ゴ Pro W3" pitchFamily="-84" charset="-128"/>
              </a:rPr>
              <a:t>se easy-to-read fonts like Arial or Helvetica, and you</a:t>
            </a:r>
            <a:r>
              <a:rPr lang="ja-JP" altLang="en-US" dirty="0" smtClean="0">
                <a:ea typeface="ヒラギノ角ゴ Pro W3" pitchFamily="-84" charset="-128"/>
              </a:rPr>
              <a:t>’</a:t>
            </a:r>
            <a:r>
              <a:rPr lang="en-US" altLang="ja-JP" dirty="0" err="1" smtClean="0">
                <a:ea typeface="ヒラギノ角ゴ Pro W3" pitchFamily="-84" charset="-128"/>
              </a:rPr>
              <a:t>ll</a:t>
            </a:r>
            <a:r>
              <a:rPr lang="en-US" altLang="ja-JP" dirty="0" smtClean="0">
                <a:ea typeface="ヒラギノ角ゴ Pro W3" pitchFamily="-84" charset="-128"/>
              </a:rPr>
              <a:t> be safe.</a:t>
            </a:r>
          </a:p>
          <a:p>
            <a:pPr marL="228600" indent="-228600">
              <a:buFont typeface="Calibri" panose="020F0502020204030204" pitchFamily="34" charset="0"/>
              <a:buAutoNum type="arabicPeriod"/>
              <a:defRPr/>
            </a:pPr>
            <a:endParaRPr lang="en-US" altLang="ja-JP" dirty="0" smtClean="0">
              <a:ea typeface="ヒラギノ角ゴ Pro W3" pitchFamily="-84" charset="-128"/>
            </a:endParaRPr>
          </a:p>
          <a:p>
            <a:pPr marL="228600" indent="-228600">
              <a:buFont typeface="Calibri" panose="020F0502020204030204" pitchFamily="34" charset="0"/>
              <a:buAutoNum type="arabicPeriod"/>
              <a:defRPr/>
            </a:pPr>
            <a:r>
              <a:rPr lang="en-US" altLang="en-US" dirty="0" smtClean="0">
                <a:ea typeface="ヒラギノ角ゴ Pro W3" pitchFamily="-84" charset="-128"/>
              </a:rPr>
              <a:t>The Golden Rule applies to email too.  </a:t>
            </a:r>
          </a:p>
          <a:p>
            <a:pPr marL="228600" indent="-228600">
              <a:buFont typeface="Calibri" panose="020F0502020204030204" pitchFamily="34" charset="0"/>
              <a:buAutoNum type="arabicPeriod"/>
              <a:defRPr/>
            </a:pPr>
            <a:endParaRPr lang="en-US" altLang="en-US" dirty="0" smtClean="0">
              <a:ea typeface="ヒラギノ角ゴ Pro W3" pitchFamily="-84" charset="-128"/>
            </a:endParaRPr>
          </a:p>
          <a:p>
            <a:pPr marL="228600" indent="-228600">
              <a:buFont typeface="Calibri" panose="020F0502020204030204" pitchFamily="34" charset="0"/>
              <a:buAutoNum type="arabicPeriod"/>
              <a:defRPr/>
            </a:pPr>
            <a:r>
              <a:rPr lang="en-US" altLang="en-US" dirty="0" smtClean="0">
                <a:ea typeface="ヒラギノ角ゴ Pro W3" pitchFamily="-84" charset="-128"/>
              </a:rPr>
              <a:t>Technology is great, but Alexander Graham Bell got it right -- there</a:t>
            </a:r>
            <a:r>
              <a:rPr lang="ja-JP" altLang="en-US" dirty="0" smtClean="0">
                <a:ea typeface="ヒラギノ角ゴ Pro W3" pitchFamily="-84" charset="-128"/>
              </a:rPr>
              <a:t>’</a:t>
            </a:r>
            <a:r>
              <a:rPr lang="en-US" altLang="ja-JP" dirty="0" smtClean="0">
                <a:ea typeface="ヒラギノ角ゴ Pro W3" pitchFamily="-84" charset="-128"/>
              </a:rPr>
              <a:t>s nothing like hearing your friend</a:t>
            </a:r>
            <a:r>
              <a:rPr lang="ja-JP" altLang="en-US" dirty="0" smtClean="0">
                <a:ea typeface="ヒラギノ角ゴ Pro W3" pitchFamily="-84" charset="-128"/>
              </a:rPr>
              <a:t>’</a:t>
            </a:r>
            <a:r>
              <a:rPr lang="en-US" altLang="ja-JP" dirty="0" smtClean="0">
                <a:ea typeface="ヒラギノ角ゴ Pro W3" pitchFamily="-84" charset="-128"/>
              </a:rPr>
              <a:t>s voice, her inflection, her tone and her words. If you have an issue, pick up the phone and call.</a:t>
            </a:r>
          </a:p>
          <a:p>
            <a:pPr marL="228600" indent="-228600">
              <a:defRPr/>
            </a:pPr>
            <a:endParaRPr lang="en-US" altLang="ja-JP" dirty="0" smtClean="0">
              <a:ea typeface="ヒラギノ角ゴ Pro W3" pitchFamily="-84" charset="-128"/>
            </a:endParaRPr>
          </a:p>
          <a:p>
            <a:pPr marL="228600" indent="-228600">
              <a:defRPr/>
            </a:pPr>
            <a:r>
              <a:rPr lang="en-US" altLang="en-US" dirty="0" smtClean="0">
                <a:ea typeface="ヒラギノ角ゴ Pro W3" pitchFamily="-84" charset="-128"/>
              </a:rPr>
              <a:t>Anyone have additional email tips they would like to share? [encourage participation and write suggestions on a white board]</a:t>
            </a:r>
          </a:p>
          <a:p>
            <a:pPr marL="228600" indent="-228600">
              <a:defRPr/>
            </a:pPr>
            <a:endParaRPr lang="en-US" altLang="ja-JP" dirty="0" smtClean="0">
              <a:ea typeface="ヒラギノ角ゴ Pro W3" pitchFamily="-84" charset="-128"/>
            </a:endParaRPr>
          </a:p>
          <a:p>
            <a:pPr marL="228600" indent="-228600">
              <a:defRPr/>
            </a:pPr>
            <a:endParaRPr lang="en-US" altLang="en-US" dirty="0" smtClean="0">
              <a:ea typeface="ヒラギノ角ゴ Pro W3" pitchFamily="-84" charset="-128"/>
            </a:endParaRPr>
          </a:p>
        </p:txBody>
      </p:sp>
      <p:sp>
        <p:nvSpPr>
          <p:cNvPr id="5222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669290D4-6320-4A1D-9219-461C1A4483F6}" type="datetime1">
              <a:rPr lang="en-US" altLang="en-US" smtClean="0"/>
              <a:pPr>
                <a:spcBef>
                  <a:spcPct val="0"/>
                </a:spcBef>
              </a:pPr>
              <a:t>10/1/2014</a:t>
            </a:fld>
            <a:endParaRPr lang="en-US" altLang="en-US" smtClean="0"/>
          </a:p>
        </p:txBody>
      </p:sp>
      <p:sp>
        <p:nvSpPr>
          <p:cNvPr id="5222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5223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4F67DF08-E248-4CC1-90BF-9C92A3A4617D}" type="slidenum">
              <a:rPr lang="en-US" altLang="en-US" smtClean="0"/>
              <a:pPr>
                <a:spcBef>
                  <a:spcPct val="0"/>
                </a:spcBef>
              </a:pPr>
              <a:t>23</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pitchFamily="-84" charset="-128"/>
            </a:endParaRPr>
          </a:p>
        </p:txBody>
      </p:sp>
      <p:sp>
        <p:nvSpPr>
          <p:cNvPr id="3482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F1547DEE-7BB1-4ED0-97B8-CB9F2E00FD85}" type="datetime1">
              <a:rPr lang="en-US" altLang="en-US" smtClean="0"/>
              <a:pPr>
                <a:spcBef>
                  <a:spcPct val="0"/>
                </a:spcBef>
              </a:pPr>
              <a:t>10/1/2014</a:t>
            </a:fld>
            <a:endParaRPr lang="en-US" altLang="en-US" smtClean="0"/>
          </a:p>
        </p:txBody>
      </p:sp>
      <p:sp>
        <p:nvSpPr>
          <p:cNvPr id="3482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3482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192F3508-9BB0-4E98-9775-DE70AE6C3562}" type="slidenum">
              <a:rPr lang="en-US" altLang="en-US" smtClean="0"/>
              <a:pPr>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OK…everyone stand up. We</a:t>
            </a:r>
            <a:r>
              <a:rPr lang="ja-JP" altLang="en-US" smtClean="0">
                <a:ea typeface="ヒラギノ角ゴ Pro W3" pitchFamily="-84" charset="-128"/>
              </a:rPr>
              <a:t>’</a:t>
            </a:r>
            <a:r>
              <a:rPr lang="en-US" altLang="ja-JP" smtClean="0">
                <a:ea typeface="ヒラギノ角ゴ Pro W3" pitchFamily="-84" charset="-128"/>
              </a:rPr>
              <a:t>ve been sitting a long time, and thanks for listening to this presentation. Now that everyone is out of their chairs, very slowly turn and look under your chairs. Out there are six envelopes. If you have an envelope, pull it off of your chair and join me on stage. Bring your envelope up here. We will open it together on stage.</a:t>
            </a:r>
            <a:endParaRPr lang="en-US" altLang="en-US" smtClean="0">
              <a:ea typeface="ヒラギノ角ゴ Pro W3" pitchFamily="-84" charset="-128"/>
            </a:endParaRPr>
          </a:p>
        </p:txBody>
      </p:sp>
      <p:sp>
        <p:nvSpPr>
          <p:cNvPr id="5325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E4DDFAC9-9709-4B3E-916F-51C05AEE4C99}" type="datetime1">
              <a:rPr lang="en-US" altLang="en-US" smtClean="0"/>
              <a:pPr>
                <a:spcBef>
                  <a:spcPct val="0"/>
                </a:spcBef>
              </a:pPr>
              <a:t>10/1/2014</a:t>
            </a:fld>
            <a:endParaRPr lang="en-US" altLang="en-US" smtClean="0"/>
          </a:p>
        </p:txBody>
      </p:sp>
      <p:sp>
        <p:nvSpPr>
          <p:cNvPr id="5325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5325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C1FFC7D1-9ABC-4395-8618-D9AEC1B1B153}" type="slidenum">
              <a:rPr lang="en-US" altLang="en-US" smtClean="0"/>
              <a:pPr>
                <a:spcBef>
                  <a:spcPct val="0"/>
                </a:spcBef>
              </a:pPr>
              <a:t>24</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Updated from taking the high road presentation.  Author unknown.  Updated 2014 by Mary Davis.</a:t>
            </a:r>
          </a:p>
        </p:txBody>
      </p:sp>
      <p:sp>
        <p:nvSpPr>
          <p:cNvPr id="5427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5C0C6CED-0507-4E5D-9FD7-12962EC659F0}" type="datetime1">
              <a:rPr lang="en-US" altLang="en-US" smtClean="0"/>
              <a:pPr>
                <a:spcBef>
                  <a:spcPct val="0"/>
                </a:spcBef>
              </a:pPr>
              <a:t>10/1/2014</a:t>
            </a:fld>
            <a:endParaRPr lang="en-US" altLang="en-US" smtClean="0"/>
          </a:p>
        </p:txBody>
      </p:sp>
      <p:sp>
        <p:nvSpPr>
          <p:cNvPr id="5427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542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450824A3-4377-4777-8CB2-EF63C4D1A631}" type="slidenum">
              <a:rPr lang="en-US" altLang="en-US" smtClean="0"/>
              <a:pPr>
                <a:spcBef>
                  <a:spcPct val="0"/>
                </a:spcBef>
              </a:pPr>
              <a:t>25</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The first comment is from the Founders of the Institute for Civility in Government. The second is from The Meeting Institute. Finally, the third is from author R. Sutton.</a:t>
            </a:r>
          </a:p>
        </p:txBody>
      </p:sp>
      <p:sp>
        <p:nvSpPr>
          <p:cNvPr id="3584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60429029-438A-4DE0-B603-2C210C28D250}" type="datetime1">
              <a:rPr lang="en-US" altLang="en-US" smtClean="0"/>
              <a:pPr>
                <a:spcBef>
                  <a:spcPct val="0"/>
                </a:spcBef>
              </a:pPr>
              <a:t>10/1/2014</a:t>
            </a:fld>
            <a:endParaRPr lang="en-US" altLang="en-US" smtClean="0"/>
          </a:p>
        </p:txBody>
      </p:sp>
      <p:sp>
        <p:nvSpPr>
          <p:cNvPr id="3584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3584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C45280E5-C1FB-47BA-B41C-22BE8F405F66}" type="slidenum">
              <a:rPr lang="en-US" altLang="en-US" smtClean="0"/>
              <a:pPr>
                <a:spcBef>
                  <a:spcPct val="0"/>
                </a:spcBef>
              </a:pPr>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There are 3.5 billion women in the world, 160 million women in the United States…and we</a:t>
            </a:r>
            <a:r>
              <a:rPr lang="ja-JP" altLang="en-US" smtClean="0">
                <a:ea typeface="ヒラギノ角ゴ Pro W3" pitchFamily="-84" charset="-128"/>
              </a:rPr>
              <a:t>’</a:t>
            </a:r>
            <a:r>
              <a:rPr lang="en-US" altLang="ja-JP" smtClean="0">
                <a:ea typeface="ヒラギノ角ゴ Pro W3" pitchFamily="-84" charset="-128"/>
              </a:rPr>
              <a:t>re all different. We come from different backgrounds, we have different ideas, we</a:t>
            </a:r>
            <a:r>
              <a:rPr lang="ja-JP" altLang="en-US" smtClean="0">
                <a:ea typeface="ヒラギノ角ゴ Pro W3" pitchFamily="-84" charset="-128"/>
              </a:rPr>
              <a:t>’</a:t>
            </a:r>
            <a:r>
              <a:rPr lang="en-US" altLang="ja-JP" smtClean="0">
                <a:ea typeface="ヒラギノ角ゴ Pro W3" pitchFamily="-84" charset="-128"/>
              </a:rPr>
              <a:t>re motivated by different things, we react differently to situations. So there is no cookie-cutter, one-size-fits-all approach when dealing with our members. That’s because we are all unique and different. How cool is that really? It would be very boring if we all had no opinions, no ideas and thought the same way on everything. We are all beautiful in our own way. Understanding the general types of people, what motivates them and the best way to communicate with them can help us all when dealing with conflict.</a:t>
            </a:r>
            <a:endParaRPr lang="en-US" altLang="en-US" smtClean="0">
              <a:ea typeface="ヒラギノ角ゴ Pro W3" pitchFamily="-84" charset="-128"/>
            </a:endParaRPr>
          </a:p>
        </p:txBody>
      </p:sp>
      <p:sp>
        <p:nvSpPr>
          <p:cNvPr id="3686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F9805074-E006-4781-B921-EA20D16937A2}" type="datetime1">
              <a:rPr lang="en-US" altLang="en-US" smtClean="0"/>
              <a:pPr>
                <a:spcBef>
                  <a:spcPct val="0"/>
                </a:spcBef>
              </a:pPr>
              <a:t>10/1/2014</a:t>
            </a:fld>
            <a:endParaRPr lang="en-US" altLang="en-US" smtClean="0"/>
          </a:p>
        </p:txBody>
      </p:sp>
      <p:sp>
        <p:nvSpPr>
          <p:cNvPr id="3686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3687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C2B7DCEC-A0E6-47DF-A995-AD8E6E07A8F3}" type="slidenum">
              <a:rPr lang="en-US" altLang="en-US" smtClean="0"/>
              <a:pPr>
                <a:spcBef>
                  <a:spcPct val="0"/>
                </a:spcBef>
              </a:pPr>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defRPr/>
            </a:pPr>
            <a:r>
              <a:rPr lang="en-US" altLang="en-US" dirty="0" smtClean="0">
                <a:ea typeface="ヒラギノ角ゴ Pro W3" pitchFamily="-84" charset="-128"/>
              </a:rPr>
              <a:t>We can readily define some specific traits that are recognizable in the general population:</a:t>
            </a:r>
          </a:p>
          <a:p>
            <a:pPr>
              <a:defRPr/>
            </a:pPr>
            <a:endParaRPr lang="en-US" altLang="en-US" dirty="0" smtClean="0">
              <a:ea typeface="ヒラギノ角ゴ Pro W3" pitchFamily="-84" charset="-128"/>
            </a:endParaRPr>
          </a:p>
          <a:p>
            <a:pPr>
              <a:defRPr/>
            </a:pPr>
            <a:r>
              <a:rPr lang="en-US" altLang="en-US" dirty="0" smtClean="0">
                <a:ea typeface="ヒラギノ角ゴ Pro W3" pitchFamily="-84" charset="-128"/>
              </a:rPr>
              <a:t>Analytical:</a:t>
            </a:r>
          </a:p>
          <a:p>
            <a:pPr>
              <a:buFontTx/>
              <a:buChar char="•"/>
              <a:defRPr/>
            </a:pPr>
            <a:r>
              <a:rPr lang="en-US" altLang="en-US" dirty="0" smtClean="0">
                <a:ea typeface="ヒラギノ角ゴ Pro W3" pitchFamily="-84" charset="-128"/>
              </a:rPr>
              <a:t>They want to know that a project is valuable and that their work makes a difference to its success.</a:t>
            </a:r>
          </a:p>
          <a:p>
            <a:pPr>
              <a:buFontTx/>
              <a:buChar char="•"/>
              <a:defRPr/>
            </a:pPr>
            <a:r>
              <a:rPr lang="en-US" altLang="en-US" dirty="0" smtClean="0">
                <a:ea typeface="ヒラギノ角ゴ Pro W3" pitchFamily="-84" charset="-128"/>
              </a:rPr>
              <a:t>They need a leader who excels in a particular area and whose expertise they believe benefits the group.</a:t>
            </a:r>
          </a:p>
          <a:p>
            <a:pPr>
              <a:buFontTx/>
              <a:buChar char="•"/>
              <a:defRPr/>
            </a:pPr>
            <a:r>
              <a:rPr lang="en-US" altLang="en-US" dirty="0" smtClean="0">
                <a:ea typeface="ヒラギノ角ゴ Pro W3" pitchFamily="-84" charset="-128"/>
              </a:rPr>
              <a:t>If they have done a tremendous amount of work on their own, don</a:t>
            </a:r>
            <a:r>
              <a:rPr lang="ja-JP" altLang="en-US" dirty="0" smtClean="0">
                <a:ea typeface="ヒラギノ角ゴ Pro W3" pitchFamily="-84" charset="-128"/>
              </a:rPr>
              <a:t>’</a:t>
            </a:r>
            <a:r>
              <a:rPr lang="en-US" altLang="ja-JP" dirty="0" smtClean="0">
                <a:ea typeface="ヒラギノ角ゴ Pro W3" pitchFamily="-84" charset="-128"/>
              </a:rPr>
              <a:t>t expect them to be happy if you reward the whole team!</a:t>
            </a:r>
          </a:p>
          <a:p>
            <a:pPr>
              <a:defRPr/>
            </a:pPr>
            <a:endParaRPr lang="en-US" altLang="ja-JP" dirty="0" smtClean="0">
              <a:ea typeface="ヒラギノ角ゴ Pro W3" pitchFamily="-84" charset="-128"/>
            </a:endParaRPr>
          </a:p>
          <a:p>
            <a:pPr>
              <a:defRPr/>
            </a:pPr>
            <a:r>
              <a:rPr lang="en-US" altLang="en-US" dirty="0" smtClean="0">
                <a:ea typeface="ヒラギノ角ゴ Pro W3" pitchFamily="-84" charset="-128"/>
              </a:rPr>
              <a:t>Structural:</a:t>
            </a:r>
          </a:p>
          <a:p>
            <a:pPr>
              <a:buFontTx/>
              <a:buChar char="•"/>
              <a:defRPr/>
            </a:pPr>
            <a:r>
              <a:rPr lang="en-US" altLang="en-US" dirty="0" smtClean="0">
                <a:ea typeface="ヒラギノ角ゴ Pro W3" pitchFamily="-84" charset="-128"/>
              </a:rPr>
              <a:t>People who are </a:t>
            </a:r>
            <a:r>
              <a:rPr lang="ja-JP" altLang="en-US" dirty="0" smtClean="0">
                <a:ea typeface="ヒラギノ角ゴ Pro W3" pitchFamily="-84" charset="-128"/>
              </a:rPr>
              <a:t>“</a:t>
            </a:r>
            <a:r>
              <a:rPr lang="en-US" altLang="ja-JP" dirty="0" smtClean="0">
                <a:ea typeface="ヒラギノ角ゴ Pro W3" pitchFamily="-84" charset="-128"/>
              </a:rPr>
              <a:t>structural</a:t>
            </a:r>
            <a:r>
              <a:rPr lang="ja-JP" altLang="en-US" dirty="0" smtClean="0">
                <a:ea typeface="ヒラギノ角ゴ Pro W3" pitchFamily="-84" charset="-128"/>
              </a:rPr>
              <a:t>”</a:t>
            </a:r>
            <a:r>
              <a:rPr lang="en-US" altLang="ja-JP" dirty="0" smtClean="0">
                <a:ea typeface="ヒラギノ角ゴ Pro W3" pitchFamily="-84" charset="-128"/>
              </a:rPr>
              <a:t> by nature want to know their work aids the organization</a:t>
            </a:r>
            <a:r>
              <a:rPr lang="ja-JP" altLang="en-US" dirty="0" smtClean="0">
                <a:ea typeface="ヒラギノ角ゴ Pro W3" pitchFamily="-84" charset="-128"/>
              </a:rPr>
              <a:t>’</a:t>
            </a:r>
            <a:r>
              <a:rPr lang="en-US" altLang="ja-JP" dirty="0" smtClean="0">
                <a:ea typeface="ヒラギノ角ゴ Pro W3" pitchFamily="-84" charset="-128"/>
              </a:rPr>
              <a:t>s progress.</a:t>
            </a:r>
          </a:p>
          <a:p>
            <a:pPr>
              <a:buFontTx/>
              <a:buChar char="•"/>
              <a:defRPr/>
            </a:pPr>
            <a:r>
              <a:rPr lang="en-US" altLang="ja-JP" dirty="0" smtClean="0">
                <a:ea typeface="ヒラギノ角ゴ Pro W3" pitchFamily="-84" charset="-128"/>
              </a:rPr>
              <a:t>They prefer a leader who is organized, competent and good with details.</a:t>
            </a:r>
          </a:p>
          <a:p>
            <a:pPr>
              <a:buFontTx/>
              <a:buChar char="•"/>
              <a:defRPr/>
            </a:pPr>
            <a:r>
              <a:rPr lang="en-US" altLang="ja-JP" dirty="0" smtClean="0">
                <a:ea typeface="ヒラギノ角ゴ Pro W3" pitchFamily="-84" charset="-128"/>
              </a:rPr>
              <a:t>They like to be rewarded in writing, in a timely manner and in a way specific to the task.</a:t>
            </a:r>
          </a:p>
          <a:p>
            <a:pPr>
              <a:buFontTx/>
              <a:buChar char="•"/>
              <a:defRPr/>
            </a:pPr>
            <a:r>
              <a:rPr lang="en-US" altLang="ja-JP" dirty="0" smtClean="0">
                <a:ea typeface="ヒラギノ角ゴ Pro W3" pitchFamily="-84" charset="-128"/>
              </a:rPr>
              <a:t>An encouraging email is appropriate to communicate with them.</a:t>
            </a:r>
          </a:p>
          <a:p>
            <a:pPr>
              <a:defRPr/>
            </a:pPr>
            <a:endParaRPr lang="en-US" altLang="ja-JP" dirty="0" smtClean="0">
              <a:ea typeface="ヒラギノ角ゴ Pro W3" pitchFamily="-84" charset="-128"/>
            </a:endParaRPr>
          </a:p>
          <a:p>
            <a:pPr>
              <a:defRPr/>
            </a:pPr>
            <a:r>
              <a:rPr lang="en-US" altLang="en-US" dirty="0" smtClean="0">
                <a:ea typeface="ヒラギノ角ゴ Pro W3" pitchFamily="-84" charset="-128"/>
              </a:rPr>
              <a:t>Social:</a:t>
            </a:r>
          </a:p>
          <a:p>
            <a:pPr>
              <a:buFontTx/>
              <a:buChar char="•"/>
              <a:defRPr/>
            </a:pPr>
            <a:r>
              <a:rPr lang="en-US" altLang="en-US" dirty="0" smtClean="0">
                <a:ea typeface="ヒラギノ角ゴ Pro W3" pitchFamily="-84" charset="-128"/>
              </a:rPr>
              <a:t>Social people want to feel PERSONALLY valued and that what they are doing has an impact on a project.</a:t>
            </a:r>
          </a:p>
          <a:p>
            <a:pPr>
              <a:buFontTx/>
              <a:buChar char="•"/>
              <a:defRPr/>
            </a:pPr>
            <a:r>
              <a:rPr lang="en-US" altLang="en-US" dirty="0" smtClean="0">
                <a:ea typeface="ヒラギノ角ゴ Pro W3" pitchFamily="-84" charset="-128"/>
              </a:rPr>
              <a:t>They go the extra mile for a leader who expresses faith in their abilities.</a:t>
            </a:r>
          </a:p>
          <a:p>
            <a:pPr>
              <a:buFontTx/>
              <a:buChar char="•"/>
              <a:defRPr/>
            </a:pPr>
            <a:r>
              <a:rPr lang="en-US" altLang="en-US" dirty="0" smtClean="0">
                <a:ea typeface="ヒラギノ角ゴ Pro W3" pitchFamily="-84" charset="-128"/>
              </a:rPr>
              <a:t>They prefer to be rewarded in person with a gesture that is from the heart</a:t>
            </a:r>
          </a:p>
          <a:p>
            <a:pPr>
              <a:buFontTx/>
              <a:buChar char="•"/>
              <a:defRPr/>
            </a:pPr>
            <a:r>
              <a:rPr lang="en-US" altLang="en-US" dirty="0" smtClean="0">
                <a:ea typeface="ヒラギノ角ゴ Pro W3" pitchFamily="-84" charset="-128"/>
              </a:rPr>
              <a:t>If your own preference is for written communication, send a handwritten note to a particularly social member.</a:t>
            </a:r>
          </a:p>
        </p:txBody>
      </p:sp>
      <p:sp>
        <p:nvSpPr>
          <p:cNvPr id="3789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6E4EA238-67D5-4A63-8645-59BD79A5BFA5}" type="datetime1">
              <a:rPr lang="en-US" altLang="en-US" smtClean="0"/>
              <a:pPr>
                <a:spcBef>
                  <a:spcPct val="0"/>
                </a:spcBef>
              </a:pPr>
              <a:t>10/1/2014</a:t>
            </a:fld>
            <a:endParaRPr lang="en-US" altLang="en-US" smtClean="0"/>
          </a:p>
        </p:txBody>
      </p:sp>
      <p:sp>
        <p:nvSpPr>
          <p:cNvPr id="3789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3789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C69C7E90-D000-4244-89ED-19613BA4C081}" type="slidenum">
              <a:rPr lang="en-US" altLang="en-US" smtClean="0"/>
              <a:pPr>
                <a:spcBef>
                  <a:spcPct val="0"/>
                </a:spcBef>
              </a:pPr>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Innovative:</a:t>
            </a:r>
          </a:p>
          <a:p>
            <a:pPr>
              <a:buFontTx/>
              <a:buChar char="•"/>
            </a:pPr>
            <a:r>
              <a:rPr lang="en-US" altLang="en-US" smtClean="0">
                <a:ea typeface="ヒラギノ角ゴ Pro W3" pitchFamily="-84" charset="-128"/>
              </a:rPr>
              <a:t>Volunteers must </a:t>
            </a:r>
            <a:r>
              <a:rPr lang="en-US" altLang="ja-JP" smtClean="0">
                <a:ea typeface="ヒラギノ角ゴ Pro W3" pitchFamily="-84" charset="-128"/>
              </a:rPr>
              <a:t>buy in to a cause.</a:t>
            </a:r>
          </a:p>
          <a:p>
            <a:pPr>
              <a:buFontTx/>
              <a:buChar char="•"/>
            </a:pPr>
            <a:r>
              <a:rPr lang="en-US" altLang="ja-JP" smtClean="0">
                <a:ea typeface="ヒラギノ角ゴ Pro W3" pitchFamily="-84" charset="-128"/>
              </a:rPr>
              <a:t>To them, the big picture matters more than the individual who is leading the charge.</a:t>
            </a:r>
          </a:p>
          <a:p>
            <a:pPr>
              <a:buFontTx/>
              <a:buChar char="•"/>
            </a:pPr>
            <a:r>
              <a:rPr lang="en-US" altLang="ja-JP" smtClean="0">
                <a:ea typeface="ヒラギノ角ゴ Pro W3" pitchFamily="-84" charset="-128"/>
              </a:rPr>
              <a:t>They prefer to be rewarded with something unconventional and imaginative and would find a whimsical token of your esteem very meaningful.</a:t>
            </a:r>
          </a:p>
          <a:p>
            <a:endParaRPr lang="en-US" altLang="ja-JP" smtClean="0">
              <a:ea typeface="ヒラギノ角ゴ Pro W3" pitchFamily="-84" charset="-128"/>
            </a:endParaRPr>
          </a:p>
          <a:p>
            <a:r>
              <a:rPr lang="en-US" altLang="en-US" smtClean="0">
                <a:ea typeface="ヒラギノ角ゴ Pro W3" pitchFamily="-84" charset="-128"/>
              </a:rPr>
              <a:t>Quiet:</a:t>
            </a:r>
          </a:p>
          <a:p>
            <a:pPr>
              <a:buFontTx/>
              <a:buChar char="•"/>
            </a:pPr>
            <a:r>
              <a:rPr lang="en-US" altLang="en-US" smtClean="0">
                <a:ea typeface="ヒラギノ角ゴ Pro W3" pitchFamily="-84" charset="-128"/>
              </a:rPr>
              <a:t>These volunteers don</a:t>
            </a:r>
            <a:r>
              <a:rPr lang="ja-JP" altLang="en-US" smtClean="0">
                <a:ea typeface="ヒラギノ角ゴ Pro W3" pitchFamily="-84" charset="-128"/>
              </a:rPr>
              <a:t>’</a:t>
            </a:r>
            <a:r>
              <a:rPr lang="en-US" altLang="ja-JP" smtClean="0">
                <a:ea typeface="ヒラギノ角ゴ Pro W3" pitchFamily="-84" charset="-128"/>
              </a:rPr>
              <a:t>t need a lot of fanfare; they appreciate private, one-on-one encouragement.</a:t>
            </a:r>
          </a:p>
          <a:p>
            <a:endParaRPr lang="en-US" altLang="ja-JP" smtClean="0">
              <a:ea typeface="ヒラギノ角ゴ Pro W3" pitchFamily="-84" charset="-128"/>
            </a:endParaRPr>
          </a:p>
          <a:p>
            <a:r>
              <a:rPr lang="en-US" altLang="en-US" smtClean="0">
                <a:ea typeface="ヒラギノ角ゴ Pro W3" pitchFamily="-84" charset="-128"/>
              </a:rPr>
              <a:t>Expressive:</a:t>
            </a:r>
          </a:p>
          <a:p>
            <a:pPr>
              <a:buFontTx/>
              <a:buChar char="•"/>
            </a:pPr>
            <a:r>
              <a:rPr lang="en-US" altLang="en-US" smtClean="0">
                <a:ea typeface="ヒラギノ角ゴ Pro W3" pitchFamily="-84" charset="-128"/>
              </a:rPr>
              <a:t>These members feel more motivated when assignments are openly discussed and an open door is available; they</a:t>
            </a:r>
            <a:r>
              <a:rPr lang="ja-JP" altLang="en-US" smtClean="0">
                <a:ea typeface="ヒラギノ角ゴ Pro W3" pitchFamily="-84" charset="-128"/>
              </a:rPr>
              <a:t>’</a:t>
            </a:r>
            <a:r>
              <a:rPr lang="en-US" altLang="ja-JP" smtClean="0">
                <a:ea typeface="ヒラギノ角ゴ Pro W3" pitchFamily="-84" charset="-128"/>
              </a:rPr>
              <a:t>ll never demand a reward or recognition, so it</a:t>
            </a:r>
            <a:r>
              <a:rPr lang="ja-JP" altLang="en-US" smtClean="0">
                <a:ea typeface="ヒラギノ角ゴ Pro W3" pitchFamily="-84" charset="-128"/>
              </a:rPr>
              <a:t>’</a:t>
            </a:r>
            <a:r>
              <a:rPr lang="en-US" altLang="ja-JP" smtClean="0">
                <a:ea typeface="ヒラギノ角ゴ Pro W3" pitchFamily="-84" charset="-128"/>
              </a:rPr>
              <a:t>s up to you to offer it.</a:t>
            </a:r>
            <a:endParaRPr lang="en-US" altLang="en-US" smtClean="0">
              <a:ea typeface="ヒラギノ角ゴ Pro W3" pitchFamily="-84" charset="-128"/>
            </a:endParaRPr>
          </a:p>
        </p:txBody>
      </p:sp>
      <p:sp>
        <p:nvSpPr>
          <p:cNvPr id="3891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0CAE7818-FBED-4485-B3ED-2FA39F2550A3}" type="datetime1">
              <a:rPr lang="en-US" altLang="en-US" smtClean="0"/>
              <a:pPr>
                <a:spcBef>
                  <a:spcPct val="0"/>
                </a:spcBef>
              </a:pPr>
              <a:t>10/1/2014</a:t>
            </a:fld>
            <a:endParaRPr lang="en-US" altLang="en-US" smtClean="0"/>
          </a:p>
        </p:txBody>
      </p:sp>
      <p:sp>
        <p:nvSpPr>
          <p:cNvPr id="3891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3891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B4D8704D-15EE-49BD-A606-5F7E5D11C2F0}" type="slidenum">
              <a:rPr lang="en-US" altLang="en-US" smtClean="0"/>
              <a:pPr>
                <a:spcBef>
                  <a:spcPct val="0"/>
                </a:spcBef>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Peacekeepers hope everyone will move in the same direction; they</a:t>
            </a:r>
            <a:r>
              <a:rPr lang="ja-JP" altLang="en-US" smtClean="0">
                <a:ea typeface="ヒラギノ角ゴ Pro W3" pitchFamily="-84" charset="-128"/>
              </a:rPr>
              <a:t>’</a:t>
            </a:r>
            <a:r>
              <a:rPr lang="en-US" altLang="ja-JP" smtClean="0">
                <a:ea typeface="ヒラギノ角ゴ Pro W3" pitchFamily="-84" charset="-128"/>
              </a:rPr>
              <a:t>ll never demand a reward or recognition, so it</a:t>
            </a:r>
            <a:r>
              <a:rPr lang="ja-JP" altLang="en-US" smtClean="0">
                <a:ea typeface="ヒラギノ角ゴ Pro W3" pitchFamily="-84" charset="-128"/>
              </a:rPr>
              <a:t>’</a:t>
            </a:r>
            <a:r>
              <a:rPr lang="en-US" altLang="ja-JP" smtClean="0">
                <a:ea typeface="ヒラギノ角ゴ Pro W3" pitchFamily="-84" charset="-128"/>
              </a:rPr>
              <a:t>s up to you to offer it.</a:t>
            </a:r>
          </a:p>
          <a:p>
            <a:endParaRPr lang="en-US" altLang="ja-JP" smtClean="0">
              <a:ea typeface="ヒラギノ角ゴ Pro W3" pitchFamily="-84" charset="-128"/>
            </a:endParaRPr>
          </a:p>
          <a:p>
            <a:r>
              <a:rPr lang="en-US" altLang="en-US" smtClean="0">
                <a:ea typeface="ヒラギノ角ゴ Pro W3" pitchFamily="-84" charset="-128"/>
              </a:rPr>
              <a:t>Hard-drivers are independent thinkers. If they agree with you, they will be highly motivated. They will let you know what they</a:t>
            </a:r>
            <a:r>
              <a:rPr lang="ja-JP" altLang="en-US" smtClean="0">
                <a:ea typeface="ヒラギノ角ゴ Pro W3" pitchFamily="-84" charset="-128"/>
              </a:rPr>
              <a:t>’</a:t>
            </a:r>
            <a:r>
              <a:rPr lang="en-US" altLang="ja-JP" smtClean="0">
                <a:ea typeface="ヒラギノ角ゴ Pro W3" pitchFamily="-84" charset="-128"/>
              </a:rPr>
              <a:t>d like as an extrinsic reward, and they tend to want whatever it is right away.</a:t>
            </a:r>
          </a:p>
          <a:p>
            <a:endParaRPr lang="en-US" altLang="ja-JP" smtClean="0">
              <a:ea typeface="ヒラギノ角ゴ Pro W3" pitchFamily="-84" charset="-128"/>
            </a:endParaRPr>
          </a:p>
          <a:p>
            <a:r>
              <a:rPr lang="en-US" altLang="en-US" smtClean="0">
                <a:ea typeface="ヒラギノ角ゴ Pro W3" pitchFamily="-84" charset="-128"/>
              </a:rPr>
              <a:t>Focused team members must have confidence in the leader and in the project, or their motivation may falter. They want to know up front what kind of reward they can expect. Make sure you follow through on whatever is promised.</a:t>
            </a:r>
          </a:p>
        </p:txBody>
      </p:sp>
      <p:sp>
        <p:nvSpPr>
          <p:cNvPr id="3994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E363889F-8269-4339-B7D8-A7C1A776F096}" type="datetime1">
              <a:rPr lang="en-US" altLang="en-US" smtClean="0"/>
              <a:pPr>
                <a:spcBef>
                  <a:spcPct val="0"/>
                </a:spcBef>
              </a:pPr>
              <a:t>10/1/2014</a:t>
            </a:fld>
            <a:endParaRPr lang="en-US" altLang="en-US" smtClean="0"/>
          </a:p>
        </p:txBody>
      </p:sp>
      <p:sp>
        <p:nvSpPr>
          <p:cNvPr id="3994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3994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317269E2-60C7-4FF8-BCD5-1A8DE2654004}" type="slidenum">
              <a:rPr lang="en-US" altLang="en-US" smtClean="0"/>
              <a:pPr>
                <a:spcBef>
                  <a:spcPct val="0"/>
                </a:spcBef>
              </a:pPr>
              <a:t>8</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Flexible: They go along with the team. As long as a project does not contradict their morals or beliefs, they are IN; They are happy with any kind of recognition.</a:t>
            </a:r>
          </a:p>
          <a:p>
            <a:endParaRPr lang="en-US" altLang="en-US" smtClean="0">
              <a:ea typeface="ヒラギノ角ゴ Pro W3" pitchFamily="-84" charset="-128"/>
            </a:endParaRPr>
          </a:p>
          <a:p>
            <a:r>
              <a:rPr lang="en-US" altLang="en-US" smtClean="0">
                <a:ea typeface="ヒラギノ角ゴ Pro W3" pitchFamily="-84" charset="-128"/>
              </a:rPr>
              <a:t>You have just met our volunteers. Throw in a healthy dose of five generations at work with each other, and you</a:t>
            </a:r>
            <a:r>
              <a:rPr lang="ja-JP" altLang="en-US" smtClean="0">
                <a:ea typeface="ヒラギノ角ゴ Pro W3" pitchFamily="-84" charset="-128"/>
              </a:rPr>
              <a:t>’</a:t>
            </a:r>
            <a:r>
              <a:rPr lang="en-US" altLang="ja-JP" smtClean="0">
                <a:ea typeface="ヒラギノ角ゴ Pro W3" pitchFamily="-84" charset="-128"/>
              </a:rPr>
              <a:t>ve got a melting pot of women who process information differently, are motivated for different reasons and are looking to you as leaders to show them the way. How</a:t>
            </a:r>
            <a:r>
              <a:rPr lang="ja-JP" altLang="en-US" smtClean="0">
                <a:ea typeface="ヒラギノ角ゴ Pro W3" pitchFamily="-84" charset="-128"/>
              </a:rPr>
              <a:t>’</a:t>
            </a:r>
            <a:r>
              <a:rPr lang="en-US" altLang="ja-JP" smtClean="0">
                <a:ea typeface="ヒラギノ角ゴ Pro W3" pitchFamily="-84" charset="-128"/>
              </a:rPr>
              <a:t>s that for pressure?!</a:t>
            </a:r>
          </a:p>
          <a:p>
            <a:endParaRPr lang="en-US" altLang="en-US" smtClean="0">
              <a:ea typeface="ヒラギノ角ゴ Pro W3" pitchFamily="-84" charset="-128"/>
            </a:endParaRPr>
          </a:p>
          <a:p>
            <a:r>
              <a:rPr lang="en-US" altLang="en-US" smtClean="0">
                <a:ea typeface="ヒラギノ角ゴ Pro W3" pitchFamily="-84" charset="-128"/>
              </a:rPr>
              <a:t>In order to have a strong Auxiliary, we need to have all of these different types of women working our mission. So, when conflict arises, it</a:t>
            </a:r>
            <a:r>
              <a:rPr lang="ja-JP" altLang="en-US" smtClean="0">
                <a:ea typeface="ヒラギノ角ゴ Pro W3" pitchFamily="-84" charset="-128"/>
              </a:rPr>
              <a:t>’</a:t>
            </a:r>
            <a:r>
              <a:rPr lang="en-US" altLang="ja-JP" smtClean="0">
                <a:ea typeface="ヒラギノ角ゴ Pro W3" pitchFamily="-84" charset="-128"/>
              </a:rPr>
              <a:t>s up to you to do everything you can do to diffuse the situation, retain that member and preserve the dignity for both of you. Knowing a little bit about what you</a:t>
            </a:r>
            <a:r>
              <a:rPr lang="ja-JP" altLang="en-US" smtClean="0">
                <a:ea typeface="ヒラギノ角ゴ Pro W3" pitchFamily="-84" charset="-128"/>
              </a:rPr>
              <a:t>’</a:t>
            </a:r>
            <a:r>
              <a:rPr lang="en-US" altLang="ja-JP" smtClean="0">
                <a:ea typeface="ヒラギノ角ゴ Pro W3" pitchFamily="-84" charset="-128"/>
              </a:rPr>
              <a:t>re dealing with might help you to employ the best tactic.</a:t>
            </a:r>
            <a:endParaRPr lang="en-US" altLang="en-US" smtClean="0">
              <a:ea typeface="ヒラギノ角ゴ Pro W3" pitchFamily="-84" charset="-128"/>
            </a:endParaRPr>
          </a:p>
        </p:txBody>
      </p:sp>
      <p:sp>
        <p:nvSpPr>
          <p:cNvPr id="4096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890AF114-0BE3-4E95-921D-62208B8FA3A6}" type="datetime1">
              <a:rPr lang="en-US" altLang="en-US" smtClean="0"/>
              <a:pPr>
                <a:spcBef>
                  <a:spcPct val="0"/>
                </a:spcBef>
              </a:pPr>
              <a:t>10/1/2014</a:t>
            </a:fld>
            <a:endParaRPr lang="en-US" altLang="en-US" smtClean="0"/>
          </a:p>
        </p:txBody>
      </p:sp>
      <p:sp>
        <p:nvSpPr>
          <p:cNvPr id="4096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4096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274325B7-9F62-45E7-9C63-5FBCBDB31075}" type="slidenum">
              <a:rPr lang="en-US" altLang="en-US" smtClean="0"/>
              <a:pPr>
                <a:spcBef>
                  <a:spcPct val="0"/>
                </a:spcBef>
              </a:pPr>
              <a:t>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ヒラギノ角ゴ Pro W3" pitchFamily="-84" charset="-128"/>
              </a:rPr>
              <a:t>(pause for laughter)</a:t>
            </a:r>
          </a:p>
        </p:txBody>
      </p:sp>
      <p:sp>
        <p:nvSpPr>
          <p:cNvPr id="4198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E62FD278-B863-4F09-8EE4-BEB48189245F}" type="datetime1">
              <a:rPr lang="en-US" altLang="en-US" smtClean="0"/>
              <a:pPr>
                <a:spcBef>
                  <a:spcPct val="0"/>
                </a:spcBef>
              </a:pPr>
              <a:t>10/1/2014</a:t>
            </a:fld>
            <a:endParaRPr lang="en-US" altLang="en-US" smtClean="0"/>
          </a:p>
        </p:txBody>
      </p:sp>
      <p:sp>
        <p:nvSpPr>
          <p:cNvPr id="4198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endParaRPr lang="en-US" altLang="en-US" smtClean="0"/>
          </a:p>
        </p:txBody>
      </p:sp>
      <p:sp>
        <p:nvSpPr>
          <p:cNvPr id="4199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ヒラギノ角ゴ Pro W3" pitchFamily="-84" charset="-128"/>
              </a:defRPr>
            </a:lvl1pPr>
            <a:lvl2pPr marL="742950" indent="-285750">
              <a:spcBef>
                <a:spcPct val="30000"/>
              </a:spcBef>
              <a:defRPr sz="1200">
                <a:solidFill>
                  <a:schemeClr val="tx1"/>
                </a:solidFill>
                <a:latin typeface="Calibri" pitchFamily="34" charset="0"/>
                <a:ea typeface="ヒラギノ角ゴ Pro W3" pitchFamily="-84" charset="-128"/>
              </a:defRPr>
            </a:lvl2pPr>
            <a:lvl3pPr marL="1143000" indent="-228600">
              <a:spcBef>
                <a:spcPct val="30000"/>
              </a:spcBef>
              <a:defRPr sz="1200">
                <a:solidFill>
                  <a:schemeClr val="tx1"/>
                </a:solidFill>
                <a:latin typeface="Calibri" pitchFamily="34" charset="0"/>
                <a:ea typeface="ヒラギノ角ゴ Pro W3" pitchFamily="-84" charset="-128"/>
              </a:defRPr>
            </a:lvl3pPr>
            <a:lvl4pPr marL="1600200" indent="-228600">
              <a:spcBef>
                <a:spcPct val="30000"/>
              </a:spcBef>
              <a:defRPr sz="1200">
                <a:solidFill>
                  <a:schemeClr val="tx1"/>
                </a:solidFill>
                <a:latin typeface="Calibri" pitchFamily="34" charset="0"/>
                <a:ea typeface="ヒラギノ角ゴ Pro W3" pitchFamily="-84" charset="-128"/>
              </a:defRPr>
            </a:lvl4pPr>
            <a:lvl5pPr marL="2057400" indent="-228600">
              <a:spcBef>
                <a:spcPct val="30000"/>
              </a:spcBef>
              <a:defRPr sz="1200">
                <a:solidFill>
                  <a:schemeClr val="tx1"/>
                </a:solidFill>
                <a:latin typeface="Calibri" pitchFamily="34" charset="0"/>
                <a:ea typeface="ヒラギノ角ゴ Pro W3" pitchFamily="-8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pitchFamily="-84" charset="-128"/>
              </a:defRPr>
            </a:lvl9pPr>
          </a:lstStyle>
          <a:p>
            <a:pPr>
              <a:spcBef>
                <a:spcPct val="0"/>
              </a:spcBef>
            </a:pPr>
            <a:fld id="{B39EDF27-72D7-4460-A461-442343C05D5F}" type="slidenum">
              <a:rPr lang="en-US" altLang="en-US" smtClean="0"/>
              <a:pPr>
                <a:spcBef>
                  <a:spcPct val="0"/>
                </a:spcBef>
              </a:pPr>
              <a:t>10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7" descr="AmLegion Auxiliary-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0075" y="1651000"/>
            <a:ext cx="1893888"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8"/>
          <p:cNvCxnSpPr>
            <a:cxnSpLocks noChangeShapeType="1"/>
          </p:cNvCxnSpPr>
          <p:nvPr userDrawn="1"/>
        </p:nvCxnSpPr>
        <p:spPr bwMode="auto">
          <a:xfrm rot="5400000">
            <a:off x="1522413" y="2705100"/>
            <a:ext cx="2109788" cy="1587"/>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B60C9A83-63AE-4808-B9FC-4B5A647EBE9E}" type="slidenum">
              <a:rPr lang="en-US" altLang="en-US"/>
              <a:pPr>
                <a:defRPr/>
              </a:pPr>
              <a:t>‹#›</a:t>
            </a:fld>
            <a:endParaRPr lang="en-US" altLang="en-US"/>
          </a:p>
        </p:txBody>
      </p:sp>
    </p:spTree>
    <p:extLst>
      <p:ext uri="{BB962C8B-B14F-4D97-AF65-F5344CB8AC3E}">
        <p14:creationId xmlns:p14="http://schemas.microsoft.com/office/powerpoint/2010/main" val="31717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AmLegion Auxiliary-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7488" y="227013"/>
            <a:ext cx="11890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a:cxnSpLocks noChangeShapeType="1"/>
          </p:cNvCxnSpPr>
          <p:nvPr userDrawn="1"/>
        </p:nvCxnSpPr>
        <p:spPr bwMode="auto">
          <a:xfrm rot="5400000">
            <a:off x="912019" y="846931"/>
            <a:ext cx="1143000" cy="1588"/>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fld id="{72C4E3CC-927B-4541-A215-F2D8A65F0446}" type="slidenum">
              <a:rPr lang="en-US" altLang="en-US"/>
              <a:pPr>
                <a:defRPr/>
              </a:pPr>
              <a:t>‹#›</a:t>
            </a:fld>
            <a:endParaRPr lang="en-US" altLang="en-US"/>
          </a:p>
        </p:txBody>
      </p:sp>
    </p:spTree>
    <p:extLst>
      <p:ext uri="{BB962C8B-B14F-4D97-AF65-F5344CB8AC3E}">
        <p14:creationId xmlns:p14="http://schemas.microsoft.com/office/powerpoint/2010/main" val="1058762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AmLegion Auxiliary-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7488" y="227013"/>
            <a:ext cx="11890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a:cxnSpLocks noChangeShapeType="1"/>
          </p:cNvCxnSpPr>
          <p:nvPr userDrawn="1"/>
        </p:nvCxnSpPr>
        <p:spPr bwMode="auto">
          <a:xfrm rot="5400000">
            <a:off x="912019" y="846931"/>
            <a:ext cx="1143000" cy="1588"/>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CAC303C6-49AB-4F0C-B0F3-E49B616B47C9}" type="slidenum">
              <a:rPr lang="en-US" altLang="en-US"/>
              <a:pPr>
                <a:defRPr/>
              </a:pPr>
              <a:t>‹#›</a:t>
            </a:fld>
            <a:endParaRPr lang="en-US" altLang="en-US"/>
          </a:p>
        </p:txBody>
      </p:sp>
    </p:spTree>
    <p:extLst>
      <p:ext uri="{BB962C8B-B14F-4D97-AF65-F5344CB8AC3E}">
        <p14:creationId xmlns:p14="http://schemas.microsoft.com/office/powerpoint/2010/main" val="413668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rot="5400000">
            <a:off x="912019" y="846931"/>
            <a:ext cx="1143000" cy="1588"/>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8" name="Picture 9" descr="AmLegion Auxiliary-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7488" y="227013"/>
            <a:ext cx="11890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796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1937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796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1937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0"/>
          </p:nvPr>
        </p:nvSpPr>
        <p:spPr/>
        <p:txBody>
          <a:bodyPr/>
          <a:lstStyle>
            <a:lvl1pPr>
              <a:defRPr/>
            </a:lvl1pPr>
          </a:lstStyle>
          <a:p>
            <a:pPr>
              <a:defRPr/>
            </a:pPr>
            <a:fld id="{6E5343B7-D510-44D9-BDD4-B1C1A2EF8DE4}" type="slidenum">
              <a:rPr lang="en-US" altLang="en-US"/>
              <a:pPr>
                <a:defRPr/>
              </a:pPr>
              <a:t>‹#›</a:t>
            </a:fld>
            <a:endParaRPr lang="en-US" altLang="en-US"/>
          </a:p>
        </p:txBody>
      </p:sp>
    </p:spTree>
    <p:extLst>
      <p:ext uri="{BB962C8B-B14F-4D97-AF65-F5344CB8AC3E}">
        <p14:creationId xmlns:p14="http://schemas.microsoft.com/office/powerpoint/2010/main" val="4271027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AmLegion Auxiliary-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7488" y="227013"/>
            <a:ext cx="11890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8"/>
          <p:cNvCxnSpPr>
            <a:cxnSpLocks noChangeShapeType="1"/>
          </p:cNvCxnSpPr>
          <p:nvPr userDrawn="1"/>
        </p:nvCxnSpPr>
        <p:spPr bwMode="auto">
          <a:xfrm rot="5400000">
            <a:off x="912019" y="846931"/>
            <a:ext cx="1143000" cy="1588"/>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0"/>
          </p:nvPr>
        </p:nvSpPr>
        <p:spPr/>
        <p:txBody>
          <a:bodyPr/>
          <a:lstStyle>
            <a:lvl1pPr>
              <a:defRPr/>
            </a:lvl1pPr>
          </a:lstStyle>
          <a:p>
            <a:pPr>
              <a:defRPr/>
            </a:pPr>
            <a:fld id="{6E418EA7-0279-4E63-83DF-A78ED3536A6C}" type="slidenum">
              <a:rPr lang="en-US" altLang="en-US"/>
              <a:pPr>
                <a:defRPr/>
              </a:pPr>
              <a:t>‹#›</a:t>
            </a:fld>
            <a:endParaRPr lang="en-US" altLang="en-US"/>
          </a:p>
        </p:txBody>
      </p:sp>
    </p:spTree>
    <p:extLst>
      <p:ext uri="{BB962C8B-B14F-4D97-AF65-F5344CB8AC3E}">
        <p14:creationId xmlns:p14="http://schemas.microsoft.com/office/powerpoint/2010/main" val="184167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937D13C-94C8-438D-AEC0-DA3A595BF425}" type="slidenum">
              <a:rPr lang="en-US" altLang="en-US"/>
              <a:pPr>
                <a:defRPr/>
              </a:pPr>
              <a:t>‹#›</a:t>
            </a:fld>
            <a:endParaRPr lang="en-US" altLang="en-US"/>
          </a:p>
        </p:txBody>
      </p:sp>
    </p:spTree>
    <p:extLst>
      <p:ext uri="{BB962C8B-B14F-4D97-AF65-F5344CB8AC3E}">
        <p14:creationId xmlns:p14="http://schemas.microsoft.com/office/powerpoint/2010/main" val="172849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BC16256-D2C4-446B-B361-84747B6C6859}" type="slidenum">
              <a:rPr lang="en-US" altLang="en-US"/>
              <a:pPr>
                <a:defRPr/>
              </a:pPr>
              <a:t>‹#›</a:t>
            </a:fld>
            <a:endParaRPr lang="en-US" altLang="en-US"/>
          </a:p>
        </p:txBody>
      </p:sp>
    </p:spTree>
    <p:extLst>
      <p:ext uri="{BB962C8B-B14F-4D97-AF65-F5344CB8AC3E}">
        <p14:creationId xmlns:p14="http://schemas.microsoft.com/office/powerpoint/2010/main" val="216159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ALA_Wave_1807c-Gradien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566863" y="274638"/>
            <a:ext cx="704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95B3D7"/>
                </a:solidFill>
                <a:latin typeface="Helvetica" pitchFamily="-84" charset="0"/>
              </a:defRPr>
            </a:lvl1pPr>
          </a:lstStyle>
          <a:p>
            <a:pPr>
              <a:defRPr/>
            </a:pPr>
            <a:fld id="{4B881364-38E5-43DC-86B1-983E37DA2BC7}" type="slidenum">
              <a:rPr lang="en-US" altLang="en-US"/>
              <a:pPr>
                <a:defRPr/>
              </a:pPr>
              <a:t>‹#›</a:t>
            </a:fld>
            <a:endParaRPr lang="en-US" altLang="en-US"/>
          </a:p>
        </p:txBody>
      </p:sp>
      <p:sp>
        <p:nvSpPr>
          <p:cNvPr id="1030" name="TextBox 7"/>
          <p:cNvSpPr txBox="1">
            <a:spLocks noChangeArrowheads="1"/>
          </p:cNvSpPr>
          <p:nvPr userDrawn="1"/>
        </p:nvSpPr>
        <p:spPr bwMode="auto">
          <a:xfrm>
            <a:off x="457200" y="6475413"/>
            <a:ext cx="56419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defRPr/>
            </a:pPr>
            <a:r>
              <a:rPr lang="en-US" sz="1100" b="1" i="1" smtClean="0">
                <a:solidFill>
                  <a:schemeClr val="bg1"/>
                </a:solidFill>
                <a:latin typeface="Georgia" charset="0"/>
              </a:rPr>
              <a:t>In the Spirit of Service Not Self  for Veterans, God and Country </a:t>
            </a:r>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39" r:id="rId6"/>
    <p:sldLayoutId id="2147484140" r:id="rId7"/>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rgbClr val="CF0031"/>
          </a:solidFill>
          <a:latin typeface="Helvetica"/>
          <a:ea typeface="ヒラギノ角ゴ Pro W3" charset="-128"/>
          <a:cs typeface="ヒラギノ角ゴ Pro W3" charset="-128"/>
        </a:defRPr>
      </a:lvl1pPr>
      <a:lvl2pPr algn="l" defTabSz="457200" rtl="0" eaLnBrk="0" fontAlgn="base" hangingPunct="0">
        <a:spcBef>
          <a:spcPct val="0"/>
        </a:spcBef>
        <a:spcAft>
          <a:spcPct val="0"/>
        </a:spcAft>
        <a:defRPr sz="3200" b="1">
          <a:solidFill>
            <a:srgbClr val="CF0031"/>
          </a:solidFill>
          <a:latin typeface="Helvetica" charset="0"/>
          <a:ea typeface="ヒラギノ角ゴ Pro W3" charset="-128"/>
          <a:cs typeface="ヒラギノ角ゴ Pro W3" charset="-128"/>
        </a:defRPr>
      </a:lvl2pPr>
      <a:lvl3pPr algn="l" defTabSz="457200" rtl="0" eaLnBrk="0" fontAlgn="base" hangingPunct="0">
        <a:spcBef>
          <a:spcPct val="0"/>
        </a:spcBef>
        <a:spcAft>
          <a:spcPct val="0"/>
        </a:spcAft>
        <a:defRPr sz="3200" b="1">
          <a:solidFill>
            <a:srgbClr val="CF0031"/>
          </a:solidFill>
          <a:latin typeface="Helvetica" charset="0"/>
          <a:ea typeface="ヒラギノ角ゴ Pro W3" charset="-128"/>
          <a:cs typeface="ヒラギノ角ゴ Pro W3" charset="-128"/>
        </a:defRPr>
      </a:lvl3pPr>
      <a:lvl4pPr algn="l" defTabSz="457200" rtl="0" eaLnBrk="0" fontAlgn="base" hangingPunct="0">
        <a:spcBef>
          <a:spcPct val="0"/>
        </a:spcBef>
        <a:spcAft>
          <a:spcPct val="0"/>
        </a:spcAft>
        <a:defRPr sz="3200" b="1">
          <a:solidFill>
            <a:srgbClr val="CF0031"/>
          </a:solidFill>
          <a:latin typeface="Helvetica" charset="0"/>
          <a:ea typeface="ヒラギノ角ゴ Pro W3" charset="-128"/>
          <a:cs typeface="ヒラギノ角ゴ Pro W3" charset="-128"/>
        </a:defRPr>
      </a:lvl4pPr>
      <a:lvl5pPr algn="l" defTabSz="457200" rtl="0" eaLnBrk="0" fontAlgn="base" hangingPunct="0">
        <a:spcBef>
          <a:spcPct val="0"/>
        </a:spcBef>
        <a:spcAft>
          <a:spcPct val="0"/>
        </a:spcAft>
        <a:defRPr sz="3200" b="1">
          <a:solidFill>
            <a:srgbClr val="CF0031"/>
          </a:solidFill>
          <a:latin typeface="Helvetica" charset="0"/>
          <a:ea typeface="ヒラギノ角ゴ Pro W3" charset="-128"/>
          <a:cs typeface="ヒラギノ角ゴ Pro W3" charset="-128"/>
        </a:defRPr>
      </a:lvl5pPr>
      <a:lvl6pPr marL="457200" algn="l" defTabSz="457200" rtl="0" fontAlgn="base">
        <a:spcBef>
          <a:spcPct val="0"/>
        </a:spcBef>
        <a:spcAft>
          <a:spcPct val="0"/>
        </a:spcAft>
        <a:defRPr sz="3200" b="1">
          <a:solidFill>
            <a:srgbClr val="CF0031"/>
          </a:solidFill>
          <a:latin typeface="Helvetica" charset="0"/>
          <a:ea typeface="ヒラギノ角ゴ Pro W3" charset="-128"/>
          <a:cs typeface="ヒラギノ角ゴ Pro W3" charset="-128"/>
        </a:defRPr>
      </a:lvl6pPr>
      <a:lvl7pPr marL="914400" algn="l" defTabSz="457200" rtl="0" fontAlgn="base">
        <a:spcBef>
          <a:spcPct val="0"/>
        </a:spcBef>
        <a:spcAft>
          <a:spcPct val="0"/>
        </a:spcAft>
        <a:defRPr sz="3200" b="1">
          <a:solidFill>
            <a:srgbClr val="CF0031"/>
          </a:solidFill>
          <a:latin typeface="Helvetica" charset="0"/>
          <a:ea typeface="ヒラギノ角ゴ Pro W3" charset="-128"/>
          <a:cs typeface="ヒラギノ角ゴ Pro W3" charset="-128"/>
        </a:defRPr>
      </a:lvl7pPr>
      <a:lvl8pPr marL="1371600" algn="l" defTabSz="457200" rtl="0" fontAlgn="base">
        <a:spcBef>
          <a:spcPct val="0"/>
        </a:spcBef>
        <a:spcAft>
          <a:spcPct val="0"/>
        </a:spcAft>
        <a:defRPr sz="3200" b="1">
          <a:solidFill>
            <a:srgbClr val="CF0031"/>
          </a:solidFill>
          <a:latin typeface="Helvetica" charset="0"/>
          <a:ea typeface="ヒラギノ角ゴ Pro W3" charset="-128"/>
          <a:cs typeface="ヒラギノ角ゴ Pro W3" charset="-128"/>
        </a:defRPr>
      </a:lvl8pPr>
      <a:lvl9pPr marL="1828800" algn="l" defTabSz="457200" rtl="0" fontAlgn="base">
        <a:spcBef>
          <a:spcPct val="0"/>
        </a:spcBef>
        <a:spcAft>
          <a:spcPct val="0"/>
        </a:spcAft>
        <a:defRPr sz="3200" b="1">
          <a:solidFill>
            <a:srgbClr val="CF0031"/>
          </a:solidFill>
          <a:latin typeface="Helvetica"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rgbClr val="005AA3"/>
          </a:solidFill>
          <a:latin typeface="Helvetica"/>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ヒラギノ角ゴ Pro W3" charset="-128"/>
          <a:cs typeface="ヒラギノ角ゴ Pro W3" charset="-128"/>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ヒラギノ角ゴ Pro W3" charset="-128"/>
          <a:cs typeface="ヒラギノ角ゴ Pro W3" charset="-128"/>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8"/>
          <p:cNvSpPr>
            <a:spLocks noGrp="1"/>
          </p:cNvSpPr>
          <p:nvPr>
            <p:ph type="title"/>
          </p:nvPr>
        </p:nvSpPr>
        <p:spPr>
          <a:xfrm>
            <a:off x="2743200" y="1081088"/>
            <a:ext cx="6092825" cy="1633537"/>
          </a:xfrm>
        </p:spPr>
        <p:txBody>
          <a:bodyPr/>
          <a:lstStyle/>
          <a:p>
            <a:pPr algn="ctr" eaLnBrk="1" hangingPunct="1"/>
            <a:r>
              <a:rPr lang="en-US" altLang="en-US" smtClean="0">
                <a:latin typeface="Algerian" pitchFamily="82" charset="0"/>
                <a:ea typeface="ヒラギノ角ゴ Pro W3" pitchFamily="-84" charset="-128"/>
              </a:rPr>
              <a:t>GoodWill Hunting</a:t>
            </a:r>
            <a:br>
              <a:rPr lang="en-US" altLang="en-US" smtClean="0">
                <a:latin typeface="Algerian" pitchFamily="82" charset="0"/>
                <a:ea typeface="ヒラギノ角ゴ Pro W3" pitchFamily="-84" charset="-128"/>
              </a:rPr>
            </a:br>
            <a:r>
              <a:rPr lang="en-US" altLang="en-US" sz="2000" smtClean="0">
                <a:latin typeface="Algerian" pitchFamily="82" charset="0"/>
                <a:ea typeface="ヒラギノ角ゴ Pro W3" pitchFamily="-84" charset="-128"/>
              </a:rPr>
              <a:t>finding your inner-kindness</a:t>
            </a:r>
            <a:endParaRPr lang="en-US" altLang="en-US" smtClean="0">
              <a:latin typeface="Algerian" pitchFamily="82" charset="0"/>
              <a:ea typeface="ヒラギノ角ゴ Pro W3" pitchFamily="-84" charset="-128"/>
            </a:endParaRPr>
          </a:p>
        </p:txBody>
      </p:sp>
      <p:sp>
        <p:nvSpPr>
          <p:cNvPr id="717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2362FE4F-B4D8-4F33-8247-6919AE1E8420}" type="slidenum">
              <a:rPr lang="en-US" altLang="en-US" sz="1000" smtClean="0">
                <a:solidFill>
                  <a:srgbClr val="95B3D7"/>
                </a:solidFill>
              </a:rPr>
              <a:pPr>
                <a:spcBef>
                  <a:spcPct val="0"/>
                </a:spcBef>
                <a:buFontTx/>
                <a:buNone/>
              </a:pPr>
              <a:t>1</a:t>
            </a:fld>
            <a:endParaRPr lang="en-US" altLang="en-US" sz="1000" smtClean="0">
              <a:solidFill>
                <a:srgbClr val="95B3D7"/>
              </a:solidFill>
            </a:endParaRPr>
          </a:p>
        </p:txBody>
      </p:sp>
      <p:pic>
        <p:nvPicPr>
          <p:cNvPr id="7179" name="Picture 11" descr="C:\Users\Davis\AppData\Local\Microsoft\Windows\Temporary Internet Files\Content.IE5\G34NJIZQ\MP900422504[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09851" y="2333626"/>
            <a:ext cx="6226174" cy="4182334"/>
          </a:xfrm>
          <a:prstGeom prst="rect">
            <a:avLst/>
          </a:prstGeom>
          <a:noFill/>
          <a:effectLst>
            <a:softEdge rad="8509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66863" y="274638"/>
            <a:ext cx="7532687" cy="1143000"/>
          </a:xfrm>
        </p:spPr>
        <p:txBody>
          <a:bodyPr/>
          <a:lstStyle/>
          <a:p>
            <a:pPr eaLnBrk="1" hangingPunct="1"/>
            <a:r>
              <a:rPr lang="en-US" altLang="en-US" smtClean="0">
                <a:latin typeface="Helvetica" pitchFamily="-84" charset="0"/>
                <a:ea typeface="ヒラギノ角ゴ Pro W3" pitchFamily="-84" charset="-128"/>
              </a:rPr>
              <a:t>…and Finally</a:t>
            </a:r>
          </a:p>
        </p:txBody>
      </p:sp>
      <p:sp>
        <p:nvSpPr>
          <p:cNvPr id="12291" name="Content Placeholder 2"/>
          <p:cNvSpPr>
            <a:spLocks noGrp="1"/>
          </p:cNvSpPr>
          <p:nvPr>
            <p:ph idx="1"/>
          </p:nvPr>
        </p:nvSpPr>
        <p:spPr>
          <a:xfrm>
            <a:off x="457200" y="1552575"/>
            <a:ext cx="8453438" cy="1974850"/>
          </a:xfrm>
        </p:spPr>
        <p:txBody>
          <a:bodyPr/>
          <a:lstStyle/>
          <a:p>
            <a:pPr eaLnBrk="1" hangingPunct="1">
              <a:buFont typeface="Arial" pitchFamily="34" charset="0"/>
              <a:buNone/>
            </a:pPr>
            <a:r>
              <a:rPr lang="en-US" altLang="en-US" smtClean="0">
                <a:latin typeface="Helvetica" pitchFamily="-84" charset="0"/>
                <a:ea typeface="ヒラギノ角ゴ Pro W3" pitchFamily="-84" charset="-128"/>
              </a:rPr>
              <a:t>Flexible</a:t>
            </a:r>
          </a:p>
          <a:p>
            <a:pPr lvl="1" eaLnBrk="1" hangingPunct="1">
              <a:buFont typeface="Arial" pitchFamily="34" charset="0"/>
              <a:buChar char="•"/>
            </a:pPr>
            <a:r>
              <a:rPr lang="en-US" altLang="en-US" smtClean="0">
                <a:latin typeface="Helvetica" pitchFamily="-84" charset="0"/>
                <a:ea typeface="ヒラギノ角ゴ Pro W3" pitchFamily="-84" charset="-128"/>
              </a:rPr>
              <a:t>Go along with the team.</a:t>
            </a:r>
          </a:p>
          <a:p>
            <a:pPr lvl="1" eaLnBrk="1" hangingPunct="1">
              <a:buFont typeface="Arial" pitchFamily="34" charset="0"/>
              <a:buChar char="•"/>
            </a:pPr>
            <a:r>
              <a:rPr lang="en-US" altLang="en-US" smtClean="0">
                <a:latin typeface="Helvetica" pitchFamily="-84" charset="0"/>
                <a:ea typeface="ヒラギノ角ゴ Pro W3" pitchFamily="-84" charset="-128"/>
              </a:rPr>
              <a:t>As long as a project does not contradict with their morals or beliefs, they</a:t>
            </a:r>
            <a:r>
              <a:rPr lang="ja-JP" altLang="en-US" smtClean="0">
                <a:latin typeface="Helvetica" pitchFamily="-84" charset="0"/>
                <a:ea typeface="ヒラギノ角ゴ Pro W3" pitchFamily="-84" charset="-128"/>
              </a:rPr>
              <a:t>’</a:t>
            </a:r>
            <a:r>
              <a:rPr lang="en-US" altLang="ja-JP" smtClean="0">
                <a:latin typeface="Helvetica" pitchFamily="-84" charset="0"/>
                <a:ea typeface="ヒラギノ角ゴ Pro W3" pitchFamily="-84" charset="-128"/>
              </a:rPr>
              <a:t>re in.</a:t>
            </a:r>
          </a:p>
          <a:p>
            <a:pPr lvl="1" eaLnBrk="1" hangingPunct="1">
              <a:buFont typeface="Arial" pitchFamily="34" charset="0"/>
              <a:buChar char="•"/>
            </a:pPr>
            <a:r>
              <a:rPr lang="en-US" altLang="en-US" smtClean="0">
                <a:latin typeface="Helvetica" pitchFamily="-84" charset="0"/>
                <a:ea typeface="ヒラギノ角ゴ Pro W3" pitchFamily="-84" charset="-128"/>
              </a:rPr>
              <a:t>Any kind of recognition.</a:t>
            </a:r>
          </a:p>
          <a:p>
            <a:pPr lvl="1" eaLnBrk="1" hangingPunct="1">
              <a:buFont typeface="Arial" pitchFamily="34" charset="0"/>
              <a:buNone/>
            </a:pPr>
            <a:endParaRPr lang="en-US" altLang="en-US" smtClean="0">
              <a:latin typeface="Helvetica" pitchFamily="-84" charset="0"/>
              <a:ea typeface="ヒラギノ角ゴ Pro W3" pitchFamily="-84" charset="-128"/>
            </a:endParaRPr>
          </a:p>
          <a:p>
            <a:pPr lvl="3" eaLnBrk="1" hangingPunct="1">
              <a:buFont typeface="Arial" pitchFamily="34" charset="0"/>
              <a:buNone/>
            </a:pPr>
            <a:endParaRPr lang="en-US" altLang="en-US" smtClean="0">
              <a:latin typeface="Helvetica" pitchFamily="-84" charset="0"/>
              <a:ea typeface="ヒラギノ角ゴ Pro W3" pitchFamily="-84" charset="-128"/>
            </a:endParaRPr>
          </a:p>
        </p:txBody>
      </p:sp>
      <p:sp>
        <p:nvSpPr>
          <p:cNvPr id="16388"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4567AEBB-C5AB-4CF2-8303-37236CB4B11D}" type="slidenum">
              <a:rPr lang="en-US" altLang="en-US" sz="1000" smtClean="0">
                <a:solidFill>
                  <a:srgbClr val="95B3D7"/>
                </a:solidFill>
              </a:rPr>
              <a:pPr>
                <a:spcBef>
                  <a:spcPct val="0"/>
                </a:spcBef>
                <a:buFontTx/>
                <a:buNone/>
              </a:pPr>
              <a:t>10</a:t>
            </a:fld>
            <a:endParaRPr lang="en-US" altLang="en-US" sz="1000" smtClean="0">
              <a:solidFill>
                <a:srgbClr val="95B3D7"/>
              </a:solidFill>
            </a:endParaRPr>
          </a:p>
        </p:txBody>
      </p:sp>
      <p:sp>
        <p:nvSpPr>
          <p:cNvPr id="12293" name="TextBox 4"/>
          <p:cNvSpPr txBox="1">
            <a:spLocks noChangeArrowheads="1"/>
          </p:cNvSpPr>
          <p:nvPr/>
        </p:nvSpPr>
        <p:spPr bwMode="auto">
          <a:xfrm>
            <a:off x="457200" y="3368675"/>
            <a:ext cx="84534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eaLnBrk="1" hangingPunct="1">
              <a:spcBef>
                <a:spcPct val="0"/>
              </a:spcBef>
              <a:buFont typeface="Arial" pitchFamily="34" charset="0"/>
              <a:buNone/>
            </a:pPr>
            <a:r>
              <a:rPr lang="en-US" altLang="en-US" sz="2000">
                <a:solidFill>
                  <a:srgbClr val="C00000"/>
                </a:solidFill>
              </a:rPr>
              <a:t>10 different and unique personality types who are motivated by different elements</a:t>
            </a:r>
          </a:p>
          <a:p>
            <a:pPr algn="ctr" eaLnBrk="1" hangingPunct="1">
              <a:spcBef>
                <a:spcPct val="0"/>
              </a:spcBef>
              <a:buFont typeface="Arial" pitchFamily="34" charset="0"/>
              <a:buNone/>
            </a:pPr>
            <a:r>
              <a:rPr lang="en-US" altLang="en-US" sz="4000">
                <a:solidFill>
                  <a:srgbClr val="C00000"/>
                </a:solidFill>
              </a:rPr>
              <a:t>+</a:t>
            </a:r>
          </a:p>
          <a:p>
            <a:pPr eaLnBrk="1" hangingPunct="1">
              <a:spcBef>
                <a:spcPct val="0"/>
              </a:spcBef>
              <a:buFont typeface="Arial" pitchFamily="34" charset="0"/>
              <a:buNone/>
            </a:pPr>
            <a:r>
              <a:rPr lang="en-US" altLang="en-US" sz="2000">
                <a:solidFill>
                  <a:srgbClr val="C00000"/>
                </a:solidFill>
              </a:rPr>
              <a:t>5 Generations at work with each other</a:t>
            </a:r>
          </a:p>
          <a:p>
            <a:pPr algn="ctr" eaLnBrk="1" hangingPunct="1">
              <a:spcBef>
                <a:spcPct val="0"/>
              </a:spcBef>
              <a:buFont typeface="Arial" pitchFamily="34" charset="0"/>
              <a:buNone/>
            </a:pPr>
            <a:r>
              <a:rPr lang="en-US" altLang="en-US" sz="4000">
                <a:solidFill>
                  <a:srgbClr val="C00000"/>
                </a:solidFill>
              </a:rPr>
              <a:t>=</a:t>
            </a:r>
          </a:p>
          <a:p>
            <a:pPr eaLnBrk="1" hangingPunct="1">
              <a:spcBef>
                <a:spcPct val="0"/>
              </a:spcBef>
              <a:buFont typeface="Arial" pitchFamily="34" charset="0"/>
              <a:buNone/>
            </a:pPr>
            <a:r>
              <a:rPr lang="en-US" altLang="en-US" sz="2000">
                <a:solidFill>
                  <a:srgbClr val="C00000"/>
                </a:solidFill>
              </a:rPr>
              <a:t>Melting pot of women who are looking to you as leaders to show them the way!</a:t>
            </a:r>
            <a:endParaRPr lang="en-US" altLang="en-US">
              <a:solidFill>
                <a:srgbClr val="C00000"/>
              </a:solidFill>
            </a:endParaRPr>
          </a:p>
        </p:txBody>
      </p:sp>
      <p:pic>
        <p:nvPicPr>
          <p:cNvPr id="7" name="Picture 6" descr="flexib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6763" y="706438"/>
            <a:ext cx="2819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pulling-hair-out copy.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363" y="-627063"/>
            <a:ext cx="9144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1000"/>
                                        <p:tgtEl>
                                          <p:spTgt spid="12291">
                                            <p:txEl>
                                              <p:pRg st="1" end="1"/>
                                            </p:txEl>
                                          </p:spTgt>
                                        </p:tgtEl>
                                      </p:cBhvr>
                                    </p:animEffect>
                                  </p:childTnLst>
                                </p:cTn>
                              </p:par>
                            </p:childTnLst>
                          </p:cTn>
                        </p:par>
                        <p:par>
                          <p:cTn id="12" fill="hold" nodeType="after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1000"/>
                                        <p:tgtEl>
                                          <p:spTgt spid="12291">
                                            <p:txEl>
                                              <p:pRg st="2" end="2"/>
                                            </p:txEl>
                                          </p:spTgt>
                                        </p:tgtEl>
                                      </p:cBhvr>
                                    </p:animEffect>
                                  </p:childTnLst>
                                </p:cTn>
                              </p:par>
                            </p:childTnLst>
                          </p:cTn>
                        </p:par>
                        <p:par>
                          <p:cTn id="16" fill="hold" nodeType="afterGroup">
                            <p:stCondLst>
                              <p:cond delay="4000"/>
                            </p:stCondLst>
                            <p:childTnLst>
                              <p:par>
                                <p:cTn id="17" presetID="10" presetClass="entr" presetSubtype="0" fill="hold" nodeType="afterEffect">
                                  <p:stCondLst>
                                    <p:cond delay="100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fade">
                                      <p:cBhvr>
                                        <p:cTn id="19" dur="1000"/>
                                        <p:tgtEl>
                                          <p:spTgt spid="12291">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par>
                          <p:cTn id="23" fill="hold" nodeType="afterGroup">
                            <p:stCondLst>
                              <p:cond delay="6000"/>
                            </p:stCondLst>
                            <p:childTnLst>
                              <p:par>
                                <p:cTn id="24" presetID="10" presetClass="entr" presetSubtype="0" fill="hold" nodeType="afterEffect">
                                  <p:stCondLst>
                                    <p:cond delay="0"/>
                                  </p:stCondLst>
                                  <p:childTnLst>
                                    <p:set>
                                      <p:cBhvr>
                                        <p:cTn id="25" dur="1" fill="hold">
                                          <p:stCondLst>
                                            <p:cond delay="0"/>
                                          </p:stCondLst>
                                        </p:cTn>
                                        <p:tgtEl>
                                          <p:spTgt spid="12293">
                                            <p:txEl>
                                              <p:pRg st="0" end="0"/>
                                            </p:txEl>
                                          </p:spTgt>
                                        </p:tgtEl>
                                        <p:attrNameLst>
                                          <p:attrName>style.visibility</p:attrName>
                                        </p:attrNameLst>
                                      </p:cBhvr>
                                      <p:to>
                                        <p:strVal val="visible"/>
                                      </p:to>
                                    </p:set>
                                    <p:animEffect transition="in" filter="fade">
                                      <p:cBhvr>
                                        <p:cTn id="26" dur="1000"/>
                                        <p:tgtEl>
                                          <p:spTgt spid="12293">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293">
                                            <p:txEl>
                                              <p:pRg st="1" end="1"/>
                                            </p:txEl>
                                          </p:spTgt>
                                        </p:tgtEl>
                                        <p:attrNameLst>
                                          <p:attrName>style.visibility</p:attrName>
                                        </p:attrNameLst>
                                      </p:cBhvr>
                                      <p:to>
                                        <p:strVal val="visible"/>
                                      </p:to>
                                    </p:set>
                                    <p:animEffect transition="in" filter="fade">
                                      <p:cBhvr>
                                        <p:cTn id="29" dur="2000"/>
                                        <p:tgtEl>
                                          <p:spTgt spid="12293">
                                            <p:txEl>
                                              <p:pRg st="1" end="1"/>
                                            </p:txEl>
                                          </p:spTgt>
                                        </p:tgtEl>
                                      </p:cBhvr>
                                    </p:animEffect>
                                  </p:childTnLst>
                                </p:cTn>
                              </p:par>
                            </p:childTnLst>
                          </p:cTn>
                        </p:par>
                        <p:par>
                          <p:cTn id="30" fill="hold" nodeType="afterGroup">
                            <p:stCondLst>
                              <p:cond delay="8000"/>
                            </p:stCondLst>
                            <p:childTnLst>
                              <p:par>
                                <p:cTn id="31" presetID="10" presetClass="entr" presetSubtype="0" fill="hold" nodeType="afterEffect">
                                  <p:stCondLst>
                                    <p:cond delay="0"/>
                                  </p:stCondLst>
                                  <p:childTnLst>
                                    <p:set>
                                      <p:cBhvr>
                                        <p:cTn id="32" dur="1" fill="hold">
                                          <p:stCondLst>
                                            <p:cond delay="0"/>
                                          </p:stCondLst>
                                        </p:cTn>
                                        <p:tgtEl>
                                          <p:spTgt spid="12293">
                                            <p:txEl>
                                              <p:pRg st="2" end="2"/>
                                            </p:txEl>
                                          </p:spTgt>
                                        </p:tgtEl>
                                        <p:attrNameLst>
                                          <p:attrName>style.visibility</p:attrName>
                                        </p:attrNameLst>
                                      </p:cBhvr>
                                      <p:to>
                                        <p:strVal val="visible"/>
                                      </p:to>
                                    </p:set>
                                    <p:animEffect transition="in" filter="fade">
                                      <p:cBhvr>
                                        <p:cTn id="33" dur="1000"/>
                                        <p:tgtEl>
                                          <p:spTgt spid="12293">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293">
                                            <p:txEl>
                                              <p:pRg st="3" end="3"/>
                                            </p:txEl>
                                          </p:spTgt>
                                        </p:tgtEl>
                                        <p:attrNameLst>
                                          <p:attrName>style.visibility</p:attrName>
                                        </p:attrNameLst>
                                      </p:cBhvr>
                                      <p:to>
                                        <p:strVal val="visible"/>
                                      </p:to>
                                    </p:set>
                                    <p:animEffect transition="in" filter="fade">
                                      <p:cBhvr>
                                        <p:cTn id="36" dur="2000"/>
                                        <p:tgtEl>
                                          <p:spTgt spid="12293">
                                            <p:txEl>
                                              <p:pRg st="3" end="3"/>
                                            </p:txEl>
                                          </p:spTgt>
                                        </p:tgtEl>
                                      </p:cBhvr>
                                    </p:animEffect>
                                  </p:childTnLst>
                                </p:cTn>
                              </p:par>
                            </p:childTnLst>
                          </p:cTn>
                        </p:par>
                        <p:par>
                          <p:cTn id="37" fill="hold" nodeType="afterGroup">
                            <p:stCondLst>
                              <p:cond delay="10000"/>
                            </p:stCondLst>
                            <p:childTnLst>
                              <p:par>
                                <p:cTn id="38" presetID="10" presetClass="entr" presetSubtype="0" fill="hold" nodeType="afterEffect">
                                  <p:stCondLst>
                                    <p:cond delay="0"/>
                                  </p:stCondLst>
                                  <p:childTnLst>
                                    <p:set>
                                      <p:cBhvr>
                                        <p:cTn id="39" dur="1" fill="hold">
                                          <p:stCondLst>
                                            <p:cond delay="0"/>
                                          </p:stCondLst>
                                        </p:cTn>
                                        <p:tgtEl>
                                          <p:spTgt spid="12293">
                                            <p:txEl>
                                              <p:pRg st="4" end="4"/>
                                            </p:txEl>
                                          </p:spTgt>
                                        </p:tgtEl>
                                        <p:attrNameLst>
                                          <p:attrName>style.visibility</p:attrName>
                                        </p:attrNameLst>
                                      </p:cBhvr>
                                      <p:to>
                                        <p:strVal val="visible"/>
                                      </p:to>
                                    </p:set>
                                    <p:animEffect transition="in" filter="fade">
                                      <p:cBhvr>
                                        <p:cTn id="40" dur="1000"/>
                                        <p:tgtEl>
                                          <p:spTgt spid="12293">
                                            <p:txEl>
                                              <p:pRg st="4" end="4"/>
                                            </p:txEl>
                                          </p:spTgt>
                                        </p:tgtEl>
                                      </p:cBhvr>
                                    </p:animEffect>
                                  </p:childTnLst>
                                </p:cTn>
                              </p:par>
                            </p:childTnLst>
                          </p:cTn>
                        </p:par>
                        <p:par>
                          <p:cTn id="41" fill="hold" nodeType="afterGroup">
                            <p:stCondLst>
                              <p:cond delay="11000"/>
                            </p:stCondLst>
                            <p:childTnLst>
                              <p:par>
                                <p:cTn id="42" presetID="35" presetClass="entr" presetSubtype="0" fill="hold" nodeType="afterEffect">
                                  <p:stCondLst>
                                    <p:cond delay="0"/>
                                  </p:stCondLst>
                                  <p:childTnLst>
                                    <p:set>
                                      <p:cBhvr>
                                        <p:cTn id="43" dur="1" fill="hold">
                                          <p:stCondLst>
                                            <p:cond delay="0"/>
                                          </p:stCondLst>
                                        </p:cTn>
                                        <p:tgtEl>
                                          <p:spTgt spid="12294"/>
                                        </p:tgtEl>
                                        <p:attrNameLst>
                                          <p:attrName>style.visibility</p:attrName>
                                        </p:attrNameLst>
                                      </p:cBhvr>
                                      <p:to>
                                        <p:strVal val="visible"/>
                                      </p:to>
                                    </p:set>
                                    <p:animEffect transition="in" filter="fade">
                                      <p:cBhvr>
                                        <p:cTn id="44" dur="2000"/>
                                        <p:tgtEl>
                                          <p:spTgt spid="12294"/>
                                        </p:tgtEl>
                                      </p:cBhvr>
                                    </p:animEffect>
                                    <p:anim calcmode="lin" valueType="num">
                                      <p:cBhvr>
                                        <p:cTn id="45" dur="2000" fill="hold"/>
                                        <p:tgtEl>
                                          <p:spTgt spid="12294"/>
                                        </p:tgtEl>
                                        <p:attrNameLst>
                                          <p:attrName>style.rotation</p:attrName>
                                        </p:attrNameLst>
                                      </p:cBhvr>
                                      <p:tavLst>
                                        <p:tav tm="0">
                                          <p:val>
                                            <p:fltVal val="720"/>
                                          </p:val>
                                        </p:tav>
                                        <p:tav tm="100000">
                                          <p:val>
                                            <p:fltVal val="0"/>
                                          </p:val>
                                        </p:tav>
                                      </p:tavLst>
                                    </p:anim>
                                    <p:anim calcmode="lin" valueType="num">
                                      <p:cBhvr>
                                        <p:cTn id="46" dur="2000" fill="hold"/>
                                        <p:tgtEl>
                                          <p:spTgt spid="12294"/>
                                        </p:tgtEl>
                                        <p:attrNameLst>
                                          <p:attrName>ppt_h</p:attrName>
                                        </p:attrNameLst>
                                      </p:cBhvr>
                                      <p:tavLst>
                                        <p:tav tm="0">
                                          <p:val>
                                            <p:fltVal val="0"/>
                                          </p:val>
                                        </p:tav>
                                        <p:tav tm="100000">
                                          <p:val>
                                            <p:strVal val="#ppt_h"/>
                                          </p:val>
                                        </p:tav>
                                      </p:tavLst>
                                    </p:anim>
                                    <p:anim calcmode="lin" valueType="num">
                                      <p:cBhvr>
                                        <p:cTn id="47" dur="2000" fill="hold"/>
                                        <p:tgtEl>
                                          <p:spTgt spid="122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latin typeface="Helvetica" pitchFamily="-84" charset="0"/>
                <a:ea typeface="ヒラギノ角ゴ Pro W3" pitchFamily="-84" charset="-128"/>
              </a:rPr>
              <a:t>People We Admire </a:t>
            </a:r>
          </a:p>
        </p:txBody>
      </p:sp>
      <p:sp>
        <p:nvSpPr>
          <p:cNvPr id="30722" name="Content Placeholder 2"/>
          <p:cNvSpPr>
            <a:spLocks noGrp="1"/>
          </p:cNvSpPr>
          <p:nvPr>
            <p:ph idx="1"/>
          </p:nvPr>
        </p:nvSpPr>
        <p:spPr>
          <a:xfrm>
            <a:off x="1181100" y="2324100"/>
            <a:ext cx="6527800" cy="1930400"/>
          </a:xfrm>
        </p:spPr>
        <p:txBody>
          <a:bodyPr/>
          <a:lstStyle/>
          <a:p>
            <a:pPr marL="0" indent="0">
              <a:buFont typeface="Arial" charset="0"/>
              <a:buNone/>
              <a:defRPr/>
            </a:pPr>
            <a:r>
              <a:rPr lang="en-US" dirty="0">
                <a:latin typeface="Helvetica" charset="0"/>
                <a:ea typeface="ヒラギノ角ゴ Pro W3" charset="0"/>
                <a:cs typeface="ヒラギノ角ゴ Pro W3" charset="0"/>
              </a:rPr>
              <a:t>Please write down the names of five people you admire.  </a:t>
            </a:r>
          </a:p>
          <a:p>
            <a:pPr>
              <a:buFont typeface="Arial" charset="0"/>
              <a:buChar char="•"/>
              <a:defRPr/>
            </a:pPr>
            <a:endParaRPr lang="en-US" dirty="0">
              <a:latin typeface="Helvetica" charset="0"/>
              <a:ea typeface="ヒラギノ角ゴ Pro W3" charset="0"/>
              <a:cs typeface="ヒラギノ角ゴ Pro W3" charset="0"/>
            </a:endParaRPr>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2521CA8A-4DD1-49E9-BD6C-FD59F1C99CE3}" type="slidenum">
              <a:rPr lang="en-US" altLang="en-US" sz="1000" smtClean="0">
                <a:solidFill>
                  <a:srgbClr val="95B3D7"/>
                </a:solidFill>
              </a:rPr>
              <a:pPr>
                <a:spcBef>
                  <a:spcPct val="0"/>
                </a:spcBef>
                <a:buFontTx/>
                <a:buNone/>
              </a:pPr>
              <a:t>11</a:t>
            </a:fld>
            <a:endParaRPr lang="en-US" altLang="en-US" sz="1000" smtClean="0">
              <a:solidFill>
                <a:srgbClr val="95B3D7"/>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latin typeface="Helvetica" pitchFamily="-84" charset="0"/>
                <a:ea typeface="ヒラギノ角ゴ Pro W3" pitchFamily="-84" charset="-128"/>
              </a:rPr>
              <a:t>People We Admire</a:t>
            </a:r>
          </a:p>
        </p:txBody>
      </p:sp>
      <p:sp>
        <p:nvSpPr>
          <p:cNvPr id="18435" name="Content Placeholder 2"/>
          <p:cNvSpPr>
            <a:spLocks noGrp="1"/>
          </p:cNvSpPr>
          <p:nvPr>
            <p:ph idx="1"/>
          </p:nvPr>
        </p:nvSpPr>
        <p:spPr>
          <a:xfrm>
            <a:off x="1003300" y="2565400"/>
            <a:ext cx="7683500" cy="3560763"/>
          </a:xfrm>
        </p:spPr>
        <p:txBody>
          <a:bodyPr/>
          <a:lstStyle/>
          <a:p>
            <a:pPr marL="0" indent="0">
              <a:buFont typeface="Arial" pitchFamily="34" charset="0"/>
              <a:buNone/>
            </a:pPr>
            <a:r>
              <a:rPr lang="en-US" altLang="en-US" smtClean="0">
                <a:latin typeface="Helvetica" pitchFamily="-84" charset="0"/>
                <a:ea typeface="ヒラギノ角ゴ Pro W3" pitchFamily="-84" charset="-128"/>
              </a:rPr>
              <a:t>Now, write down an adjective or a few words to describe why you admire each of these people.</a:t>
            </a:r>
          </a:p>
          <a:p>
            <a:pPr marL="0" indent="0">
              <a:buFont typeface="Arial" pitchFamily="34" charset="0"/>
              <a:buNone/>
            </a:pPr>
            <a:endParaRPr lang="en-US" altLang="en-US" smtClean="0">
              <a:latin typeface="Helvetica" pitchFamily="-84" charset="0"/>
              <a:ea typeface="ヒラギノ角ゴ Pro W3" pitchFamily="-84" charset="-128"/>
            </a:endParaRPr>
          </a:p>
          <a:p>
            <a:pPr marL="0" indent="0">
              <a:buFont typeface="Arial" pitchFamily="34" charset="0"/>
              <a:buNone/>
            </a:pPr>
            <a:endParaRPr lang="en-US" altLang="en-US" smtClean="0">
              <a:latin typeface="Helvetica" pitchFamily="-84" charset="0"/>
              <a:ea typeface="ヒラギノ角ゴ Pro W3" pitchFamily="-84" charset="-128"/>
            </a:endParaRPr>
          </a:p>
        </p:txBody>
      </p:sp>
      <p:sp>
        <p:nvSpPr>
          <p:cNvPr id="184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74A2262E-ABB1-40C1-B4F9-D692FDE3428C}" type="slidenum">
              <a:rPr lang="en-US" altLang="en-US" sz="1000" smtClean="0">
                <a:solidFill>
                  <a:srgbClr val="95B3D7"/>
                </a:solidFill>
              </a:rPr>
              <a:pPr>
                <a:spcBef>
                  <a:spcPct val="0"/>
                </a:spcBef>
                <a:buFontTx/>
                <a:buNone/>
              </a:pPr>
              <a:t>12</a:t>
            </a:fld>
            <a:endParaRPr lang="en-US" altLang="en-US" sz="1000" smtClean="0">
              <a:solidFill>
                <a:srgbClr val="95B3D7"/>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latin typeface="Helvetica" pitchFamily="-84" charset="0"/>
                <a:ea typeface="ヒラギノ角ゴ Pro W3" pitchFamily="-84" charset="-128"/>
              </a:rPr>
              <a:t>People We Admire</a:t>
            </a:r>
          </a:p>
        </p:txBody>
      </p:sp>
      <p:sp>
        <p:nvSpPr>
          <p:cNvPr id="33794" name="Content Placeholder 2"/>
          <p:cNvSpPr>
            <a:spLocks noGrp="1"/>
          </p:cNvSpPr>
          <p:nvPr>
            <p:ph idx="1"/>
          </p:nvPr>
        </p:nvSpPr>
        <p:spPr>
          <a:xfrm>
            <a:off x="1714500" y="2743200"/>
            <a:ext cx="6972300" cy="3382963"/>
          </a:xfrm>
        </p:spPr>
        <p:txBody>
          <a:bodyPr/>
          <a:lstStyle/>
          <a:p>
            <a:pPr marL="0" indent="0">
              <a:buFont typeface="Arial" charset="0"/>
              <a:buNone/>
              <a:defRPr/>
            </a:pPr>
            <a:r>
              <a:rPr lang="en-US" dirty="0">
                <a:latin typeface="Helvetica" charset="0"/>
                <a:ea typeface="ヒラギノ角ゴ Pro W3" charset="0"/>
                <a:cs typeface="ヒラギノ角ゴ Pro W3" charset="0"/>
              </a:rPr>
              <a:t>Now, spend a few minutes comparing your notes.</a:t>
            </a:r>
          </a:p>
          <a:p>
            <a:pPr>
              <a:buFont typeface="Arial" charset="0"/>
              <a:buChar char="•"/>
              <a:defRPr/>
            </a:pPr>
            <a:endParaRPr lang="en-US" dirty="0">
              <a:latin typeface="Helvetica" charset="0"/>
              <a:ea typeface="ヒラギノ角ゴ Pro W3" charset="0"/>
              <a:cs typeface="ヒラギノ角ゴ Pro W3" charset="0"/>
            </a:endParaRPr>
          </a:p>
        </p:txBody>
      </p:sp>
      <p:sp>
        <p:nvSpPr>
          <p:cNvPr id="194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34850495-2D8B-45E9-A536-13EB3FF37FFA}" type="slidenum">
              <a:rPr lang="en-US" altLang="en-US" sz="1000" smtClean="0">
                <a:solidFill>
                  <a:srgbClr val="95B3D7"/>
                </a:solidFill>
              </a:rPr>
              <a:pPr>
                <a:spcBef>
                  <a:spcPct val="0"/>
                </a:spcBef>
                <a:buFontTx/>
                <a:buNone/>
              </a:pPr>
              <a:t>13</a:t>
            </a:fld>
            <a:endParaRPr lang="en-US" altLang="en-US" sz="1000" smtClean="0">
              <a:solidFill>
                <a:srgbClr val="95B3D7"/>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latin typeface="Helvetica" pitchFamily="-84" charset="0"/>
                <a:ea typeface="ヒラギノ角ゴ Pro W3" pitchFamily="-84" charset="-128"/>
              </a:rPr>
              <a:t>A Few “inner-kindness” Terms	</a:t>
            </a:r>
          </a:p>
        </p:txBody>
      </p:sp>
      <p:sp>
        <p:nvSpPr>
          <p:cNvPr id="20483" name="Content Placeholder 2"/>
          <p:cNvSpPr>
            <a:spLocks noGrp="1"/>
          </p:cNvSpPr>
          <p:nvPr>
            <p:ph idx="1"/>
          </p:nvPr>
        </p:nvSpPr>
        <p:spPr/>
        <p:txBody>
          <a:bodyPr/>
          <a:lstStyle/>
          <a:p>
            <a:r>
              <a:rPr lang="en-US" altLang="en-US" smtClean="0">
                <a:latin typeface="Helvetica" pitchFamily="-84" charset="0"/>
                <a:ea typeface="ヒラギノ角ゴ Pro W3" pitchFamily="-84" charset="-128"/>
              </a:rPr>
              <a:t>Respect for others				Equality</a:t>
            </a:r>
          </a:p>
          <a:p>
            <a:r>
              <a:rPr lang="en-US" altLang="en-US" smtClean="0">
                <a:latin typeface="Helvetica" pitchFamily="-84" charset="0"/>
                <a:ea typeface="ヒラギノ角ゴ Pro W3" pitchFamily="-84" charset="-128"/>
              </a:rPr>
              <a:t>Care								Sincerity/honesty</a:t>
            </a:r>
          </a:p>
          <a:p>
            <a:r>
              <a:rPr lang="en-US" altLang="en-US" smtClean="0">
                <a:latin typeface="Helvetica" pitchFamily="-84" charset="0"/>
                <a:ea typeface="ヒラギノ角ゴ Pro W3" pitchFamily="-84" charset="-128"/>
              </a:rPr>
              <a:t>Community service				Awareness</a:t>
            </a:r>
          </a:p>
          <a:p>
            <a:r>
              <a:rPr lang="en-US" altLang="en-US" smtClean="0">
                <a:latin typeface="Helvetica" pitchFamily="-84" charset="0"/>
                <a:ea typeface="ヒラギノ角ゴ Pro W3" pitchFamily="-84" charset="-128"/>
              </a:rPr>
              <a:t>Tact								Trustworthiness</a:t>
            </a:r>
          </a:p>
          <a:p>
            <a:r>
              <a:rPr lang="en-US" altLang="en-US" smtClean="0">
                <a:latin typeface="Helvetica" pitchFamily="-84" charset="0"/>
                <a:ea typeface="ヒラギノ角ゴ Pro W3" pitchFamily="-84" charset="-128"/>
              </a:rPr>
              <a:t>Consideration					Listening</a:t>
            </a:r>
          </a:p>
          <a:p>
            <a:r>
              <a:rPr lang="en-US" altLang="en-US" smtClean="0">
                <a:latin typeface="Helvetica" pitchFamily="-84" charset="0"/>
                <a:ea typeface="ヒラギノ角ゴ Pro W3" pitchFamily="-84" charset="-128"/>
              </a:rPr>
              <a:t>Kindness							Compassion</a:t>
            </a:r>
          </a:p>
          <a:p>
            <a:r>
              <a:rPr lang="en-US" altLang="en-US" smtClean="0">
                <a:latin typeface="Helvetica" pitchFamily="-84" charset="0"/>
                <a:ea typeface="ヒラギノ角ゴ Pro W3" pitchFamily="-84" charset="-128"/>
              </a:rPr>
              <a:t>Fairness							Peace</a:t>
            </a:r>
          </a:p>
          <a:p>
            <a:r>
              <a:rPr lang="en-US" altLang="en-US" smtClean="0">
                <a:latin typeface="Helvetica" pitchFamily="-84" charset="0"/>
                <a:ea typeface="ヒラギノ角ゴ Pro W3" pitchFamily="-84" charset="-128"/>
              </a:rPr>
              <a:t>Self-control						Please and thank you</a:t>
            </a:r>
          </a:p>
          <a:p>
            <a:r>
              <a:rPr lang="en-US" altLang="en-US" smtClean="0">
                <a:latin typeface="Helvetica" pitchFamily="-84" charset="0"/>
                <a:ea typeface="ヒラギノ角ゴ Pro W3" pitchFamily="-84" charset="-128"/>
              </a:rPr>
              <a:t>Tolerance							Refusal to gossip</a:t>
            </a:r>
          </a:p>
          <a:p>
            <a:r>
              <a:rPr lang="en-US" altLang="en-US" smtClean="0">
                <a:latin typeface="Helvetica" pitchFamily="-84" charset="0"/>
                <a:ea typeface="ヒラギノ角ゴ Pro W3" pitchFamily="-84" charset="-128"/>
              </a:rPr>
              <a:t>Etiquette							Helpfulness</a:t>
            </a:r>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263A657E-27CF-4DEE-86D2-E99ED6C3D546}" type="slidenum">
              <a:rPr lang="en-US" altLang="en-US" sz="1000" smtClean="0">
                <a:solidFill>
                  <a:srgbClr val="95B3D7"/>
                </a:solidFill>
              </a:rPr>
              <a:pPr>
                <a:spcBef>
                  <a:spcPct val="0"/>
                </a:spcBef>
                <a:buFontTx/>
                <a:buNone/>
              </a:pPr>
              <a:t>14</a:t>
            </a:fld>
            <a:endParaRPr lang="en-US" altLang="en-US" sz="1000" smtClean="0">
              <a:solidFill>
                <a:srgbClr val="95B3D7"/>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66863" y="274638"/>
            <a:ext cx="7532687" cy="1143000"/>
          </a:xfrm>
        </p:spPr>
        <p:txBody>
          <a:bodyPr/>
          <a:lstStyle/>
          <a:p>
            <a:pPr eaLnBrk="1" hangingPunct="1"/>
            <a:r>
              <a:rPr lang="en-US" altLang="en-US" smtClean="0">
                <a:latin typeface="Helvetica" pitchFamily="-84" charset="0"/>
                <a:ea typeface="ヒラギノ角ゴ Pro W3" pitchFamily="-84" charset="-128"/>
              </a:rPr>
              <a:t>Why hunt for your good will?</a:t>
            </a:r>
          </a:p>
        </p:txBody>
      </p:sp>
      <p:sp>
        <p:nvSpPr>
          <p:cNvPr id="13315" name="Content Placeholder 2"/>
          <p:cNvSpPr>
            <a:spLocks noGrp="1"/>
          </p:cNvSpPr>
          <p:nvPr>
            <p:ph idx="1"/>
          </p:nvPr>
        </p:nvSpPr>
        <p:spPr>
          <a:xfrm>
            <a:off x="457200" y="1552575"/>
            <a:ext cx="8453438" cy="4540250"/>
          </a:xfrm>
        </p:spPr>
        <p:txBody>
          <a:bodyPr/>
          <a:lstStyle/>
          <a:p>
            <a:pPr eaLnBrk="1" hangingPunct="1"/>
            <a:r>
              <a:rPr lang="en-US" altLang="en-US" sz="3200" smtClean="0">
                <a:latin typeface="Helvetica" pitchFamily="-84" charset="0"/>
                <a:ea typeface="ヒラギノ角ゴ Pro W3" pitchFamily="-84" charset="-128"/>
              </a:rPr>
              <a:t>Protecting relationships</a:t>
            </a:r>
          </a:p>
          <a:p>
            <a:pPr eaLnBrk="1" hangingPunct="1"/>
            <a:r>
              <a:rPr lang="en-US" altLang="en-US" sz="3200" smtClean="0">
                <a:latin typeface="Helvetica" pitchFamily="-84" charset="0"/>
                <a:ea typeface="ヒラギノ角ゴ Pro W3" pitchFamily="-84" charset="-128"/>
              </a:rPr>
              <a:t>Controlling emotions</a:t>
            </a:r>
          </a:p>
          <a:p>
            <a:pPr eaLnBrk="1" hangingPunct="1"/>
            <a:r>
              <a:rPr lang="en-US" altLang="en-US" sz="3200" smtClean="0">
                <a:latin typeface="Helvetica" pitchFamily="-84" charset="0"/>
                <a:ea typeface="ヒラギノ角ゴ Pro W3" pitchFamily="-84" charset="-128"/>
              </a:rPr>
              <a:t>Look in the mirror</a:t>
            </a:r>
          </a:p>
          <a:p>
            <a:pPr eaLnBrk="1" hangingPunct="1"/>
            <a:r>
              <a:rPr lang="en-US" altLang="en-US" sz="3200" smtClean="0">
                <a:latin typeface="Helvetica" pitchFamily="-84" charset="0"/>
                <a:ea typeface="ヒラギノ角ゴ Pro W3" pitchFamily="-84" charset="-128"/>
              </a:rPr>
              <a:t>Waste of energy</a:t>
            </a:r>
          </a:p>
          <a:p>
            <a:pPr eaLnBrk="1" hangingPunct="1"/>
            <a:r>
              <a:rPr lang="en-US" altLang="en-US" sz="3200" smtClean="0">
                <a:latin typeface="Helvetica" pitchFamily="-84" charset="0"/>
                <a:ea typeface="ヒラギノ角ゴ Pro W3" pitchFamily="-84" charset="-128"/>
              </a:rPr>
              <a:t>No hangover</a:t>
            </a:r>
          </a:p>
          <a:p>
            <a:pPr eaLnBrk="1" hangingPunct="1"/>
            <a:r>
              <a:rPr lang="en-US" altLang="en-US" sz="3200" smtClean="0">
                <a:latin typeface="Helvetica" pitchFamily="-84" charset="0"/>
                <a:ea typeface="ヒラギノ角ゴ Pro W3" pitchFamily="-84" charset="-128"/>
              </a:rPr>
              <a:t>Don</a:t>
            </a:r>
            <a:r>
              <a:rPr lang="ja-JP" altLang="en-US" sz="3200" smtClean="0">
                <a:latin typeface="Helvetica" pitchFamily="-84" charset="0"/>
                <a:ea typeface="ヒラギノ角ゴ Pro W3" pitchFamily="-84" charset="-128"/>
              </a:rPr>
              <a:t>’</a:t>
            </a:r>
            <a:r>
              <a:rPr lang="en-US" altLang="ja-JP" sz="3200" smtClean="0">
                <a:latin typeface="Helvetica" pitchFamily="-84" charset="0"/>
                <a:ea typeface="ヒラギノ角ゴ Pro W3" pitchFamily="-84" charset="-128"/>
              </a:rPr>
              <a:t>t stoop</a:t>
            </a:r>
          </a:p>
          <a:p>
            <a:pPr eaLnBrk="1" hangingPunct="1"/>
            <a:r>
              <a:rPr lang="en-US" altLang="en-US" sz="3200" smtClean="0">
                <a:latin typeface="Helvetica" pitchFamily="-84" charset="0"/>
                <a:ea typeface="ヒラギノ角ゴ Pro W3" pitchFamily="-84" charset="-128"/>
              </a:rPr>
              <a:t>Spread love</a:t>
            </a:r>
          </a:p>
          <a:p>
            <a:pPr lvl="1" eaLnBrk="1" hangingPunct="1">
              <a:buFont typeface="Arial" pitchFamily="34" charset="0"/>
              <a:buNone/>
            </a:pPr>
            <a:endParaRPr lang="en-US" altLang="en-US" smtClean="0">
              <a:latin typeface="Helvetica" pitchFamily="-84" charset="0"/>
              <a:ea typeface="ヒラギノ角ゴ Pro W3" pitchFamily="-84" charset="-128"/>
            </a:endParaRPr>
          </a:p>
          <a:p>
            <a:pPr lvl="1" eaLnBrk="1" hangingPunct="1">
              <a:buFont typeface="Arial" pitchFamily="34" charset="0"/>
              <a:buNone/>
            </a:pPr>
            <a:endParaRPr lang="en-US" altLang="en-US" smtClean="0">
              <a:latin typeface="Helvetica" pitchFamily="-84" charset="0"/>
              <a:ea typeface="ヒラギノ角ゴ Pro W3" pitchFamily="-84" charset="-128"/>
            </a:endParaRPr>
          </a:p>
          <a:p>
            <a:pPr lvl="1" eaLnBrk="1" hangingPunct="1">
              <a:buFont typeface="Arial" pitchFamily="34" charset="0"/>
              <a:buNone/>
            </a:pPr>
            <a:endParaRPr lang="en-US" altLang="en-US" smtClean="0">
              <a:latin typeface="Helvetica" pitchFamily="-84" charset="0"/>
              <a:ea typeface="ヒラギノ角ゴ Pro W3" pitchFamily="-84" charset="-128"/>
            </a:endParaRPr>
          </a:p>
          <a:p>
            <a:pPr lvl="3" eaLnBrk="1" hangingPunct="1">
              <a:buFont typeface="Arial" pitchFamily="34" charset="0"/>
              <a:buNone/>
            </a:pPr>
            <a:endParaRPr lang="en-US" altLang="en-US" smtClean="0">
              <a:latin typeface="Helvetica" pitchFamily="-84" charset="0"/>
              <a:ea typeface="ヒラギノ角ゴ Pro W3" pitchFamily="-84" charset="-128"/>
            </a:endParaRPr>
          </a:p>
        </p:txBody>
      </p:sp>
      <p:sp>
        <p:nvSpPr>
          <p:cNvPr id="21508"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C8088575-BD58-4F47-8CB9-33DF1EF02964}" type="slidenum">
              <a:rPr lang="en-US" altLang="en-US" sz="1000" smtClean="0">
                <a:solidFill>
                  <a:srgbClr val="95B3D7"/>
                </a:solidFill>
              </a:rPr>
              <a:pPr>
                <a:spcBef>
                  <a:spcPct val="0"/>
                </a:spcBef>
                <a:buFontTx/>
                <a:buNone/>
              </a:pPr>
              <a:t>15</a:t>
            </a:fld>
            <a:endParaRPr lang="en-US" altLang="en-US" sz="1000" smtClean="0">
              <a:solidFill>
                <a:srgbClr val="95B3D7"/>
              </a:solidFill>
            </a:endParaRPr>
          </a:p>
        </p:txBody>
      </p:sp>
      <p:pic>
        <p:nvPicPr>
          <p:cNvPr id="5" name="Picture 4" descr="spread-love cop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1013" y="1941513"/>
            <a:ext cx="4687887"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300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2000"/>
                                        <p:tgtEl>
                                          <p:spTgt spid="13315">
                                            <p:txEl>
                                              <p:pRg st="1" end="1"/>
                                            </p:txEl>
                                          </p:spTgt>
                                        </p:tgtEl>
                                      </p:cBhvr>
                                    </p:animEffect>
                                  </p:childTnLst>
                                </p:cTn>
                              </p:par>
                            </p:childTnLst>
                          </p:cTn>
                        </p:par>
                        <p:par>
                          <p:cTn id="12" fill="hold" nodeType="afterGroup">
                            <p:stCondLst>
                              <p:cond delay="7000"/>
                            </p:stCondLst>
                            <p:childTnLst>
                              <p:par>
                                <p:cTn id="13" presetID="10" presetClass="entr" presetSubtype="0" fill="hold" nodeType="afterEffect">
                                  <p:stCondLst>
                                    <p:cond delay="300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2000"/>
                                        <p:tgtEl>
                                          <p:spTgt spid="13315">
                                            <p:txEl>
                                              <p:pRg st="2" end="2"/>
                                            </p:txEl>
                                          </p:spTgt>
                                        </p:tgtEl>
                                      </p:cBhvr>
                                    </p:animEffect>
                                  </p:childTnLst>
                                </p:cTn>
                              </p:par>
                            </p:childTnLst>
                          </p:cTn>
                        </p:par>
                        <p:par>
                          <p:cTn id="16" fill="hold" nodeType="afterGroup">
                            <p:stCondLst>
                              <p:cond delay="12000"/>
                            </p:stCondLst>
                            <p:childTnLst>
                              <p:par>
                                <p:cTn id="17" presetID="10" presetClass="entr" presetSubtype="0" fill="hold" nodeType="afterEffect">
                                  <p:stCondLst>
                                    <p:cond delay="300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fade">
                                      <p:cBhvr>
                                        <p:cTn id="19" dur="2000"/>
                                        <p:tgtEl>
                                          <p:spTgt spid="13315">
                                            <p:txEl>
                                              <p:pRg st="3" end="3"/>
                                            </p:txEl>
                                          </p:spTgt>
                                        </p:tgtEl>
                                      </p:cBhvr>
                                    </p:animEffect>
                                  </p:childTnLst>
                                </p:cTn>
                              </p:par>
                            </p:childTnLst>
                          </p:cTn>
                        </p:par>
                        <p:par>
                          <p:cTn id="20" fill="hold" nodeType="afterGroup">
                            <p:stCondLst>
                              <p:cond delay="17000"/>
                            </p:stCondLst>
                            <p:childTnLst>
                              <p:par>
                                <p:cTn id="21" presetID="10" presetClass="entr" presetSubtype="0" fill="hold" nodeType="afterEffect">
                                  <p:stCondLst>
                                    <p:cond delay="300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fade">
                                      <p:cBhvr>
                                        <p:cTn id="23" dur="2000"/>
                                        <p:tgtEl>
                                          <p:spTgt spid="13315">
                                            <p:txEl>
                                              <p:pRg st="4" end="4"/>
                                            </p:txEl>
                                          </p:spTgt>
                                        </p:tgtEl>
                                      </p:cBhvr>
                                    </p:animEffect>
                                  </p:childTnLst>
                                </p:cTn>
                              </p:par>
                            </p:childTnLst>
                          </p:cTn>
                        </p:par>
                        <p:par>
                          <p:cTn id="24" fill="hold" nodeType="afterGroup">
                            <p:stCondLst>
                              <p:cond delay="22000"/>
                            </p:stCondLst>
                            <p:childTnLst>
                              <p:par>
                                <p:cTn id="25" presetID="10" presetClass="entr" presetSubtype="0" fill="hold" nodeType="afterEffect">
                                  <p:stCondLst>
                                    <p:cond delay="300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fade">
                                      <p:cBhvr>
                                        <p:cTn id="27" dur="2000"/>
                                        <p:tgtEl>
                                          <p:spTgt spid="13315">
                                            <p:txEl>
                                              <p:pRg st="5" end="5"/>
                                            </p:txEl>
                                          </p:spTgt>
                                        </p:tgtEl>
                                      </p:cBhvr>
                                    </p:animEffect>
                                  </p:childTnLst>
                                </p:cTn>
                              </p:par>
                            </p:childTnLst>
                          </p:cTn>
                        </p:par>
                        <p:par>
                          <p:cTn id="28" fill="hold" nodeType="afterGroup">
                            <p:stCondLst>
                              <p:cond delay="27000"/>
                            </p:stCondLst>
                            <p:childTnLst>
                              <p:par>
                                <p:cTn id="29" presetID="10" presetClass="entr" presetSubtype="0" fill="hold" nodeType="afterEffect">
                                  <p:stCondLst>
                                    <p:cond delay="3000"/>
                                  </p:stCondLst>
                                  <p:childTnLst>
                                    <p:set>
                                      <p:cBhvr>
                                        <p:cTn id="30" dur="1" fill="hold">
                                          <p:stCondLst>
                                            <p:cond delay="0"/>
                                          </p:stCondLst>
                                        </p:cTn>
                                        <p:tgtEl>
                                          <p:spTgt spid="13315">
                                            <p:txEl>
                                              <p:pRg st="6" end="6"/>
                                            </p:txEl>
                                          </p:spTgt>
                                        </p:tgtEl>
                                        <p:attrNameLst>
                                          <p:attrName>style.visibility</p:attrName>
                                        </p:attrNameLst>
                                      </p:cBhvr>
                                      <p:to>
                                        <p:strVal val="visible"/>
                                      </p:to>
                                    </p:set>
                                    <p:animEffect transition="in" filter="fade">
                                      <p:cBhvr>
                                        <p:cTn id="31" dur="2000"/>
                                        <p:tgtEl>
                                          <p:spTgt spid="13315">
                                            <p:txEl>
                                              <p:pRg st="6" end="6"/>
                                            </p:txEl>
                                          </p:spTgt>
                                        </p:tgtEl>
                                      </p:cBhvr>
                                    </p:animEffect>
                                  </p:childTnLst>
                                </p:cTn>
                              </p:par>
                              <p:par>
                                <p:cTn id="32" presetID="9" presetClass="entr" presetSubtype="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66863" y="274638"/>
            <a:ext cx="7532687" cy="1143000"/>
          </a:xfrm>
        </p:spPr>
        <p:txBody>
          <a:bodyPr/>
          <a:lstStyle/>
          <a:p>
            <a:pPr eaLnBrk="1" hangingPunct="1"/>
            <a:r>
              <a:rPr lang="en-US" altLang="en-US" sz="3000" smtClean="0">
                <a:latin typeface="Helvetica" pitchFamily="-84" charset="0"/>
                <a:ea typeface="ヒラギノ角ゴ Pro W3" pitchFamily="-84" charset="-128"/>
              </a:rPr>
              <a:t>Benefits of finding your inner-kindness</a:t>
            </a:r>
          </a:p>
        </p:txBody>
      </p:sp>
      <p:sp>
        <p:nvSpPr>
          <p:cNvPr id="14339" name="Content Placeholder 2"/>
          <p:cNvSpPr>
            <a:spLocks noGrp="1"/>
          </p:cNvSpPr>
          <p:nvPr>
            <p:ph idx="1"/>
          </p:nvPr>
        </p:nvSpPr>
        <p:spPr>
          <a:xfrm>
            <a:off x="457200" y="1782763"/>
            <a:ext cx="8453438" cy="4310062"/>
          </a:xfrm>
        </p:spPr>
        <p:txBody>
          <a:bodyPr/>
          <a:lstStyle/>
          <a:p>
            <a:pPr eaLnBrk="1" hangingPunct="1"/>
            <a:r>
              <a:rPr lang="en-US" altLang="en-US" sz="3200" smtClean="0">
                <a:latin typeface="Helvetica" pitchFamily="-84" charset="0"/>
                <a:ea typeface="ヒラギノ角ゴ Pro W3" pitchFamily="-84" charset="-128"/>
              </a:rPr>
              <a:t>Pride</a:t>
            </a:r>
          </a:p>
          <a:p>
            <a:pPr eaLnBrk="1" hangingPunct="1"/>
            <a:r>
              <a:rPr lang="en-US" altLang="en-US" sz="3200" smtClean="0">
                <a:latin typeface="Helvetica" pitchFamily="-84" charset="0"/>
                <a:ea typeface="ヒラギノ角ゴ Pro W3" pitchFamily="-84" charset="-128"/>
              </a:rPr>
              <a:t>Leading by example</a:t>
            </a:r>
          </a:p>
          <a:p>
            <a:pPr eaLnBrk="1" hangingPunct="1"/>
            <a:r>
              <a:rPr lang="en-US" altLang="en-US" sz="3200" smtClean="0">
                <a:latin typeface="Helvetica" pitchFamily="-84" charset="0"/>
                <a:ea typeface="ヒラギノ角ゴ Pro W3" pitchFamily="-84" charset="-128"/>
              </a:rPr>
              <a:t>Peace</a:t>
            </a:r>
          </a:p>
          <a:p>
            <a:pPr eaLnBrk="1" hangingPunct="1"/>
            <a:r>
              <a:rPr lang="en-US" altLang="en-US" sz="3200" smtClean="0">
                <a:latin typeface="Helvetica" pitchFamily="-84" charset="0"/>
                <a:ea typeface="ヒラギノ角ゴ Pro W3" pitchFamily="-84" charset="-128"/>
              </a:rPr>
              <a:t>Moving On</a:t>
            </a:r>
          </a:p>
          <a:p>
            <a:pPr eaLnBrk="1" hangingPunct="1"/>
            <a:r>
              <a:rPr lang="en-US" altLang="en-US" sz="3200" smtClean="0">
                <a:latin typeface="Helvetica" pitchFamily="-84" charset="0"/>
                <a:ea typeface="ヒラギノ角ゴ Pro W3" pitchFamily="-84" charset="-128"/>
              </a:rPr>
              <a:t>Reputation</a:t>
            </a:r>
          </a:p>
          <a:p>
            <a:pPr lvl="1" eaLnBrk="1" hangingPunct="1">
              <a:buFont typeface="Arial" pitchFamily="34" charset="0"/>
              <a:buNone/>
            </a:pPr>
            <a:endParaRPr lang="en-US" altLang="en-US" smtClean="0">
              <a:latin typeface="Helvetica" pitchFamily="-84" charset="0"/>
              <a:ea typeface="ヒラギノ角ゴ Pro W3" pitchFamily="-84" charset="-128"/>
            </a:endParaRPr>
          </a:p>
          <a:p>
            <a:pPr lvl="3" eaLnBrk="1" hangingPunct="1">
              <a:buFont typeface="Arial" pitchFamily="34" charset="0"/>
              <a:buNone/>
            </a:pPr>
            <a:endParaRPr lang="en-US" altLang="en-US" smtClean="0">
              <a:latin typeface="Helvetica" pitchFamily="-84" charset="0"/>
              <a:ea typeface="ヒラギノ角ゴ Pro W3" pitchFamily="-84" charset="-128"/>
            </a:endParaRPr>
          </a:p>
        </p:txBody>
      </p:sp>
      <p:sp>
        <p:nvSpPr>
          <p:cNvPr id="2253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7B350118-29A9-4607-88D0-304C29547F09}" type="slidenum">
              <a:rPr lang="en-US" altLang="en-US" sz="1000" smtClean="0">
                <a:solidFill>
                  <a:srgbClr val="95B3D7"/>
                </a:solidFill>
              </a:rPr>
              <a:pPr>
                <a:spcBef>
                  <a:spcPct val="0"/>
                </a:spcBef>
                <a:buFontTx/>
                <a:buNone/>
              </a:pPr>
              <a:t>16</a:t>
            </a:fld>
            <a:endParaRPr lang="en-US" altLang="en-US" sz="1000" smtClean="0">
              <a:solidFill>
                <a:srgbClr val="95B3D7"/>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fade">
                                      <p:cBhvr>
                                        <p:cTn id="11" dur="2000"/>
                                        <p:tgtEl>
                                          <p:spTgt spid="14339">
                                            <p:txEl>
                                              <p:pRg st="1" end="1"/>
                                            </p:txEl>
                                          </p:spTgt>
                                        </p:tgtEl>
                                      </p:cBhvr>
                                    </p:animEffect>
                                  </p:childTnLst>
                                </p:cTn>
                              </p:par>
                            </p:childTnLst>
                          </p:cTn>
                        </p:par>
                        <p:par>
                          <p:cTn id="12" fill="hold" nodeType="afterGroup">
                            <p:stCondLst>
                              <p:cond delay="5000"/>
                            </p:stCondLst>
                            <p:childTnLst>
                              <p:par>
                                <p:cTn id="13" presetID="10" presetClass="entr" presetSubtype="0" fill="hold" nodeType="afterEffect">
                                  <p:stCondLst>
                                    <p:cond delay="100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fade">
                                      <p:cBhvr>
                                        <p:cTn id="15" dur="2000"/>
                                        <p:tgtEl>
                                          <p:spTgt spid="14339">
                                            <p:txEl>
                                              <p:pRg st="2" end="2"/>
                                            </p:txEl>
                                          </p:spTgt>
                                        </p:tgtEl>
                                      </p:cBhvr>
                                    </p:animEffect>
                                  </p:childTnLst>
                                </p:cTn>
                              </p:par>
                            </p:childTnLst>
                          </p:cTn>
                        </p:par>
                        <p:par>
                          <p:cTn id="16" fill="hold" nodeType="afterGroup">
                            <p:stCondLst>
                              <p:cond delay="8000"/>
                            </p:stCondLst>
                            <p:childTnLst>
                              <p:par>
                                <p:cTn id="17" presetID="10" presetClass="entr" presetSubtype="0" fill="hold" nodeType="afterEffect">
                                  <p:stCondLst>
                                    <p:cond delay="1000"/>
                                  </p:stCondLst>
                                  <p:childTnLst>
                                    <p:set>
                                      <p:cBhvr>
                                        <p:cTn id="18" dur="1" fill="hold">
                                          <p:stCondLst>
                                            <p:cond delay="0"/>
                                          </p:stCondLst>
                                        </p:cTn>
                                        <p:tgtEl>
                                          <p:spTgt spid="14339">
                                            <p:txEl>
                                              <p:pRg st="3" end="3"/>
                                            </p:txEl>
                                          </p:spTgt>
                                        </p:tgtEl>
                                        <p:attrNameLst>
                                          <p:attrName>style.visibility</p:attrName>
                                        </p:attrNameLst>
                                      </p:cBhvr>
                                      <p:to>
                                        <p:strVal val="visible"/>
                                      </p:to>
                                    </p:set>
                                    <p:animEffect transition="in" filter="fade">
                                      <p:cBhvr>
                                        <p:cTn id="19" dur="2000"/>
                                        <p:tgtEl>
                                          <p:spTgt spid="14339">
                                            <p:txEl>
                                              <p:pRg st="3" end="3"/>
                                            </p:txEl>
                                          </p:spTgt>
                                        </p:tgtEl>
                                      </p:cBhvr>
                                    </p:animEffect>
                                  </p:childTnLst>
                                </p:cTn>
                              </p:par>
                            </p:childTnLst>
                          </p:cTn>
                        </p:par>
                        <p:par>
                          <p:cTn id="20" fill="hold" nodeType="afterGroup">
                            <p:stCondLst>
                              <p:cond delay="11000"/>
                            </p:stCondLst>
                            <p:childTnLst>
                              <p:par>
                                <p:cTn id="21" presetID="10" presetClass="entr" presetSubtype="0" fill="hold" nodeType="afterEffect">
                                  <p:stCondLst>
                                    <p:cond delay="1000"/>
                                  </p:stCondLst>
                                  <p:childTnLst>
                                    <p:set>
                                      <p:cBhvr>
                                        <p:cTn id="22" dur="1" fill="hold">
                                          <p:stCondLst>
                                            <p:cond delay="0"/>
                                          </p:stCondLst>
                                        </p:cTn>
                                        <p:tgtEl>
                                          <p:spTgt spid="14339">
                                            <p:txEl>
                                              <p:pRg st="4" end="4"/>
                                            </p:txEl>
                                          </p:spTgt>
                                        </p:tgtEl>
                                        <p:attrNameLst>
                                          <p:attrName>style.visibility</p:attrName>
                                        </p:attrNameLst>
                                      </p:cBhvr>
                                      <p:to>
                                        <p:strVal val="visible"/>
                                      </p:to>
                                    </p:set>
                                    <p:animEffect transition="in" filter="fade">
                                      <p:cBhvr>
                                        <p:cTn id="23" dur="2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C:\Users\Davis\AppData\Local\Microsoft\Windows\Temporary Internet Files\Content.IE5\8SYR9XYG\MP900438772[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8111" y="536572"/>
            <a:ext cx="3882741" cy="5802352"/>
          </a:xfrm>
          <a:prstGeom prst="rect">
            <a:avLst/>
          </a:prstGeom>
          <a:noFill/>
          <a:effectLst>
            <a:softEdge rad="838200"/>
          </a:effectLst>
          <a:extLst>
            <a:ext uri="{909E8E84-426E-40DD-AFC4-6F175D3DCCD1}">
              <a14:hiddenFill xmlns:a14="http://schemas.microsoft.com/office/drawing/2010/main">
                <a:solidFill>
                  <a:srgbClr val="FFFFFF"/>
                </a:solidFill>
              </a14:hiddenFill>
            </a:ext>
          </a:extLst>
        </p:spPr>
      </p:pic>
      <p:sp>
        <p:nvSpPr>
          <p:cNvPr id="23555" name="Title 1"/>
          <p:cNvSpPr>
            <a:spLocks noGrp="1"/>
          </p:cNvSpPr>
          <p:nvPr>
            <p:ph type="title"/>
          </p:nvPr>
        </p:nvSpPr>
        <p:spPr>
          <a:xfrm>
            <a:off x="1566863" y="274638"/>
            <a:ext cx="7532687" cy="1143000"/>
          </a:xfrm>
        </p:spPr>
        <p:txBody>
          <a:bodyPr/>
          <a:lstStyle/>
          <a:p>
            <a:pPr eaLnBrk="1" hangingPunct="1"/>
            <a:r>
              <a:rPr lang="en-US" altLang="en-US" smtClean="0">
                <a:latin typeface="Helvetica" pitchFamily="-84" charset="0"/>
                <a:ea typeface="ヒラギノ角ゴ Pro W3" pitchFamily="-84" charset="-128"/>
              </a:rPr>
              <a:t>How to find your good will</a:t>
            </a:r>
          </a:p>
        </p:txBody>
      </p:sp>
      <p:sp>
        <p:nvSpPr>
          <p:cNvPr id="15363" name="Content Placeholder 2"/>
          <p:cNvSpPr>
            <a:spLocks noGrp="1"/>
          </p:cNvSpPr>
          <p:nvPr>
            <p:ph idx="1"/>
          </p:nvPr>
        </p:nvSpPr>
        <p:spPr>
          <a:xfrm>
            <a:off x="690563" y="1782763"/>
            <a:ext cx="8453437" cy="4310062"/>
          </a:xfrm>
        </p:spPr>
        <p:txBody>
          <a:bodyPr/>
          <a:lstStyle/>
          <a:p>
            <a:pPr eaLnBrk="1" hangingPunct="1"/>
            <a:r>
              <a:rPr lang="en-US" altLang="en-US" sz="4400" smtClean="0">
                <a:latin typeface="Helvetica" pitchFamily="-84" charset="0"/>
                <a:ea typeface="ヒラギノ角ゴ Pro W3" pitchFamily="-84" charset="-128"/>
              </a:rPr>
              <a:t>Tick Tock</a:t>
            </a:r>
          </a:p>
          <a:p>
            <a:pPr eaLnBrk="1" hangingPunct="1"/>
            <a:r>
              <a:rPr lang="en-US" altLang="en-US" sz="4400" smtClean="0">
                <a:latin typeface="Helvetica" pitchFamily="-84" charset="0"/>
                <a:ea typeface="ヒラギノ角ゴ Pro W3" pitchFamily="-84" charset="-128"/>
              </a:rPr>
              <a:t>Fact vs. Fiction</a:t>
            </a:r>
          </a:p>
          <a:p>
            <a:pPr eaLnBrk="1" hangingPunct="1"/>
            <a:r>
              <a:rPr lang="en-US" altLang="en-US" sz="4400" smtClean="0">
                <a:latin typeface="Helvetica" pitchFamily="-84" charset="0"/>
                <a:ea typeface="ヒラギノ角ゴ Pro W3" pitchFamily="-84" charset="-128"/>
              </a:rPr>
              <a:t>Be Aware</a:t>
            </a:r>
          </a:p>
          <a:p>
            <a:pPr eaLnBrk="1" hangingPunct="1"/>
            <a:r>
              <a:rPr lang="en-US" altLang="en-US" sz="4400" smtClean="0">
                <a:latin typeface="Helvetica" pitchFamily="-84" charset="0"/>
                <a:ea typeface="ヒラギノ角ゴ Pro W3" pitchFamily="-84" charset="-128"/>
              </a:rPr>
              <a:t>You First</a:t>
            </a:r>
          </a:p>
          <a:p>
            <a:pPr eaLnBrk="1" hangingPunct="1"/>
            <a:r>
              <a:rPr lang="en-US" altLang="en-US" sz="4400" smtClean="0">
                <a:latin typeface="Helvetica" pitchFamily="-84" charset="0"/>
                <a:ea typeface="ヒラギノ角ゴ Pro W3" pitchFamily="-84" charset="-128"/>
              </a:rPr>
              <a:t>A Way Out</a:t>
            </a:r>
          </a:p>
          <a:p>
            <a:pPr lvl="1" eaLnBrk="1" hangingPunct="1">
              <a:buFont typeface="Arial" pitchFamily="34" charset="0"/>
              <a:buNone/>
            </a:pPr>
            <a:endParaRPr lang="en-US" altLang="en-US" smtClean="0">
              <a:latin typeface="Helvetica" pitchFamily="-84" charset="0"/>
              <a:ea typeface="ヒラギノ角ゴ Pro W3" pitchFamily="-84" charset="-128"/>
            </a:endParaRPr>
          </a:p>
          <a:p>
            <a:pPr lvl="3" eaLnBrk="1" hangingPunct="1">
              <a:buFont typeface="Arial" pitchFamily="34" charset="0"/>
              <a:buNone/>
            </a:pPr>
            <a:endParaRPr lang="en-US" altLang="en-US" smtClean="0">
              <a:latin typeface="Helvetica" pitchFamily="-84" charset="0"/>
              <a:ea typeface="ヒラギノ角ゴ Pro W3" pitchFamily="-84" charset="-128"/>
            </a:endParaRPr>
          </a:p>
        </p:txBody>
      </p:sp>
      <p:sp>
        <p:nvSpPr>
          <p:cNvPr id="23557"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7CA3891E-6A52-4246-B467-196C63BD4338}" type="slidenum">
              <a:rPr lang="en-US" altLang="en-US" sz="1000" smtClean="0">
                <a:solidFill>
                  <a:srgbClr val="95B3D7"/>
                </a:solidFill>
              </a:rPr>
              <a:pPr>
                <a:spcBef>
                  <a:spcPct val="0"/>
                </a:spcBef>
                <a:buFontTx/>
                <a:buNone/>
              </a:pPr>
              <a:t>17</a:t>
            </a:fld>
            <a:endParaRPr lang="en-US" altLang="en-US" sz="1000" smtClean="0">
              <a:solidFill>
                <a:srgbClr val="95B3D7"/>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15363">
                                            <p:txEl>
                                              <p:pRg st="1" end="1"/>
                                            </p:txEl>
                                          </p:spTgt>
                                        </p:tgtEl>
                                        <p:attrNameLst>
                                          <p:attrName>style.visibility</p:attrName>
                                        </p:attrNameLst>
                                      </p:cBhvr>
                                      <p:to>
                                        <p:strVal val="visible"/>
                                      </p:to>
                                    </p:set>
                                    <p:animEffect transition="in" filter="fade">
                                      <p:cBhvr>
                                        <p:cTn id="11" dur="2000"/>
                                        <p:tgtEl>
                                          <p:spTgt spid="15363">
                                            <p:txEl>
                                              <p:pRg st="1" end="1"/>
                                            </p:txEl>
                                          </p:spTgt>
                                        </p:tgtEl>
                                      </p:cBhvr>
                                    </p:animEffect>
                                  </p:childTnLst>
                                </p:cTn>
                              </p:par>
                            </p:childTnLst>
                          </p:cTn>
                        </p:par>
                        <p:par>
                          <p:cTn id="12" fill="hold" nodeType="afterGroup">
                            <p:stCondLst>
                              <p:cond delay="5000"/>
                            </p:stCondLst>
                            <p:childTnLst>
                              <p:par>
                                <p:cTn id="13" presetID="10" presetClass="entr" presetSubtype="0" fill="hold" nodeType="afterEffect">
                                  <p:stCondLst>
                                    <p:cond delay="100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fade">
                                      <p:cBhvr>
                                        <p:cTn id="15" dur="2000"/>
                                        <p:tgtEl>
                                          <p:spTgt spid="15363">
                                            <p:txEl>
                                              <p:pRg st="2" end="2"/>
                                            </p:txEl>
                                          </p:spTgt>
                                        </p:tgtEl>
                                      </p:cBhvr>
                                    </p:animEffect>
                                  </p:childTnLst>
                                </p:cTn>
                              </p:par>
                            </p:childTnLst>
                          </p:cTn>
                        </p:par>
                        <p:par>
                          <p:cTn id="16" fill="hold" nodeType="afterGroup">
                            <p:stCondLst>
                              <p:cond delay="8000"/>
                            </p:stCondLst>
                            <p:childTnLst>
                              <p:par>
                                <p:cTn id="17" presetID="10" presetClass="entr" presetSubtype="0" fill="hold" nodeType="afterEffect">
                                  <p:stCondLst>
                                    <p:cond delay="1000"/>
                                  </p:stCondLst>
                                  <p:childTnLst>
                                    <p:set>
                                      <p:cBhvr>
                                        <p:cTn id="18" dur="1" fill="hold">
                                          <p:stCondLst>
                                            <p:cond delay="0"/>
                                          </p:stCondLst>
                                        </p:cTn>
                                        <p:tgtEl>
                                          <p:spTgt spid="15363">
                                            <p:txEl>
                                              <p:pRg st="3" end="3"/>
                                            </p:txEl>
                                          </p:spTgt>
                                        </p:tgtEl>
                                        <p:attrNameLst>
                                          <p:attrName>style.visibility</p:attrName>
                                        </p:attrNameLst>
                                      </p:cBhvr>
                                      <p:to>
                                        <p:strVal val="visible"/>
                                      </p:to>
                                    </p:set>
                                    <p:animEffect transition="in" filter="fade">
                                      <p:cBhvr>
                                        <p:cTn id="19" dur="2000"/>
                                        <p:tgtEl>
                                          <p:spTgt spid="15363">
                                            <p:txEl>
                                              <p:pRg st="3" end="3"/>
                                            </p:txEl>
                                          </p:spTgt>
                                        </p:tgtEl>
                                      </p:cBhvr>
                                    </p:animEffect>
                                  </p:childTnLst>
                                </p:cTn>
                              </p:par>
                            </p:childTnLst>
                          </p:cTn>
                        </p:par>
                        <p:par>
                          <p:cTn id="20" fill="hold" nodeType="afterGroup">
                            <p:stCondLst>
                              <p:cond delay="11000"/>
                            </p:stCondLst>
                            <p:childTnLst>
                              <p:par>
                                <p:cTn id="21" presetID="10" presetClass="entr" presetSubtype="0" fill="hold" nodeType="after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Effect transition="in" filter="fade">
                                      <p:cBhvr>
                                        <p:cTn id="23" dur="20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66863" y="274638"/>
            <a:ext cx="7532687" cy="1143000"/>
          </a:xfrm>
        </p:spPr>
        <p:txBody>
          <a:bodyPr/>
          <a:lstStyle/>
          <a:p>
            <a:pPr eaLnBrk="1" hangingPunct="1"/>
            <a:r>
              <a:rPr lang="en-US" altLang="en-US" smtClean="0">
                <a:latin typeface="Helvetica" pitchFamily="-84" charset="0"/>
                <a:ea typeface="ヒラギノ角ゴ Pro W3" pitchFamily="-84" charset="-128"/>
              </a:rPr>
              <a:t>Body and Verbal Cues</a:t>
            </a:r>
          </a:p>
        </p:txBody>
      </p:sp>
      <p:sp>
        <p:nvSpPr>
          <p:cNvPr id="16387" name="Content Placeholder 2"/>
          <p:cNvSpPr>
            <a:spLocks noGrp="1"/>
          </p:cNvSpPr>
          <p:nvPr>
            <p:ph idx="1"/>
          </p:nvPr>
        </p:nvSpPr>
        <p:spPr>
          <a:xfrm>
            <a:off x="457200" y="1782763"/>
            <a:ext cx="8453438" cy="4310062"/>
          </a:xfrm>
        </p:spPr>
        <p:txBody>
          <a:bodyPr/>
          <a:lstStyle/>
          <a:p>
            <a:pPr eaLnBrk="1" hangingPunct="1">
              <a:buFontTx/>
              <a:buChar char="•"/>
            </a:pPr>
            <a:r>
              <a:rPr lang="en-US" altLang="en-US" smtClean="0">
                <a:latin typeface="Helvetica" pitchFamily="-84" charset="0"/>
                <a:ea typeface="ヒラギノ角ゴ Pro W3" pitchFamily="-84" charset="-128"/>
              </a:rPr>
              <a:t>Remember non-verbal communication!</a:t>
            </a:r>
          </a:p>
          <a:p>
            <a:pPr eaLnBrk="1" hangingPunct="1">
              <a:buFontTx/>
              <a:buChar char="•"/>
            </a:pPr>
            <a:r>
              <a:rPr lang="en-US" altLang="en-US" smtClean="0">
                <a:latin typeface="Helvetica" pitchFamily="-84" charset="0"/>
                <a:ea typeface="ヒラギノ角ゴ Pro W3" pitchFamily="-84" charset="-128"/>
              </a:rPr>
              <a:t>Think about silence as a choice, not as a void waiting to be filled.</a:t>
            </a:r>
          </a:p>
          <a:p>
            <a:pPr eaLnBrk="1" hangingPunct="1">
              <a:buFontTx/>
              <a:buChar char="•"/>
            </a:pPr>
            <a:r>
              <a:rPr lang="en-US" altLang="en-US" smtClean="0">
                <a:latin typeface="Helvetica" pitchFamily="-84" charset="0"/>
                <a:ea typeface="ヒラギノ角ゴ Pro W3" pitchFamily="-84" charset="-128"/>
              </a:rPr>
              <a:t>Saying “no” to someone may be saying “yes” to yourself.</a:t>
            </a:r>
          </a:p>
          <a:p>
            <a:pPr eaLnBrk="1" hangingPunct="1">
              <a:buFontTx/>
              <a:buChar char="•"/>
            </a:pPr>
            <a:r>
              <a:rPr lang="en-US" altLang="en-US" smtClean="0">
                <a:latin typeface="Helvetica" pitchFamily="-84" charset="0"/>
                <a:ea typeface="ヒラギノ角ゴ Pro W3" pitchFamily="-84" charset="-128"/>
              </a:rPr>
              <a:t>Accept and give praise.</a:t>
            </a:r>
          </a:p>
          <a:p>
            <a:pPr eaLnBrk="1" hangingPunct="1">
              <a:buFontTx/>
              <a:buChar char="•"/>
            </a:pPr>
            <a:r>
              <a:rPr lang="en-US" altLang="en-US" smtClean="0">
                <a:latin typeface="Helvetica" pitchFamily="-84" charset="0"/>
                <a:ea typeface="ヒラギノ角ゴ Pro W3" pitchFamily="-84" charset="-128"/>
              </a:rPr>
              <a:t>Respect others’ opinions.</a:t>
            </a:r>
          </a:p>
          <a:p>
            <a:pPr eaLnBrk="1" hangingPunct="1">
              <a:buFontTx/>
              <a:buChar char="•"/>
            </a:pPr>
            <a:r>
              <a:rPr lang="en-US" altLang="en-US" smtClean="0">
                <a:latin typeface="Helvetica" pitchFamily="-84" charset="0"/>
                <a:ea typeface="ヒラギノ角ゴ Pro W3" pitchFamily="-84" charset="-128"/>
              </a:rPr>
              <a:t>Respect others’ time and space.</a:t>
            </a:r>
          </a:p>
          <a:p>
            <a:pPr eaLnBrk="1" hangingPunct="1">
              <a:buFont typeface="Arial" pitchFamily="34" charset="0"/>
              <a:buNone/>
            </a:pPr>
            <a:endParaRPr lang="en-US" altLang="en-US" b="0" i="1" smtClean="0">
              <a:latin typeface="Helvetica" pitchFamily="-84" charset="0"/>
              <a:ea typeface="ヒラギノ角ゴ Pro W3" pitchFamily="-84" charset="-128"/>
            </a:endParaRPr>
          </a:p>
          <a:p>
            <a:pPr lvl="1" eaLnBrk="1" hangingPunct="1">
              <a:buFont typeface="Arial" pitchFamily="34" charset="0"/>
              <a:buNone/>
            </a:pPr>
            <a:endParaRPr lang="en-US" altLang="en-US" smtClean="0">
              <a:latin typeface="Helvetica" pitchFamily="-84" charset="0"/>
              <a:ea typeface="ヒラギノ角ゴ Pro W3" pitchFamily="-84" charset="-128"/>
            </a:endParaRPr>
          </a:p>
          <a:p>
            <a:pPr lvl="3" eaLnBrk="1" hangingPunct="1">
              <a:buFont typeface="Arial" pitchFamily="34" charset="0"/>
              <a:buNone/>
            </a:pPr>
            <a:endParaRPr lang="en-US" altLang="en-US" smtClean="0">
              <a:latin typeface="Helvetica" pitchFamily="-84" charset="0"/>
              <a:ea typeface="ヒラギノ角ゴ Pro W3" pitchFamily="-84" charset="-128"/>
            </a:endParaRPr>
          </a:p>
        </p:txBody>
      </p:sp>
      <p:sp>
        <p:nvSpPr>
          <p:cNvPr id="2458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8D3E95FA-D0CC-4065-B8F9-76085B5A70D6}" type="slidenum">
              <a:rPr lang="en-US" altLang="en-US" sz="1000" smtClean="0">
                <a:solidFill>
                  <a:srgbClr val="95B3D7"/>
                </a:solidFill>
              </a:rPr>
              <a:pPr>
                <a:spcBef>
                  <a:spcPct val="0"/>
                </a:spcBef>
                <a:buFontTx/>
                <a:buNone/>
              </a:pPr>
              <a:t>18</a:t>
            </a:fld>
            <a:endParaRPr lang="en-US" altLang="en-US" sz="1000" smtClean="0">
              <a:solidFill>
                <a:srgbClr val="95B3D7"/>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fade">
                                      <p:cBhvr>
                                        <p:cTn id="11" dur="2000"/>
                                        <p:tgtEl>
                                          <p:spTgt spid="16387">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2000"/>
                                        <p:tgtEl>
                                          <p:spTgt spid="16387">
                                            <p:txEl>
                                              <p:pRg st="2" end="2"/>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Effect transition="in" filter="fade">
                                      <p:cBhvr>
                                        <p:cTn id="19" dur="2000"/>
                                        <p:tgtEl>
                                          <p:spTgt spid="16387">
                                            <p:txEl>
                                              <p:pRg st="3" end="3"/>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Effect transition="in" filter="fade">
                                      <p:cBhvr>
                                        <p:cTn id="23" dur="2000"/>
                                        <p:tgtEl>
                                          <p:spTgt spid="16387">
                                            <p:txEl>
                                              <p:pRg st="4" end="4"/>
                                            </p:txEl>
                                          </p:spTgt>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fade">
                                      <p:cBhvr>
                                        <p:cTn id="27" dur="20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66863" y="274638"/>
            <a:ext cx="7532687" cy="1143000"/>
          </a:xfrm>
        </p:spPr>
        <p:txBody>
          <a:bodyPr/>
          <a:lstStyle/>
          <a:p>
            <a:pPr eaLnBrk="1" hangingPunct="1"/>
            <a:r>
              <a:rPr lang="en-US" altLang="en-US" smtClean="0">
                <a:latin typeface="Helvetica" pitchFamily="-84" charset="0"/>
                <a:ea typeface="ヒラギノ角ゴ Pro W3" pitchFamily="-84" charset="-128"/>
              </a:rPr>
              <a:t>Email Etiquette 101</a:t>
            </a:r>
          </a:p>
        </p:txBody>
      </p:sp>
      <p:sp>
        <p:nvSpPr>
          <p:cNvPr id="13315" name="Content Placeholder 2"/>
          <p:cNvSpPr>
            <a:spLocks noGrp="1"/>
          </p:cNvSpPr>
          <p:nvPr>
            <p:ph idx="1"/>
          </p:nvPr>
        </p:nvSpPr>
        <p:spPr>
          <a:xfrm>
            <a:off x="457200" y="1601788"/>
            <a:ext cx="8453438" cy="4629150"/>
          </a:xfrm>
        </p:spPr>
        <p:txBody>
          <a:bodyPr/>
          <a:lstStyle/>
          <a:p>
            <a:pPr eaLnBrk="1" hangingPunct="1">
              <a:buFont typeface="Arial" pitchFamily="34" charset="0"/>
              <a:buNone/>
            </a:pPr>
            <a:r>
              <a:rPr lang="en-US" altLang="en-US" sz="1600" smtClean="0">
                <a:latin typeface="Helvetica" pitchFamily="-84" charset="0"/>
                <a:ea typeface="ヒラギノ角ゴ Pro W3" pitchFamily="-84" charset="-128"/>
              </a:rPr>
              <a:t>Hi Susie,</a:t>
            </a:r>
          </a:p>
          <a:p>
            <a:pPr eaLnBrk="1" hangingPunct="1">
              <a:buFont typeface="Arial" pitchFamily="34" charset="0"/>
              <a:buNone/>
            </a:pPr>
            <a:endParaRPr lang="en-US" altLang="en-US" sz="1600" smtClean="0">
              <a:latin typeface="Helvetica" pitchFamily="-84" charset="0"/>
              <a:ea typeface="ヒラギノ角ゴ Pro W3" pitchFamily="-84" charset="-128"/>
            </a:endParaRPr>
          </a:p>
          <a:p>
            <a:pPr eaLnBrk="1" hangingPunct="1">
              <a:buFont typeface="Arial" pitchFamily="34" charset="0"/>
              <a:buNone/>
            </a:pPr>
            <a:r>
              <a:rPr lang="en-US" altLang="en-US" sz="1600" smtClean="0">
                <a:latin typeface="Helvetica" pitchFamily="-84" charset="0"/>
                <a:ea typeface="ヒラギノ角ゴ Pro W3" pitchFamily="-84" charset="-128"/>
              </a:rPr>
              <a:t>Hope this note finds you well! I received your bulletin yesterday, and it was great. It was informational, and I found the suggestions helpful to my team. I did notice a typo and wanted to bring it to your attention in case you missed it. I know that you are busy and also work full time, so if you need an extra pair of eyes on your documents, I am happy to help. I am a retired school teacher and have plenty of time.</a:t>
            </a:r>
          </a:p>
          <a:p>
            <a:pPr eaLnBrk="1" hangingPunct="1">
              <a:buFont typeface="Arial" pitchFamily="34" charset="0"/>
              <a:buNone/>
            </a:pPr>
            <a:endParaRPr lang="en-US" altLang="en-US" sz="1600" smtClean="0">
              <a:latin typeface="Helvetica" pitchFamily="-84" charset="0"/>
              <a:ea typeface="ヒラギノ角ゴ Pro W3" pitchFamily="-84" charset="-128"/>
            </a:endParaRPr>
          </a:p>
          <a:p>
            <a:pPr eaLnBrk="1" hangingPunct="1">
              <a:buFont typeface="Arial" pitchFamily="34" charset="0"/>
              <a:buNone/>
            </a:pPr>
            <a:r>
              <a:rPr lang="en-US" altLang="en-US" sz="1600" smtClean="0">
                <a:latin typeface="Helvetica" pitchFamily="-84" charset="0"/>
                <a:ea typeface="ヒラギノ角ゴ Pro W3" pitchFamily="-84" charset="-128"/>
              </a:rPr>
              <a:t>Thanks again for a great bulletin, and I look forward to the next one!</a:t>
            </a:r>
          </a:p>
          <a:p>
            <a:pPr eaLnBrk="1" hangingPunct="1">
              <a:buFont typeface="Arial" pitchFamily="34" charset="0"/>
              <a:buNone/>
            </a:pPr>
            <a:endParaRPr lang="en-US" altLang="en-US" sz="1600" smtClean="0">
              <a:latin typeface="Helvetica" pitchFamily="-84" charset="0"/>
              <a:ea typeface="ヒラギノ角ゴ Pro W3" pitchFamily="-84" charset="-128"/>
            </a:endParaRPr>
          </a:p>
          <a:p>
            <a:pPr eaLnBrk="1" hangingPunct="1">
              <a:buFont typeface="Arial" pitchFamily="34" charset="0"/>
              <a:buNone/>
            </a:pPr>
            <a:r>
              <a:rPr lang="en-US" altLang="en-US" sz="1600" smtClean="0">
                <a:latin typeface="Helvetica" pitchFamily="-84" charset="0"/>
                <a:ea typeface="ヒラギノ角ゴ Pro W3" pitchFamily="-84" charset="-128"/>
              </a:rPr>
              <a:t>Sincerely,</a:t>
            </a:r>
          </a:p>
          <a:p>
            <a:pPr eaLnBrk="1" hangingPunct="1">
              <a:buFont typeface="Arial" pitchFamily="34" charset="0"/>
              <a:buNone/>
            </a:pPr>
            <a:endParaRPr lang="en-US" altLang="en-US" sz="1600" smtClean="0">
              <a:latin typeface="Lucida Handwriting" pitchFamily="66" charset="0"/>
              <a:ea typeface="ヒラギノ角ゴ Pro W3" pitchFamily="-84" charset="-128"/>
            </a:endParaRPr>
          </a:p>
          <a:p>
            <a:pPr eaLnBrk="1" hangingPunct="1">
              <a:buFont typeface="Arial" pitchFamily="34" charset="0"/>
              <a:buNone/>
            </a:pPr>
            <a:r>
              <a:rPr lang="en-US" altLang="en-US" sz="1600" smtClean="0">
                <a:latin typeface="Helvetica" pitchFamily="-84" charset="0"/>
                <a:ea typeface="ヒラギノ角ゴ Pro W3" pitchFamily="-84" charset="-128"/>
              </a:rPr>
              <a:t>Millie Helpful</a:t>
            </a:r>
          </a:p>
          <a:p>
            <a:pPr eaLnBrk="1" hangingPunct="1">
              <a:buFont typeface="Arial" pitchFamily="34" charset="0"/>
              <a:buNone/>
            </a:pPr>
            <a:r>
              <a:rPr lang="en-US" altLang="en-US" sz="1600" smtClean="0">
                <a:latin typeface="Helvetica" pitchFamily="-84" charset="0"/>
                <a:ea typeface="ヒラギノ角ゴ Pro W3" pitchFamily="-84" charset="-128"/>
              </a:rPr>
              <a:t>Proud Member of Leaping Lizard Unit 4</a:t>
            </a:r>
          </a:p>
          <a:p>
            <a:pPr eaLnBrk="1" hangingPunct="1">
              <a:buFont typeface="Arial" pitchFamily="34" charset="0"/>
              <a:buNone/>
            </a:pPr>
            <a:r>
              <a:rPr lang="en-US" altLang="en-US" sz="1600" smtClean="0">
                <a:latin typeface="Helvetica" pitchFamily="-84" charset="0"/>
                <a:ea typeface="ヒラギノ角ゴ Pro W3" pitchFamily="-84" charset="-128"/>
              </a:rPr>
              <a:t>Little Rabbit</a:t>
            </a:r>
            <a:r>
              <a:rPr lang="ja-JP" altLang="en-US" sz="1600" smtClean="0">
                <a:latin typeface="Helvetica" pitchFamily="-84" charset="0"/>
                <a:ea typeface="ヒラギノ角ゴ Pro W3" pitchFamily="-84" charset="-128"/>
              </a:rPr>
              <a:t>’</a:t>
            </a:r>
            <a:r>
              <a:rPr lang="en-US" altLang="ja-JP" sz="1600" smtClean="0">
                <a:latin typeface="Helvetica" pitchFamily="-84" charset="0"/>
                <a:ea typeface="ヒラギノ角ゴ Pro W3" pitchFamily="-84" charset="-128"/>
              </a:rPr>
              <a:t>s Foot, Kansas</a:t>
            </a:r>
          </a:p>
          <a:p>
            <a:pPr eaLnBrk="1" hangingPunct="1">
              <a:buFont typeface="Arial" pitchFamily="34" charset="0"/>
              <a:buNone/>
            </a:pPr>
            <a:endParaRPr lang="en-US" altLang="en-US" smtClean="0">
              <a:latin typeface="Helvetica" pitchFamily="-84" charset="0"/>
              <a:ea typeface="ヒラギノ角ゴ Pro W3" pitchFamily="-84" charset="-128"/>
            </a:endParaRPr>
          </a:p>
          <a:p>
            <a:pPr eaLnBrk="1" hangingPunct="1">
              <a:buFont typeface="Arial" pitchFamily="34" charset="0"/>
              <a:buNone/>
            </a:pPr>
            <a:endParaRPr lang="en-US" altLang="en-US" b="0" i="1" smtClean="0">
              <a:latin typeface="Helvetica" pitchFamily="-84" charset="0"/>
              <a:ea typeface="ヒラギノ角ゴ Pro W3" pitchFamily="-84" charset="-128"/>
            </a:endParaRPr>
          </a:p>
          <a:p>
            <a:pPr eaLnBrk="1" hangingPunct="1">
              <a:buFont typeface="Arial" pitchFamily="34" charset="0"/>
              <a:buNone/>
            </a:pPr>
            <a:endParaRPr lang="en-US" altLang="en-US" b="0" i="1" smtClean="0">
              <a:latin typeface="Helvetica" pitchFamily="-84" charset="0"/>
              <a:ea typeface="ヒラギノ角ゴ Pro W3" pitchFamily="-84" charset="-128"/>
            </a:endParaRPr>
          </a:p>
          <a:p>
            <a:pPr lvl="1" eaLnBrk="1" hangingPunct="1">
              <a:buFont typeface="Arial" pitchFamily="34" charset="0"/>
              <a:buNone/>
            </a:pPr>
            <a:endParaRPr lang="en-US" altLang="en-US" smtClean="0">
              <a:latin typeface="Helvetica" pitchFamily="-84" charset="0"/>
              <a:ea typeface="ヒラギノ角ゴ Pro W3" pitchFamily="-84" charset="-128"/>
            </a:endParaRPr>
          </a:p>
          <a:p>
            <a:pPr lvl="3" eaLnBrk="1" hangingPunct="1">
              <a:buFont typeface="Arial" pitchFamily="34" charset="0"/>
              <a:buNone/>
            </a:pPr>
            <a:endParaRPr lang="en-US" altLang="en-US" smtClean="0">
              <a:latin typeface="Helvetica" pitchFamily="-84" charset="0"/>
              <a:ea typeface="ヒラギノ角ゴ Pro W3" pitchFamily="-84" charset="-128"/>
            </a:endParaRPr>
          </a:p>
        </p:txBody>
      </p:sp>
      <p:sp>
        <p:nvSpPr>
          <p:cNvPr id="2560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3E27E3D6-8AF2-40B0-A1B0-CC63B3EC5E0C}" type="slidenum">
              <a:rPr lang="en-US" altLang="en-US" sz="1000" smtClean="0">
                <a:solidFill>
                  <a:srgbClr val="95B3D7"/>
                </a:solidFill>
              </a:rPr>
              <a:pPr>
                <a:spcBef>
                  <a:spcPct val="0"/>
                </a:spcBef>
                <a:buFontTx/>
                <a:buNone/>
              </a:pPr>
              <a:t>19</a:t>
            </a:fld>
            <a:endParaRPr lang="en-US" altLang="en-US" sz="1000" smtClean="0">
              <a:solidFill>
                <a:srgbClr val="95B3D7"/>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xEl>
                                              <p:pRg st="2" end="2"/>
                                            </p:txEl>
                                          </p:spTgt>
                                        </p:tgtEl>
                                        <p:attrNameLst>
                                          <p:attrName>style.visibility</p:attrName>
                                        </p:attrNameLst>
                                      </p:cBhvr>
                                      <p:to>
                                        <p:strVal val="visible"/>
                                      </p:to>
                                    </p:set>
                                    <p:animEffect transition="in" filter="fade">
                                      <p:cBhvr>
                                        <p:cTn id="10" dur="2000"/>
                                        <p:tgtEl>
                                          <p:spTgt spid="133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15">
                                            <p:txEl>
                                              <p:pRg st="4" end="4"/>
                                            </p:txEl>
                                          </p:spTgt>
                                        </p:tgtEl>
                                        <p:attrNameLst>
                                          <p:attrName>style.visibility</p:attrName>
                                        </p:attrNameLst>
                                      </p:cBhvr>
                                      <p:to>
                                        <p:strVal val="visible"/>
                                      </p:to>
                                    </p:set>
                                    <p:animEffect transition="in" filter="fade">
                                      <p:cBhvr>
                                        <p:cTn id="13" dur="2000"/>
                                        <p:tgtEl>
                                          <p:spTgt spid="1331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315">
                                            <p:txEl>
                                              <p:pRg st="6" end="6"/>
                                            </p:txEl>
                                          </p:spTgt>
                                        </p:tgtEl>
                                        <p:attrNameLst>
                                          <p:attrName>style.visibility</p:attrName>
                                        </p:attrNameLst>
                                      </p:cBhvr>
                                      <p:to>
                                        <p:strVal val="visible"/>
                                      </p:to>
                                    </p:set>
                                    <p:animEffect transition="in" filter="fade">
                                      <p:cBhvr>
                                        <p:cTn id="16" dur="2000"/>
                                        <p:tgtEl>
                                          <p:spTgt spid="1331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315">
                                            <p:txEl>
                                              <p:pRg st="8" end="8"/>
                                            </p:txEl>
                                          </p:spTgt>
                                        </p:tgtEl>
                                        <p:attrNameLst>
                                          <p:attrName>style.visibility</p:attrName>
                                        </p:attrNameLst>
                                      </p:cBhvr>
                                      <p:to>
                                        <p:strVal val="visible"/>
                                      </p:to>
                                    </p:set>
                                    <p:animEffect transition="in" filter="fade">
                                      <p:cBhvr>
                                        <p:cTn id="19" dur="2000"/>
                                        <p:tgtEl>
                                          <p:spTgt spid="13315">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315">
                                            <p:txEl>
                                              <p:pRg st="9" end="9"/>
                                            </p:txEl>
                                          </p:spTgt>
                                        </p:tgtEl>
                                        <p:attrNameLst>
                                          <p:attrName>style.visibility</p:attrName>
                                        </p:attrNameLst>
                                      </p:cBhvr>
                                      <p:to>
                                        <p:strVal val="visible"/>
                                      </p:to>
                                    </p:set>
                                    <p:animEffect transition="in" filter="fade">
                                      <p:cBhvr>
                                        <p:cTn id="22" dur="2000"/>
                                        <p:tgtEl>
                                          <p:spTgt spid="13315">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315">
                                            <p:txEl>
                                              <p:pRg st="10" end="10"/>
                                            </p:txEl>
                                          </p:spTgt>
                                        </p:tgtEl>
                                        <p:attrNameLst>
                                          <p:attrName>style.visibility</p:attrName>
                                        </p:attrNameLst>
                                      </p:cBhvr>
                                      <p:to>
                                        <p:strVal val="visible"/>
                                      </p:to>
                                    </p:set>
                                    <p:animEffect transition="in" filter="fade">
                                      <p:cBhvr>
                                        <p:cTn id="25" dur="2000"/>
                                        <p:tgtEl>
                                          <p:spTgt spid="133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latin typeface="Helvetica" pitchFamily="-84" charset="0"/>
                <a:ea typeface="ヒラギノ角ゴ Pro W3" pitchFamily="-84" charset="-128"/>
              </a:rPr>
              <a:t>TODAY’S AGENDA</a:t>
            </a:r>
          </a:p>
        </p:txBody>
      </p:sp>
      <p:sp>
        <p:nvSpPr>
          <p:cNvPr id="8195" name="Content Placeholder 2"/>
          <p:cNvSpPr>
            <a:spLocks noGrp="1"/>
          </p:cNvSpPr>
          <p:nvPr>
            <p:ph idx="1"/>
          </p:nvPr>
        </p:nvSpPr>
        <p:spPr/>
        <p:txBody>
          <a:bodyPr/>
          <a:lstStyle/>
          <a:p>
            <a:r>
              <a:rPr lang="en-US" altLang="en-US" smtClean="0">
                <a:latin typeface="Helvetica" pitchFamily="-84" charset="0"/>
                <a:ea typeface="ヒラギノ角ゴ Pro W3" pitchFamily="-84" charset="-128"/>
              </a:rPr>
              <a:t>Defining goodwill (finding your inner-kindness)</a:t>
            </a:r>
          </a:p>
          <a:p>
            <a:r>
              <a:rPr lang="en-US" altLang="en-US" smtClean="0">
                <a:latin typeface="Helvetica" pitchFamily="-84" charset="0"/>
                <a:ea typeface="ヒラギノ角ゴ Pro W3" pitchFamily="-84" charset="-128"/>
              </a:rPr>
              <a:t>How incivility impacts our organization</a:t>
            </a:r>
          </a:p>
          <a:p>
            <a:r>
              <a:rPr lang="en-US" altLang="en-US" smtClean="0">
                <a:latin typeface="Helvetica" pitchFamily="-84" charset="0"/>
                <a:ea typeface="ヒラギノ角ゴ Pro W3" pitchFamily="-84" charset="-128"/>
              </a:rPr>
              <a:t>Dealing with civility issues</a:t>
            </a:r>
          </a:p>
          <a:p>
            <a:r>
              <a:rPr lang="en-US" altLang="en-US" smtClean="0">
                <a:latin typeface="Helvetica" pitchFamily="-84" charset="0"/>
                <a:ea typeface="ヒラギノ角ゴ Pro W3" pitchFamily="-84" charset="-128"/>
              </a:rPr>
              <a:t>Email 101</a:t>
            </a:r>
          </a:p>
          <a:p>
            <a:r>
              <a:rPr lang="en-US" altLang="en-US" smtClean="0">
                <a:latin typeface="Helvetica" pitchFamily="-84" charset="0"/>
                <a:ea typeface="ヒラギノ角ゴ Pro W3" pitchFamily="-84" charset="-128"/>
              </a:rPr>
              <a:t>Q&amp;A</a:t>
            </a:r>
          </a:p>
          <a:p>
            <a:endParaRPr lang="en-US" altLang="en-US" smtClean="0">
              <a:latin typeface="Helvetica" pitchFamily="-84" charset="0"/>
              <a:ea typeface="ヒラギノ角ゴ Pro W3" pitchFamily="-84" charset="-128"/>
            </a:endParaRPr>
          </a:p>
          <a:p>
            <a:endParaRPr lang="en-US" altLang="en-US" smtClean="0">
              <a:latin typeface="Helvetica" pitchFamily="-84" charset="0"/>
              <a:ea typeface="ヒラギノ角ゴ Pro W3" pitchFamily="-84" charset="-128"/>
            </a:endParaRPr>
          </a:p>
        </p:txBody>
      </p:sp>
      <p:sp>
        <p:nvSpPr>
          <p:cNvPr id="81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8FD42AB1-B6A8-4AFE-8463-620E489F3F2F}" type="slidenum">
              <a:rPr lang="en-US" altLang="en-US" sz="1000" smtClean="0">
                <a:solidFill>
                  <a:srgbClr val="95B3D7"/>
                </a:solidFill>
              </a:rPr>
              <a:pPr>
                <a:spcBef>
                  <a:spcPct val="0"/>
                </a:spcBef>
                <a:buFontTx/>
                <a:buNone/>
              </a:pPr>
              <a:t>2</a:t>
            </a:fld>
            <a:endParaRPr lang="en-US" altLang="en-US" sz="1000" smtClean="0">
              <a:solidFill>
                <a:srgbClr val="95B3D7"/>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66863" y="274638"/>
            <a:ext cx="7532687" cy="1143000"/>
          </a:xfrm>
        </p:spPr>
        <p:txBody>
          <a:bodyPr/>
          <a:lstStyle/>
          <a:p>
            <a:pPr eaLnBrk="1" hangingPunct="1"/>
            <a:r>
              <a:rPr lang="en-US" altLang="en-US" smtClean="0">
                <a:latin typeface="Helvetica" pitchFamily="-84" charset="0"/>
                <a:ea typeface="ヒラギノ角ゴ Pro W3" pitchFamily="-84" charset="-128"/>
              </a:rPr>
              <a:t>Email Etiquette 101</a:t>
            </a:r>
          </a:p>
        </p:txBody>
      </p:sp>
      <p:sp>
        <p:nvSpPr>
          <p:cNvPr id="18435" name="Content Placeholder 2"/>
          <p:cNvSpPr>
            <a:spLocks noGrp="1"/>
          </p:cNvSpPr>
          <p:nvPr>
            <p:ph idx="1"/>
          </p:nvPr>
        </p:nvSpPr>
        <p:spPr>
          <a:xfrm>
            <a:off x="288925" y="2532063"/>
            <a:ext cx="8810625" cy="1858962"/>
          </a:xfrm>
        </p:spPr>
        <p:txBody>
          <a:bodyPr/>
          <a:lstStyle/>
          <a:p>
            <a:pPr algn="ctr" eaLnBrk="1" hangingPunct="1">
              <a:buFont typeface="Arial" pitchFamily="34" charset="0"/>
              <a:buNone/>
            </a:pPr>
            <a:r>
              <a:rPr lang="en-US" altLang="en-US" sz="3200" smtClean="0">
                <a:latin typeface="Helvetica" pitchFamily="-84" charset="0"/>
                <a:ea typeface="ヒラギノ角ゴ Pro W3" pitchFamily="-84" charset="-128"/>
              </a:rPr>
              <a:t>Who made the </a:t>
            </a:r>
            <a:r>
              <a:rPr lang="en-US" altLang="ja-JP" sz="3200" smtClean="0">
                <a:latin typeface="Helvetica" pitchFamily="-84" charset="0"/>
                <a:ea typeface="ヒラギノ角ゴ Pro W3" pitchFamily="-84" charset="-128"/>
              </a:rPr>
              <a:t>SCREW-UP on the bulletin?????!!!!!!!!!!!!!!!!!!!!!!!</a:t>
            </a:r>
            <a:endParaRPr lang="en-US" altLang="en-US" sz="3200" smtClean="0">
              <a:latin typeface="Helvetica" pitchFamily="-84" charset="0"/>
              <a:ea typeface="ヒラギノ角ゴ Pro W3" pitchFamily="-84" charset="-128"/>
            </a:endParaRPr>
          </a:p>
          <a:p>
            <a:pPr lvl="3" eaLnBrk="1" hangingPunct="1">
              <a:buFont typeface="Arial" pitchFamily="34" charset="0"/>
              <a:buNone/>
            </a:pPr>
            <a:endParaRPr lang="en-US" altLang="en-US" smtClean="0">
              <a:latin typeface="Helvetica" pitchFamily="-84" charset="0"/>
              <a:ea typeface="ヒラギノ角ゴ Pro W3" pitchFamily="-84" charset="-128"/>
            </a:endParaRPr>
          </a:p>
        </p:txBody>
      </p:sp>
      <p:sp>
        <p:nvSpPr>
          <p:cNvPr id="26628"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835912A1-2CD8-490B-84C8-53D402524CA0}" type="slidenum">
              <a:rPr lang="en-US" altLang="en-US" sz="1000" smtClean="0">
                <a:solidFill>
                  <a:srgbClr val="95B3D7"/>
                </a:solidFill>
              </a:rPr>
              <a:pPr>
                <a:spcBef>
                  <a:spcPct val="0"/>
                </a:spcBef>
                <a:buFontTx/>
                <a:buNone/>
              </a:pPr>
              <a:t>20</a:t>
            </a:fld>
            <a:endParaRPr lang="en-US" altLang="en-US" sz="1000" smtClean="0">
              <a:solidFill>
                <a:srgbClr val="95B3D7"/>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66863" y="274638"/>
            <a:ext cx="7532687" cy="1143000"/>
          </a:xfrm>
        </p:spPr>
        <p:txBody>
          <a:bodyPr/>
          <a:lstStyle/>
          <a:p>
            <a:pPr eaLnBrk="1" hangingPunct="1"/>
            <a:r>
              <a:rPr lang="en-US" altLang="en-US" smtClean="0">
                <a:latin typeface="Helvetica" pitchFamily="-84" charset="0"/>
                <a:ea typeface="ヒラギノ角ゴ Pro W3" pitchFamily="-84" charset="-128"/>
              </a:rPr>
              <a:t>Email Etiquette 101</a:t>
            </a:r>
          </a:p>
        </p:txBody>
      </p:sp>
      <p:sp>
        <p:nvSpPr>
          <p:cNvPr id="2765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B0C05FC6-D1FD-4288-B1D7-A046ACEA02B6}" type="slidenum">
              <a:rPr lang="en-US" altLang="en-US" sz="1000" smtClean="0">
                <a:solidFill>
                  <a:srgbClr val="95B3D7"/>
                </a:solidFill>
              </a:rPr>
              <a:pPr>
                <a:spcBef>
                  <a:spcPct val="0"/>
                </a:spcBef>
                <a:buFontTx/>
                <a:buNone/>
              </a:pPr>
              <a:t>21</a:t>
            </a:fld>
            <a:endParaRPr lang="en-US" altLang="en-US" sz="1000" smtClean="0">
              <a:solidFill>
                <a:srgbClr val="95B3D7"/>
              </a:solidFill>
            </a:endParaRPr>
          </a:p>
        </p:txBody>
      </p:sp>
      <p:sp>
        <p:nvSpPr>
          <p:cNvPr id="7" name="Content Placeholder 2"/>
          <p:cNvSpPr txBox="1">
            <a:spLocks/>
          </p:cNvSpPr>
          <p:nvPr/>
        </p:nvSpPr>
        <p:spPr bwMode="auto">
          <a:xfrm>
            <a:off x="288925" y="2532063"/>
            <a:ext cx="88106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lgn="ctr" eaLnBrk="1" hangingPunct="1">
              <a:buFont typeface="Arial" pitchFamily="34" charset="0"/>
              <a:buNone/>
            </a:pPr>
            <a:r>
              <a:rPr lang="en-US" altLang="en-US" sz="3200"/>
              <a:t>Who made the </a:t>
            </a:r>
            <a:r>
              <a:rPr lang="en-US" altLang="ja-JP" sz="3200"/>
              <a:t>SCREW-UP on the bulletin?????!!!!!!!!!!!!!!!!!!!!!!!</a:t>
            </a:r>
            <a:endParaRPr lang="en-US" altLang="en-US" sz="3200"/>
          </a:p>
          <a:p>
            <a:pPr lvl="3" eaLnBrk="1" hangingPunct="1">
              <a:buFont typeface="Arial" pitchFamily="34" charset="0"/>
              <a:buNone/>
            </a:pPr>
            <a:endParaRPr lang="en-US" altLang="en-US"/>
          </a:p>
        </p:txBody>
      </p:sp>
      <p:pic>
        <p:nvPicPr>
          <p:cNvPr id="5" name="Picture 4" descr="stop-doing-that-lady cop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95350"/>
            <a:ext cx="76200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66863" y="274638"/>
            <a:ext cx="7532687" cy="1143000"/>
          </a:xfrm>
        </p:spPr>
        <p:txBody>
          <a:bodyPr/>
          <a:lstStyle/>
          <a:p>
            <a:pPr eaLnBrk="1" hangingPunct="1"/>
            <a:r>
              <a:rPr lang="en-US" altLang="en-US" smtClean="0">
                <a:latin typeface="Helvetica" pitchFamily="-84" charset="0"/>
                <a:ea typeface="ヒラギノ角ゴ Pro W3" pitchFamily="-84" charset="-128"/>
              </a:rPr>
              <a:t>Email Etiquette 101</a:t>
            </a:r>
          </a:p>
        </p:txBody>
      </p:sp>
      <p:sp>
        <p:nvSpPr>
          <p:cNvPr id="13315" name="Content Placeholder 2"/>
          <p:cNvSpPr>
            <a:spLocks noGrp="1"/>
          </p:cNvSpPr>
          <p:nvPr>
            <p:ph idx="1"/>
          </p:nvPr>
        </p:nvSpPr>
        <p:spPr>
          <a:xfrm>
            <a:off x="288925" y="1614488"/>
            <a:ext cx="8810625" cy="4449762"/>
          </a:xfrm>
        </p:spPr>
        <p:txBody>
          <a:bodyPr/>
          <a:lstStyle/>
          <a:p>
            <a:pPr eaLnBrk="1" hangingPunct="1">
              <a:buFont typeface="Arial" pitchFamily="34" charset="0"/>
              <a:buNone/>
            </a:pPr>
            <a:r>
              <a:rPr lang="en-US" altLang="en-US" sz="1500" smtClean="0">
                <a:latin typeface="Helvetica" pitchFamily="-84" charset="0"/>
                <a:ea typeface="ヒラギノ角ゴ Pro W3" pitchFamily="-84" charset="-128"/>
              </a:rPr>
              <a:t>Hello Millie,</a:t>
            </a:r>
          </a:p>
          <a:p>
            <a:pPr eaLnBrk="1" hangingPunct="1">
              <a:buFont typeface="Arial" pitchFamily="34" charset="0"/>
              <a:buNone/>
            </a:pPr>
            <a:endParaRPr lang="en-US" altLang="en-US" sz="1500" smtClean="0">
              <a:latin typeface="Helvetica" pitchFamily="-84" charset="0"/>
              <a:ea typeface="ヒラギノ角ゴ Pro W3" pitchFamily="-84" charset="-128"/>
            </a:endParaRPr>
          </a:p>
          <a:p>
            <a:pPr eaLnBrk="1" hangingPunct="1">
              <a:buFont typeface="Arial" pitchFamily="34" charset="0"/>
              <a:buNone/>
            </a:pPr>
            <a:r>
              <a:rPr lang="en-US" altLang="en-US" sz="1500" smtClean="0">
                <a:latin typeface="Helvetica" pitchFamily="-84" charset="0"/>
                <a:ea typeface="ヒラギノ角ゴ Pro W3" pitchFamily="-84" charset="-128"/>
              </a:rPr>
              <a:t>I hope this note finds you well, and everything is good with you, your family and the team out in Little Rabbit</a:t>
            </a:r>
            <a:r>
              <a:rPr lang="ja-JP" altLang="en-US" sz="1500" smtClean="0">
                <a:latin typeface="Helvetica" pitchFamily="-84" charset="0"/>
                <a:ea typeface="ヒラギノ角ゴ Pro W3" pitchFamily="-84" charset="-128"/>
              </a:rPr>
              <a:t>’</a:t>
            </a:r>
            <a:r>
              <a:rPr lang="en-US" altLang="ja-JP" sz="1500" smtClean="0">
                <a:latin typeface="Helvetica" pitchFamily="-84" charset="0"/>
                <a:ea typeface="ヒラギノ角ゴ Pro W3" pitchFamily="-84" charset="-128"/>
              </a:rPr>
              <a:t>s Foot. Thank you for reading our bulletin. Our team is working hard to come up with innovative ideas for our members to help promote our great mission of Service Not Self. Your input is valued and appreciated, and I sincerely thank you for taking the time to share your observations. I will be sure to make the necessary correction and send out a new version.</a:t>
            </a:r>
          </a:p>
          <a:p>
            <a:pPr eaLnBrk="1" hangingPunct="1">
              <a:buFont typeface="Arial" pitchFamily="34" charset="0"/>
              <a:buNone/>
            </a:pPr>
            <a:endParaRPr lang="en-US" altLang="en-US" sz="1500" smtClean="0">
              <a:latin typeface="Helvetica" pitchFamily="-84" charset="0"/>
              <a:ea typeface="ヒラギノ角ゴ Pro W3" pitchFamily="-84" charset="-128"/>
            </a:endParaRPr>
          </a:p>
          <a:p>
            <a:pPr eaLnBrk="1" hangingPunct="1">
              <a:buFont typeface="Arial" pitchFamily="34" charset="0"/>
              <a:buNone/>
            </a:pPr>
            <a:r>
              <a:rPr lang="en-US" altLang="en-US" sz="1500" smtClean="0">
                <a:latin typeface="Helvetica" pitchFamily="-84" charset="0"/>
                <a:ea typeface="ヒラギノ角ゴ Pro W3" pitchFamily="-84" charset="-128"/>
              </a:rPr>
              <a:t>Best wishes for a great day.</a:t>
            </a:r>
          </a:p>
          <a:p>
            <a:pPr eaLnBrk="1" hangingPunct="1">
              <a:buFont typeface="Arial" pitchFamily="34" charset="0"/>
              <a:buNone/>
            </a:pPr>
            <a:endParaRPr lang="en-US" altLang="en-US" sz="1500" smtClean="0">
              <a:latin typeface="Helvetica" pitchFamily="-84" charset="0"/>
              <a:ea typeface="ヒラギノ角ゴ Pro W3" pitchFamily="-84" charset="-128"/>
            </a:endParaRPr>
          </a:p>
          <a:p>
            <a:pPr eaLnBrk="1" hangingPunct="1">
              <a:buFont typeface="Arial" pitchFamily="34" charset="0"/>
              <a:buNone/>
            </a:pPr>
            <a:r>
              <a:rPr lang="en-US" altLang="en-US" sz="1500" smtClean="0">
                <a:latin typeface="Helvetica" pitchFamily="-84" charset="0"/>
                <a:ea typeface="ヒラギノ角ゴ Pro W3" pitchFamily="-84" charset="-128"/>
              </a:rPr>
              <a:t>Sincerely,</a:t>
            </a:r>
          </a:p>
          <a:p>
            <a:pPr eaLnBrk="1" hangingPunct="1">
              <a:buFont typeface="Arial" pitchFamily="34" charset="0"/>
              <a:buNone/>
            </a:pPr>
            <a:endParaRPr lang="en-US" altLang="en-US" sz="1500" smtClean="0">
              <a:latin typeface="Helvetica" pitchFamily="-84" charset="0"/>
              <a:ea typeface="ヒラギノ角ゴ Pro W3" pitchFamily="-84" charset="-128"/>
            </a:endParaRPr>
          </a:p>
          <a:p>
            <a:pPr eaLnBrk="1" hangingPunct="1">
              <a:buFont typeface="Arial" pitchFamily="34" charset="0"/>
              <a:buNone/>
            </a:pPr>
            <a:r>
              <a:rPr lang="en-US" altLang="en-US" sz="1500" smtClean="0">
                <a:latin typeface="Helvetica" pitchFamily="-84" charset="0"/>
                <a:ea typeface="ヒラギノ角ゴ Pro W3" pitchFamily="-84" charset="-128"/>
              </a:rPr>
              <a:t>Susie Campbell</a:t>
            </a:r>
          </a:p>
          <a:p>
            <a:pPr eaLnBrk="1" hangingPunct="1">
              <a:buFont typeface="Arial" pitchFamily="34" charset="0"/>
              <a:buNone/>
            </a:pPr>
            <a:endParaRPr lang="en-US" altLang="en-US" sz="1500" smtClean="0">
              <a:latin typeface="Helvetica" pitchFamily="-84" charset="0"/>
              <a:ea typeface="ヒラギノ角ゴ Pro W3" pitchFamily="-84" charset="-128"/>
            </a:endParaRPr>
          </a:p>
          <a:p>
            <a:pPr lvl="1" eaLnBrk="1" hangingPunct="1">
              <a:buFont typeface="Arial" pitchFamily="34" charset="0"/>
              <a:buNone/>
            </a:pPr>
            <a:endParaRPr lang="en-US" altLang="en-US" sz="1500" smtClean="0">
              <a:latin typeface="Helvetica" pitchFamily="-84" charset="0"/>
              <a:ea typeface="ヒラギノ角ゴ Pro W3" pitchFamily="-84" charset="-128"/>
            </a:endParaRPr>
          </a:p>
          <a:p>
            <a:pPr lvl="3" eaLnBrk="1" hangingPunct="1">
              <a:buFont typeface="Arial" pitchFamily="34" charset="0"/>
              <a:buNone/>
            </a:pPr>
            <a:endParaRPr lang="en-US" altLang="en-US" smtClean="0">
              <a:latin typeface="Helvetica" pitchFamily="-84" charset="0"/>
              <a:ea typeface="ヒラギノ角ゴ Pro W3" pitchFamily="-84" charset="-128"/>
            </a:endParaRPr>
          </a:p>
        </p:txBody>
      </p:sp>
      <p:sp>
        <p:nvSpPr>
          <p:cNvPr id="2867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2D998749-9021-445D-9045-0AAC5FF7EF5D}" type="slidenum">
              <a:rPr lang="en-US" altLang="en-US" sz="1000" smtClean="0">
                <a:solidFill>
                  <a:srgbClr val="95B3D7"/>
                </a:solidFill>
              </a:rPr>
              <a:pPr>
                <a:spcBef>
                  <a:spcPct val="0"/>
                </a:spcBef>
                <a:buFontTx/>
                <a:buNone/>
              </a:pPr>
              <a:t>22</a:t>
            </a:fld>
            <a:endParaRPr lang="en-US" altLang="en-US" sz="1000" smtClean="0">
              <a:solidFill>
                <a:srgbClr val="95B3D7"/>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xEl>
                                              <p:pRg st="2" end="2"/>
                                            </p:txEl>
                                          </p:spTgt>
                                        </p:tgtEl>
                                        <p:attrNameLst>
                                          <p:attrName>style.visibility</p:attrName>
                                        </p:attrNameLst>
                                      </p:cBhvr>
                                      <p:to>
                                        <p:strVal val="visible"/>
                                      </p:to>
                                    </p:set>
                                    <p:animEffect transition="in" filter="fade">
                                      <p:cBhvr>
                                        <p:cTn id="10" dur="2000"/>
                                        <p:tgtEl>
                                          <p:spTgt spid="133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315">
                                            <p:txEl>
                                              <p:pRg st="4" end="4"/>
                                            </p:txEl>
                                          </p:spTgt>
                                        </p:tgtEl>
                                        <p:attrNameLst>
                                          <p:attrName>style.visibility</p:attrName>
                                        </p:attrNameLst>
                                      </p:cBhvr>
                                      <p:to>
                                        <p:strVal val="visible"/>
                                      </p:to>
                                    </p:set>
                                    <p:animEffect transition="in" filter="fade">
                                      <p:cBhvr>
                                        <p:cTn id="13" dur="2000"/>
                                        <p:tgtEl>
                                          <p:spTgt spid="1331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315">
                                            <p:txEl>
                                              <p:pRg st="6" end="6"/>
                                            </p:txEl>
                                          </p:spTgt>
                                        </p:tgtEl>
                                        <p:attrNameLst>
                                          <p:attrName>style.visibility</p:attrName>
                                        </p:attrNameLst>
                                      </p:cBhvr>
                                      <p:to>
                                        <p:strVal val="visible"/>
                                      </p:to>
                                    </p:set>
                                    <p:animEffect transition="in" filter="fade">
                                      <p:cBhvr>
                                        <p:cTn id="16" dur="2000"/>
                                        <p:tgtEl>
                                          <p:spTgt spid="1331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315">
                                            <p:txEl>
                                              <p:pRg st="8" end="8"/>
                                            </p:txEl>
                                          </p:spTgt>
                                        </p:tgtEl>
                                        <p:attrNameLst>
                                          <p:attrName>style.visibility</p:attrName>
                                        </p:attrNameLst>
                                      </p:cBhvr>
                                      <p:to>
                                        <p:strVal val="visible"/>
                                      </p:to>
                                    </p:set>
                                    <p:animEffect transition="in" filter="fade">
                                      <p:cBhvr>
                                        <p:cTn id="19" dur="2000"/>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66863" y="274638"/>
            <a:ext cx="7532687" cy="1143000"/>
          </a:xfrm>
        </p:spPr>
        <p:txBody>
          <a:bodyPr/>
          <a:lstStyle/>
          <a:p>
            <a:pPr eaLnBrk="1" hangingPunct="1"/>
            <a:r>
              <a:rPr lang="en-US" altLang="en-US" smtClean="0">
                <a:latin typeface="Helvetica" pitchFamily="-84" charset="0"/>
                <a:ea typeface="ヒラギノ角ゴ Pro W3" pitchFamily="-84" charset="-128"/>
              </a:rPr>
              <a:t>Email Etiquette 101</a:t>
            </a:r>
          </a:p>
        </p:txBody>
      </p:sp>
      <p:sp>
        <p:nvSpPr>
          <p:cNvPr id="13315" name="Content Placeholder 2"/>
          <p:cNvSpPr>
            <a:spLocks noGrp="1"/>
          </p:cNvSpPr>
          <p:nvPr>
            <p:ph idx="1"/>
          </p:nvPr>
        </p:nvSpPr>
        <p:spPr>
          <a:xfrm>
            <a:off x="288925" y="1417638"/>
            <a:ext cx="8710613" cy="4591050"/>
          </a:xfrm>
        </p:spPr>
        <p:txBody>
          <a:bodyPr/>
          <a:lstStyle/>
          <a:p>
            <a:pPr marL="576263" indent="-576263" eaLnBrk="1" hangingPunct="1">
              <a:buFont typeface="Calibri" pitchFamily="34" charset="0"/>
              <a:buAutoNum type="arabicPeriod"/>
            </a:pPr>
            <a:r>
              <a:rPr lang="en-US" altLang="en-US" sz="1800" smtClean="0">
                <a:latin typeface="Helvetica" pitchFamily="-84" charset="0"/>
                <a:ea typeface="ヒラギノ角ゴ Pro W3" pitchFamily="-84" charset="-128"/>
              </a:rPr>
              <a:t>Know your audience.</a:t>
            </a:r>
          </a:p>
          <a:p>
            <a:pPr marL="576263" indent="-576263" eaLnBrk="1" hangingPunct="1">
              <a:buFont typeface="Calibri" pitchFamily="34" charset="0"/>
              <a:buAutoNum type="arabicPeriod"/>
            </a:pPr>
            <a:r>
              <a:rPr lang="en-US" altLang="en-US" sz="1800" smtClean="0">
                <a:latin typeface="Helvetica" pitchFamily="-84" charset="0"/>
                <a:ea typeface="ヒラギノ角ゴ Pro W3" pitchFamily="-84" charset="-128"/>
              </a:rPr>
              <a:t>Include a courteous greeting and closing.</a:t>
            </a:r>
          </a:p>
          <a:p>
            <a:pPr marL="576263" indent="-576263" eaLnBrk="1" hangingPunct="1">
              <a:buFont typeface="Calibri" pitchFamily="34" charset="0"/>
              <a:buAutoNum type="arabicPeriod"/>
            </a:pPr>
            <a:r>
              <a:rPr lang="en-US" altLang="en-US" sz="1800" smtClean="0">
                <a:latin typeface="Helvetica" pitchFamily="-84" charset="0"/>
                <a:ea typeface="ヒラギノ角ゴ Pro W3" pitchFamily="-84" charset="-128"/>
              </a:rPr>
              <a:t>Spell check.</a:t>
            </a:r>
          </a:p>
          <a:p>
            <a:pPr marL="576263" indent="-576263" eaLnBrk="1" hangingPunct="1">
              <a:buFont typeface="Calibri" pitchFamily="34" charset="0"/>
              <a:buAutoNum type="arabicPeriod"/>
            </a:pPr>
            <a:r>
              <a:rPr lang="en-US" altLang="en-US" sz="1800" smtClean="0">
                <a:latin typeface="Helvetica" pitchFamily="-84" charset="0"/>
                <a:ea typeface="ヒラギノ角ゴ Pro W3" pitchFamily="-84" charset="-128"/>
              </a:rPr>
              <a:t>Multiple usage of !!! or ??? is perceived as rude and condescending.</a:t>
            </a:r>
          </a:p>
          <a:p>
            <a:pPr marL="576263" indent="-576263" eaLnBrk="1" hangingPunct="1">
              <a:buFont typeface="Calibri" pitchFamily="34" charset="0"/>
              <a:buAutoNum type="arabicPeriod"/>
            </a:pPr>
            <a:r>
              <a:rPr lang="en-US" altLang="en-US" sz="1800" smtClean="0">
                <a:latin typeface="Helvetica" pitchFamily="-84" charset="0"/>
                <a:ea typeface="ヒラギノ角ゴ Pro W3" pitchFamily="-84" charset="-128"/>
              </a:rPr>
              <a:t>24-hour rule: Walk away.</a:t>
            </a:r>
          </a:p>
          <a:p>
            <a:pPr marL="576263" indent="-576263" eaLnBrk="1" hangingPunct="1">
              <a:buFont typeface="Calibri" pitchFamily="34" charset="0"/>
              <a:buAutoNum type="arabicPeriod"/>
            </a:pPr>
            <a:r>
              <a:rPr lang="en-US" altLang="en-US" sz="1800" smtClean="0">
                <a:latin typeface="Helvetica" pitchFamily="-84" charset="0"/>
                <a:ea typeface="ヒラギノ角ゴ Pro W3" pitchFamily="-84" charset="-128"/>
              </a:rPr>
              <a:t>Triple-check addresses.</a:t>
            </a:r>
          </a:p>
          <a:p>
            <a:pPr marL="576263" indent="-576263" eaLnBrk="1" hangingPunct="1">
              <a:buFont typeface="Calibri" pitchFamily="34" charset="0"/>
              <a:buAutoNum type="arabicPeriod"/>
            </a:pPr>
            <a:r>
              <a:rPr lang="en-US" altLang="en-US" sz="1800" smtClean="0">
                <a:latin typeface="Helvetica" pitchFamily="-84" charset="0"/>
                <a:ea typeface="ヒラギノ角ゴ Pro W3" pitchFamily="-84" charset="-128"/>
              </a:rPr>
              <a:t>No email is private.</a:t>
            </a:r>
          </a:p>
          <a:p>
            <a:pPr marL="576263" indent="-576263" eaLnBrk="1" hangingPunct="1">
              <a:buFont typeface="Calibri" pitchFamily="34" charset="0"/>
              <a:buAutoNum type="arabicPeriod"/>
            </a:pPr>
            <a:r>
              <a:rPr lang="en-US" altLang="en-US" sz="1800" smtClean="0">
                <a:latin typeface="Helvetica" pitchFamily="-84" charset="0"/>
                <a:ea typeface="ヒラギノ角ゴ Pro W3" pitchFamily="-84" charset="-128"/>
              </a:rPr>
              <a:t>Always end with </a:t>
            </a:r>
            <a:r>
              <a:rPr lang="ja-JP" altLang="en-US" sz="1800" smtClean="0">
                <a:latin typeface="Helvetica" pitchFamily="-84" charset="0"/>
                <a:ea typeface="ヒラギノ角ゴ Pro W3" pitchFamily="-84" charset="-128"/>
              </a:rPr>
              <a:t>“</a:t>
            </a:r>
            <a:r>
              <a:rPr lang="en-US" altLang="ja-JP" sz="1800" smtClean="0">
                <a:latin typeface="Helvetica" pitchFamily="-84" charset="0"/>
                <a:ea typeface="ヒラギノ角ゴ Pro W3" pitchFamily="-84" charset="-128"/>
              </a:rPr>
              <a:t>Thank You,</a:t>
            </a:r>
            <a:r>
              <a:rPr lang="ja-JP" altLang="en-US" sz="1800" smtClean="0">
                <a:latin typeface="Helvetica" pitchFamily="-84" charset="0"/>
                <a:ea typeface="ヒラギノ角ゴ Pro W3" pitchFamily="-84" charset="-128"/>
              </a:rPr>
              <a:t>”</a:t>
            </a:r>
            <a:r>
              <a:rPr lang="en-US" altLang="ja-JP" sz="1800" smtClean="0">
                <a:latin typeface="Helvetica" pitchFamily="-84" charset="0"/>
                <a:ea typeface="ヒラギノ角ゴ Pro W3" pitchFamily="-84" charset="-128"/>
              </a:rPr>
              <a:t> </a:t>
            </a:r>
            <a:r>
              <a:rPr lang="ja-JP" altLang="en-US" sz="1800" smtClean="0">
                <a:latin typeface="Helvetica" pitchFamily="-84" charset="0"/>
                <a:ea typeface="ヒラギノ角ゴ Pro W3" pitchFamily="-84" charset="-128"/>
              </a:rPr>
              <a:t>“</a:t>
            </a:r>
            <a:r>
              <a:rPr lang="en-US" altLang="ja-JP" sz="1800" smtClean="0">
                <a:latin typeface="Helvetica" pitchFamily="-84" charset="0"/>
                <a:ea typeface="ヒラギノ角ゴ Pro W3" pitchFamily="-84" charset="-128"/>
              </a:rPr>
              <a:t>Sincerely,</a:t>
            </a:r>
            <a:r>
              <a:rPr lang="ja-JP" altLang="en-US" sz="1800" smtClean="0">
                <a:latin typeface="Helvetica" pitchFamily="-84" charset="0"/>
                <a:ea typeface="ヒラギノ角ゴ Pro W3" pitchFamily="-84" charset="-128"/>
              </a:rPr>
              <a:t>”</a:t>
            </a:r>
            <a:r>
              <a:rPr lang="en-US" altLang="ja-JP" sz="1800" smtClean="0">
                <a:latin typeface="Helvetica" pitchFamily="-84" charset="0"/>
                <a:ea typeface="ヒラギノ角ゴ Pro W3" pitchFamily="-84" charset="-128"/>
              </a:rPr>
              <a:t> </a:t>
            </a:r>
            <a:r>
              <a:rPr lang="ja-JP" altLang="en-US" sz="1800" smtClean="0">
                <a:latin typeface="Helvetica" pitchFamily="-84" charset="0"/>
                <a:ea typeface="ヒラギノ角ゴ Pro W3" pitchFamily="-84" charset="-128"/>
              </a:rPr>
              <a:t>“</a:t>
            </a:r>
            <a:r>
              <a:rPr lang="en-US" altLang="ja-JP" sz="1800" smtClean="0">
                <a:latin typeface="Helvetica" pitchFamily="-84" charset="0"/>
                <a:ea typeface="ヒラギノ角ゴ Pro W3" pitchFamily="-84" charset="-128"/>
              </a:rPr>
              <a:t>Best Regards</a:t>
            </a:r>
            <a:r>
              <a:rPr lang="ja-JP" altLang="en-US" sz="1800" smtClean="0">
                <a:latin typeface="Helvetica" pitchFamily="-84" charset="0"/>
                <a:ea typeface="ヒラギノ角ゴ Pro W3" pitchFamily="-84" charset="-128"/>
              </a:rPr>
              <a:t>”</a:t>
            </a:r>
            <a:r>
              <a:rPr lang="en-US" altLang="ja-JP" sz="1800" smtClean="0">
                <a:latin typeface="Helvetica" pitchFamily="-84" charset="0"/>
                <a:ea typeface="ヒラギノ角ゴ Pro W3" pitchFamily="-84" charset="-128"/>
              </a:rPr>
              <a:t> – SOMETHING.</a:t>
            </a:r>
          </a:p>
          <a:p>
            <a:pPr marL="576263" indent="-576263" eaLnBrk="1" hangingPunct="1">
              <a:buFont typeface="Calibri" pitchFamily="34" charset="0"/>
              <a:buAutoNum type="arabicPeriod"/>
            </a:pPr>
            <a:r>
              <a:rPr lang="en-US" altLang="en-US" sz="1800" smtClean="0">
                <a:latin typeface="Helvetica" pitchFamily="-84" charset="0"/>
                <a:ea typeface="ヒラギノ角ゴ Pro W3" pitchFamily="-84" charset="-128"/>
              </a:rPr>
              <a:t>Leave politics to politicians.</a:t>
            </a:r>
          </a:p>
          <a:p>
            <a:pPr marL="576263" indent="-576263" eaLnBrk="1" hangingPunct="1">
              <a:buFont typeface="Calibri" pitchFamily="34" charset="0"/>
              <a:buAutoNum type="arabicPeriod"/>
            </a:pPr>
            <a:r>
              <a:rPr lang="en-US" altLang="en-US" sz="1800" smtClean="0">
                <a:latin typeface="Helvetica" pitchFamily="-84" charset="0"/>
                <a:ea typeface="ヒラギノ角ゴ Pro W3" pitchFamily="-84" charset="-128"/>
              </a:rPr>
              <a:t>Grammar counts!</a:t>
            </a:r>
          </a:p>
          <a:p>
            <a:pPr marL="576263" indent="-576263" eaLnBrk="1" hangingPunct="1">
              <a:buFont typeface="Calibri" pitchFamily="34" charset="0"/>
              <a:buAutoNum type="arabicPeriod"/>
            </a:pPr>
            <a:r>
              <a:rPr lang="en-US" altLang="en-US" sz="1800" smtClean="0">
                <a:latin typeface="Helvetica" pitchFamily="-84" charset="0"/>
                <a:ea typeface="ヒラギノ角ゴ Pro W3" pitchFamily="-84" charset="-128"/>
              </a:rPr>
              <a:t>Use a clear, clean font like Arial, Helvetica or Verdana.</a:t>
            </a:r>
          </a:p>
          <a:p>
            <a:pPr marL="576263" indent="-576263" eaLnBrk="1" hangingPunct="1">
              <a:buFont typeface="Calibri" pitchFamily="34" charset="0"/>
              <a:buAutoNum type="arabicPeriod"/>
            </a:pPr>
            <a:r>
              <a:rPr lang="en-US" altLang="en-US" sz="1800" smtClean="0">
                <a:latin typeface="Helvetica" pitchFamily="-84" charset="0"/>
                <a:ea typeface="ヒラギノ角ゴ Pro W3" pitchFamily="-84" charset="-128"/>
              </a:rPr>
              <a:t>Type unto others as you would have them type unto you.</a:t>
            </a:r>
          </a:p>
          <a:p>
            <a:pPr marL="576263" indent="-576263" eaLnBrk="1" hangingPunct="1">
              <a:buFont typeface="Calibri" pitchFamily="34" charset="0"/>
              <a:buAutoNum type="arabicPeriod"/>
            </a:pPr>
            <a:r>
              <a:rPr lang="en-US" altLang="en-US" sz="1800" smtClean="0">
                <a:solidFill>
                  <a:srgbClr val="FF0000"/>
                </a:solidFill>
                <a:latin typeface="Helvetica" pitchFamily="-84" charset="0"/>
                <a:ea typeface="ヒラギノ角ゴ Pro W3" pitchFamily="-84" charset="-128"/>
              </a:rPr>
              <a:t>Baker’s dozen tip: </a:t>
            </a:r>
            <a:r>
              <a:rPr lang="en-US" altLang="en-US" sz="1800" smtClean="0">
                <a:latin typeface="Helvetica" pitchFamily="-84" charset="0"/>
                <a:ea typeface="ヒラギノ角ゴ Pro W3" pitchFamily="-84" charset="-128"/>
              </a:rPr>
              <a:t>When there is a misunderstanding by email, don</a:t>
            </a:r>
            <a:r>
              <a:rPr lang="ja-JP" altLang="en-US" sz="1800" smtClean="0">
                <a:latin typeface="Helvetica" pitchFamily="-84" charset="0"/>
                <a:ea typeface="ヒラギノ角ゴ Pro W3" pitchFamily="-84" charset="-128"/>
              </a:rPr>
              <a:t>’</a:t>
            </a:r>
            <a:r>
              <a:rPr lang="en-US" altLang="ja-JP" sz="1800" smtClean="0">
                <a:latin typeface="Helvetica" pitchFamily="-84" charset="0"/>
                <a:ea typeface="ヒラギノ角ゴ Pro W3" pitchFamily="-84" charset="-128"/>
              </a:rPr>
              <a:t>t hesitate to pick up the old-fashioned phone to work things out.</a:t>
            </a:r>
          </a:p>
          <a:p>
            <a:pPr marL="576263" indent="-576263" eaLnBrk="1" hangingPunct="1">
              <a:buFont typeface="Arial" pitchFamily="34" charset="0"/>
              <a:buNone/>
            </a:pPr>
            <a:endParaRPr lang="en-US" altLang="en-US" sz="1600" smtClean="0">
              <a:latin typeface="Helvetica" pitchFamily="-84" charset="0"/>
              <a:ea typeface="ヒラギノ角ゴ Pro W3" pitchFamily="-84" charset="-128"/>
            </a:endParaRPr>
          </a:p>
          <a:p>
            <a:pPr lvl="1" eaLnBrk="1" hangingPunct="1">
              <a:buFont typeface="Arial" pitchFamily="34" charset="0"/>
              <a:buNone/>
            </a:pPr>
            <a:endParaRPr lang="en-US" altLang="en-US" sz="1600" smtClean="0">
              <a:latin typeface="Helvetica" pitchFamily="-84" charset="0"/>
              <a:ea typeface="ヒラギノ角ゴ Pro W3" pitchFamily="-84" charset="-128"/>
            </a:endParaRPr>
          </a:p>
          <a:p>
            <a:pPr lvl="3" eaLnBrk="1" hangingPunct="1">
              <a:buFont typeface="Arial" pitchFamily="34" charset="0"/>
              <a:buNone/>
            </a:pPr>
            <a:endParaRPr lang="en-US" altLang="en-US" sz="1600" smtClean="0">
              <a:latin typeface="Helvetica" pitchFamily="-84" charset="0"/>
              <a:ea typeface="ヒラギノ角ゴ Pro W3" pitchFamily="-84" charset="-128"/>
            </a:endParaRPr>
          </a:p>
        </p:txBody>
      </p:sp>
      <p:sp>
        <p:nvSpPr>
          <p:cNvPr id="2970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12202E08-7A88-4099-BCC3-3ACD793DABA0}" type="slidenum">
              <a:rPr lang="en-US" altLang="en-US" sz="1000" smtClean="0">
                <a:solidFill>
                  <a:srgbClr val="95B3D7"/>
                </a:solidFill>
              </a:rPr>
              <a:pPr>
                <a:spcBef>
                  <a:spcPct val="0"/>
                </a:spcBef>
                <a:buFontTx/>
                <a:buNone/>
              </a:pPr>
              <a:t>23</a:t>
            </a:fld>
            <a:endParaRPr lang="en-US" altLang="en-US" sz="1000" smtClean="0">
              <a:solidFill>
                <a:srgbClr val="95B3D7"/>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100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par>
                          <p:cTn id="8" fill="hold" nodeType="afterGroup">
                            <p:stCondLst>
                              <p:cond delay="3000"/>
                            </p:stCondLst>
                            <p:childTnLst>
                              <p:par>
                                <p:cTn id="9" presetID="10" presetClass="entr" presetSubtype="0" fill="hold" nodeType="afterEffect">
                                  <p:stCondLst>
                                    <p:cond delay="300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2000"/>
                                        <p:tgtEl>
                                          <p:spTgt spid="13315">
                                            <p:txEl>
                                              <p:pRg st="1" end="1"/>
                                            </p:txEl>
                                          </p:spTgt>
                                        </p:tgtEl>
                                      </p:cBhvr>
                                    </p:animEffect>
                                  </p:childTnLst>
                                </p:cTn>
                              </p:par>
                            </p:childTnLst>
                          </p:cTn>
                        </p:par>
                        <p:par>
                          <p:cTn id="12" fill="hold" nodeType="afterGroup">
                            <p:stCondLst>
                              <p:cond delay="8000"/>
                            </p:stCondLst>
                            <p:childTnLst>
                              <p:par>
                                <p:cTn id="13" presetID="10" presetClass="entr" presetSubtype="0" fill="hold" nodeType="afterEffect">
                                  <p:stCondLst>
                                    <p:cond delay="300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2000"/>
                                        <p:tgtEl>
                                          <p:spTgt spid="13315">
                                            <p:txEl>
                                              <p:pRg st="2" end="2"/>
                                            </p:txEl>
                                          </p:spTgt>
                                        </p:tgtEl>
                                      </p:cBhvr>
                                    </p:animEffect>
                                  </p:childTnLst>
                                </p:cTn>
                              </p:par>
                            </p:childTnLst>
                          </p:cTn>
                        </p:par>
                        <p:par>
                          <p:cTn id="16" fill="hold" nodeType="afterGroup">
                            <p:stCondLst>
                              <p:cond delay="13000"/>
                            </p:stCondLst>
                            <p:childTnLst>
                              <p:par>
                                <p:cTn id="17" presetID="10" presetClass="entr" presetSubtype="0" fill="hold" nodeType="afterEffect">
                                  <p:stCondLst>
                                    <p:cond delay="300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fade">
                                      <p:cBhvr>
                                        <p:cTn id="19" dur="2000"/>
                                        <p:tgtEl>
                                          <p:spTgt spid="13315">
                                            <p:txEl>
                                              <p:pRg st="3" end="3"/>
                                            </p:txEl>
                                          </p:spTgt>
                                        </p:tgtEl>
                                      </p:cBhvr>
                                    </p:animEffect>
                                  </p:childTnLst>
                                </p:cTn>
                              </p:par>
                            </p:childTnLst>
                          </p:cTn>
                        </p:par>
                        <p:par>
                          <p:cTn id="20" fill="hold" nodeType="afterGroup">
                            <p:stCondLst>
                              <p:cond delay="18000"/>
                            </p:stCondLst>
                            <p:childTnLst>
                              <p:par>
                                <p:cTn id="21" presetID="10" presetClass="entr" presetSubtype="0" fill="hold" nodeType="afterEffect">
                                  <p:stCondLst>
                                    <p:cond delay="300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fade">
                                      <p:cBhvr>
                                        <p:cTn id="23" dur="2000"/>
                                        <p:tgtEl>
                                          <p:spTgt spid="13315">
                                            <p:txEl>
                                              <p:pRg st="4" end="4"/>
                                            </p:txEl>
                                          </p:spTgt>
                                        </p:tgtEl>
                                      </p:cBhvr>
                                    </p:animEffect>
                                  </p:childTnLst>
                                </p:cTn>
                              </p:par>
                            </p:childTnLst>
                          </p:cTn>
                        </p:par>
                        <p:par>
                          <p:cTn id="24" fill="hold" nodeType="afterGroup">
                            <p:stCondLst>
                              <p:cond delay="23000"/>
                            </p:stCondLst>
                            <p:childTnLst>
                              <p:par>
                                <p:cTn id="25" presetID="10" presetClass="entr" presetSubtype="0" fill="hold" nodeType="afterEffect">
                                  <p:stCondLst>
                                    <p:cond delay="300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fade">
                                      <p:cBhvr>
                                        <p:cTn id="27" dur="2000"/>
                                        <p:tgtEl>
                                          <p:spTgt spid="13315">
                                            <p:txEl>
                                              <p:pRg st="5" end="5"/>
                                            </p:txEl>
                                          </p:spTgt>
                                        </p:tgtEl>
                                      </p:cBhvr>
                                    </p:animEffect>
                                  </p:childTnLst>
                                </p:cTn>
                              </p:par>
                            </p:childTnLst>
                          </p:cTn>
                        </p:par>
                        <p:par>
                          <p:cTn id="28" fill="hold" nodeType="afterGroup">
                            <p:stCondLst>
                              <p:cond delay="28000"/>
                            </p:stCondLst>
                            <p:childTnLst>
                              <p:par>
                                <p:cTn id="29" presetID="10" presetClass="entr" presetSubtype="0" fill="hold" nodeType="afterEffect">
                                  <p:stCondLst>
                                    <p:cond delay="3000"/>
                                  </p:stCondLst>
                                  <p:childTnLst>
                                    <p:set>
                                      <p:cBhvr>
                                        <p:cTn id="30" dur="1" fill="hold">
                                          <p:stCondLst>
                                            <p:cond delay="0"/>
                                          </p:stCondLst>
                                        </p:cTn>
                                        <p:tgtEl>
                                          <p:spTgt spid="13315">
                                            <p:txEl>
                                              <p:pRg st="6" end="6"/>
                                            </p:txEl>
                                          </p:spTgt>
                                        </p:tgtEl>
                                        <p:attrNameLst>
                                          <p:attrName>style.visibility</p:attrName>
                                        </p:attrNameLst>
                                      </p:cBhvr>
                                      <p:to>
                                        <p:strVal val="visible"/>
                                      </p:to>
                                    </p:set>
                                    <p:animEffect transition="in" filter="fade">
                                      <p:cBhvr>
                                        <p:cTn id="31" dur="2000"/>
                                        <p:tgtEl>
                                          <p:spTgt spid="13315">
                                            <p:txEl>
                                              <p:pRg st="6" end="6"/>
                                            </p:txEl>
                                          </p:spTgt>
                                        </p:tgtEl>
                                      </p:cBhvr>
                                    </p:animEffect>
                                  </p:childTnLst>
                                </p:cTn>
                              </p:par>
                            </p:childTnLst>
                          </p:cTn>
                        </p:par>
                        <p:par>
                          <p:cTn id="32" fill="hold" nodeType="afterGroup">
                            <p:stCondLst>
                              <p:cond delay="33000"/>
                            </p:stCondLst>
                            <p:childTnLst>
                              <p:par>
                                <p:cTn id="33" presetID="10" presetClass="entr" presetSubtype="0" fill="hold" nodeType="afterEffect">
                                  <p:stCondLst>
                                    <p:cond delay="3000"/>
                                  </p:stCondLst>
                                  <p:childTnLst>
                                    <p:set>
                                      <p:cBhvr>
                                        <p:cTn id="34" dur="1" fill="hold">
                                          <p:stCondLst>
                                            <p:cond delay="0"/>
                                          </p:stCondLst>
                                        </p:cTn>
                                        <p:tgtEl>
                                          <p:spTgt spid="13315">
                                            <p:txEl>
                                              <p:pRg st="7" end="7"/>
                                            </p:txEl>
                                          </p:spTgt>
                                        </p:tgtEl>
                                        <p:attrNameLst>
                                          <p:attrName>style.visibility</p:attrName>
                                        </p:attrNameLst>
                                      </p:cBhvr>
                                      <p:to>
                                        <p:strVal val="visible"/>
                                      </p:to>
                                    </p:set>
                                    <p:animEffect transition="in" filter="fade">
                                      <p:cBhvr>
                                        <p:cTn id="35" dur="2000"/>
                                        <p:tgtEl>
                                          <p:spTgt spid="13315">
                                            <p:txEl>
                                              <p:pRg st="7" end="7"/>
                                            </p:txEl>
                                          </p:spTgt>
                                        </p:tgtEl>
                                      </p:cBhvr>
                                    </p:animEffect>
                                  </p:childTnLst>
                                </p:cTn>
                              </p:par>
                            </p:childTnLst>
                          </p:cTn>
                        </p:par>
                        <p:par>
                          <p:cTn id="36" fill="hold" nodeType="afterGroup">
                            <p:stCondLst>
                              <p:cond delay="38000"/>
                            </p:stCondLst>
                            <p:childTnLst>
                              <p:par>
                                <p:cTn id="37" presetID="10" presetClass="entr" presetSubtype="0" fill="hold" nodeType="afterEffect">
                                  <p:stCondLst>
                                    <p:cond delay="3000"/>
                                  </p:stCondLst>
                                  <p:childTnLst>
                                    <p:set>
                                      <p:cBhvr>
                                        <p:cTn id="38" dur="1" fill="hold">
                                          <p:stCondLst>
                                            <p:cond delay="0"/>
                                          </p:stCondLst>
                                        </p:cTn>
                                        <p:tgtEl>
                                          <p:spTgt spid="13315">
                                            <p:txEl>
                                              <p:pRg st="8" end="8"/>
                                            </p:txEl>
                                          </p:spTgt>
                                        </p:tgtEl>
                                        <p:attrNameLst>
                                          <p:attrName>style.visibility</p:attrName>
                                        </p:attrNameLst>
                                      </p:cBhvr>
                                      <p:to>
                                        <p:strVal val="visible"/>
                                      </p:to>
                                    </p:set>
                                    <p:animEffect transition="in" filter="fade">
                                      <p:cBhvr>
                                        <p:cTn id="39" dur="2000"/>
                                        <p:tgtEl>
                                          <p:spTgt spid="13315">
                                            <p:txEl>
                                              <p:pRg st="8" end="8"/>
                                            </p:txEl>
                                          </p:spTgt>
                                        </p:tgtEl>
                                      </p:cBhvr>
                                    </p:animEffect>
                                  </p:childTnLst>
                                </p:cTn>
                              </p:par>
                            </p:childTnLst>
                          </p:cTn>
                        </p:par>
                        <p:par>
                          <p:cTn id="40" fill="hold" nodeType="afterGroup">
                            <p:stCondLst>
                              <p:cond delay="43000"/>
                            </p:stCondLst>
                            <p:childTnLst>
                              <p:par>
                                <p:cTn id="41" presetID="10" presetClass="entr" presetSubtype="0" fill="hold" nodeType="afterEffect">
                                  <p:stCondLst>
                                    <p:cond delay="3000"/>
                                  </p:stCondLst>
                                  <p:childTnLst>
                                    <p:set>
                                      <p:cBhvr>
                                        <p:cTn id="42" dur="1" fill="hold">
                                          <p:stCondLst>
                                            <p:cond delay="0"/>
                                          </p:stCondLst>
                                        </p:cTn>
                                        <p:tgtEl>
                                          <p:spTgt spid="13315">
                                            <p:txEl>
                                              <p:pRg st="9" end="9"/>
                                            </p:txEl>
                                          </p:spTgt>
                                        </p:tgtEl>
                                        <p:attrNameLst>
                                          <p:attrName>style.visibility</p:attrName>
                                        </p:attrNameLst>
                                      </p:cBhvr>
                                      <p:to>
                                        <p:strVal val="visible"/>
                                      </p:to>
                                    </p:set>
                                    <p:animEffect transition="in" filter="fade">
                                      <p:cBhvr>
                                        <p:cTn id="43" dur="2000"/>
                                        <p:tgtEl>
                                          <p:spTgt spid="13315">
                                            <p:txEl>
                                              <p:pRg st="9" end="9"/>
                                            </p:txEl>
                                          </p:spTgt>
                                        </p:tgtEl>
                                      </p:cBhvr>
                                    </p:animEffect>
                                  </p:childTnLst>
                                </p:cTn>
                              </p:par>
                            </p:childTnLst>
                          </p:cTn>
                        </p:par>
                        <p:par>
                          <p:cTn id="44" fill="hold" nodeType="afterGroup">
                            <p:stCondLst>
                              <p:cond delay="48000"/>
                            </p:stCondLst>
                            <p:childTnLst>
                              <p:par>
                                <p:cTn id="45" presetID="10" presetClass="entr" presetSubtype="0" fill="hold" nodeType="afterEffect">
                                  <p:stCondLst>
                                    <p:cond delay="3000"/>
                                  </p:stCondLst>
                                  <p:childTnLst>
                                    <p:set>
                                      <p:cBhvr>
                                        <p:cTn id="46" dur="1" fill="hold">
                                          <p:stCondLst>
                                            <p:cond delay="0"/>
                                          </p:stCondLst>
                                        </p:cTn>
                                        <p:tgtEl>
                                          <p:spTgt spid="13315">
                                            <p:txEl>
                                              <p:pRg st="10" end="10"/>
                                            </p:txEl>
                                          </p:spTgt>
                                        </p:tgtEl>
                                        <p:attrNameLst>
                                          <p:attrName>style.visibility</p:attrName>
                                        </p:attrNameLst>
                                      </p:cBhvr>
                                      <p:to>
                                        <p:strVal val="visible"/>
                                      </p:to>
                                    </p:set>
                                    <p:animEffect transition="in" filter="fade">
                                      <p:cBhvr>
                                        <p:cTn id="47" dur="2000"/>
                                        <p:tgtEl>
                                          <p:spTgt spid="13315">
                                            <p:txEl>
                                              <p:pRg st="10" end="10"/>
                                            </p:txEl>
                                          </p:spTgt>
                                        </p:tgtEl>
                                      </p:cBhvr>
                                    </p:animEffect>
                                  </p:childTnLst>
                                </p:cTn>
                              </p:par>
                            </p:childTnLst>
                          </p:cTn>
                        </p:par>
                        <p:par>
                          <p:cTn id="48" fill="hold" nodeType="afterGroup">
                            <p:stCondLst>
                              <p:cond delay="53000"/>
                            </p:stCondLst>
                            <p:childTnLst>
                              <p:par>
                                <p:cTn id="49" presetID="10" presetClass="entr" presetSubtype="0" fill="hold" nodeType="afterEffect">
                                  <p:stCondLst>
                                    <p:cond delay="3000"/>
                                  </p:stCondLst>
                                  <p:childTnLst>
                                    <p:set>
                                      <p:cBhvr>
                                        <p:cTn id="50" dur="1" fill="hold">
                                          <p:stCondLst>
                                            <p:cond delay="0"/>
                                          </p:stCondLst>
                                        </p:cTn>
                                        <p:tgtEl>
                                          <p:spTgt spid="13315">
                                            <p:txEl>
                                              <p:pRg st="11" end="11"/>
                                            </p:txEl>
                                          </p:spTgt>
                                        </p:tgtEl>
                                        <p:attrNameLst>
                                          <p:attrName>style.visibility</p:attrName>
                                        </p:attrNameLst>
                                      </p:cBhvr>
                                      <p:to>
                                        <p:strVal val="visible"/>
                                      </p:to>
                                    </p:set>
                                    <p:animEffect transition="in" filter="fade">
                                      <p:cBhvr>
                                        <p:cTn id="51" dur="2000"/>
                                        <p:tgtEl>
                                          <p:spTgt spid="13315">
                                            <p:txEl>
                                              <p:pRg st="11" end="11"/>
                                            </p:txEl>
                                          </p:spTgt>
                                        </p:tgtEl>
                                      </p:cBhvr>
                                    </p:animEffect>
                                  </p:childTnLst>
                                </p:cTn>
                              </p:par>
                            </p:childTnLst>
                          </p:cTn>
                        </p:par>
                        <p:par>
                          <p:cTn id="52" fill="hold" nodeType="afterGroup">
                            <p:stCondLst>
                              <p:cond delay="58000"/>
                            </p:stCondLst>
                            <p:childTnLst>
                              <p:par>
                                <p:cTn id="53" presetID="10" presetClass="entr" presetSubtype="0" fill="hold" nodeType="afterEffect">
                                  <p:stCondLst>
                                    <p:cond delay="3000"/>
                                  </p:stCondLst>
                                  <p:childTnLst>
                                    <p:set>
                                      <p:cBhvr>
                                        <p:cTn id="54" dur="1" fill="hold">
                                          <p:stCondLst>
                                            <p:cond delay="0"/>
                                          </p:stCondLst>
                                        </p:cTn>
                                        <p:tgtEl>
                                          <p:spTgt spid="13315">
                                            <p:txEl>
                                              <p:pRg st="12" end="12"/>
                                            </p:txEl>
                                          </p:spTgt>
                                        </p:tgtEl>
                                        <p:attrNameLst>
                                          <p:attrName>style.visibility</p:attrName>
                                        </p:attrNameLst>
                                      </p:cBhvr>
                                      <p:to>
                                        <p:strVal val="visible"/>
                                      </p:to>
                                    </p:set>
                                    <p:animEffect transition="in" filter="fade">
                                      <p:cBhvr>
                                        <p:cTn id="55" dur="2000"/>
                                        <p:tgtEl>
                                          <p:spTgt spid="1331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latin typeface="Helvetica" pitchFamily="-84" charset="0"/>
                <a:ea typeface="ヒラギノ角ゴ Pro W3" pitchFamily="-84" charset="-128"/>
              </a:rPr>
              <a:t>Let’s Practice Good Will</a:t>
            </a:r>
          </a:p>
        </p:txBody>
      </p:sp>
      <p:sp>
        <p:nvSpPr>
          <p:cNvPr id="3072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E26D1D5E-1661-4F93-AC07-E4F2E1905A9C}" type="slidenum">
              <a:rPr lang="en-US" altLang="en-US" sz="1000" smtClean="0">
                <a:solidFill>
                  <a:srgbClr val="95B3D7"/>
                </a:solidFill>
              </a:rPr>
              <a:pPr>
                <a:spcBef>
                  <a:spcPct val="0"/>
                </a:spcBef>
                <a:buFontTx/>
                <a:buNone/>
              </a:pPr>
              <a:t>24</a:t>
            </a:fld>
            <a:endParaRPr lang="en-US" altLang="en-US" sz="1000" smtClean="0">
              <a:solidFill>
                <a:srgbClr val="95B3D7"/>
              </a:solidFill>
            </a:endParaRPr>
          </a:p>
        </p:txBody>
      </p:sp>
      <p:sp>
        <p:nvSpPr>
          <p:cNvPr id="30724" name="Content Placeholder 1"/>
          <p:cNvSpPr>
            <a:spLocks noGrp="1"/>
          </p:cNvSpPr>
          <p:nvPr>
            <p:ph idx="1"/>
          </p:nvPr>
        </p:nvSpPr>
        <p:spPr>
          <a:xfrm>
            <a:off x="2357438" y="2841625"/>
            <a:ext cx="3819525" cy="3284538"/>
          </a:xfrm>
        </p:spPr>
        <p:txBody>
          <a:bodyPr/>
          <a:lstStyle/>
          <a:p>
            <a:pPr marL="0" indent="0">
              <a:buFont typeface="Arial" pitchFamily="34" charset="0"/>
              <a:buNone/>
            </a:pPr>
            <a:r>
              <a:rPr lang="en-US" altLang="en-US" sz="3200" smtClean="0">
                <a:latin typeface="Helvetica" pitchFamily="-84" charset="0"/>
                <a:ea typeface="ヒラギノ角ゴ Pro W3" pitchFamily="-84" charset="-128"/>
              </a:rPr>
              <a:t>A short play!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latin typeface="Helvetica" pitchFamily="-84" charset="0"/>
                <a:ea typeface="ヒラギノ角ゴ Pro W3" pitchFamily="-84" charset="-128"/>
              </a:rPr>
              <a:t>Good Will Hunting Found</a:t>
            </a:r>
          </a:p>
        </p:txBody>
      </p:sp>
      <p:sp>
        <p:nvSpPr>
          <p:cNvPr id="31747" name="Content Placeholder 2"/>
          <p:cNvSpPr>
            <a:spLocks noGrp="1"/>
          </p:cNvSpPr>
          <p:nvPr>
            <p:ph idx="1"/>
          </p:nvPr>
        </p:nvSpPr>
        <p:spPr>
          <a:xfrm>
            <a:off x="457200" y="2430463"/>
            <a:ext cx="8229600" cy="3695700"/>
          </a:xfrm>
        </p:spPr>
        <p:txBody>
          <a:bodyPr/>
          <a:lstStyle/>
          <a:p>
            <a:pPr marL="0" indent="0">
              <a:buFont typeface="Arial" pitchFamily="34" charset="0"/>
              <a:buNone/>
            </a:pPr>
            <a:r>
              <a:rPr lang="en-US" altLang="en-US" smtClean="0">
                <a:latin typeface="Helvetica" pitchFamily="-84" charset="0"/>
                <a:ea typeface="ヒラギノ角ゴ Pro W3" pitchFamily="-84" charset="-128"/>
              </a:rPr>
              <a:t>Questions?</a:t>
            </a:r>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66E49460-A594-4D9B-9408-07D30F60944D}" type="slidenum">
              <a:rPr lang="en-US" altLang="en-US" sz="1000" smtClean="0">
                <a:solidFill>
                  <a:srgbClr val="95B3D7"/>
                </a:solidFill>
              </a:rPr>
              <a:pPr>
                <a:spcBef>
                  <a:spcPct val="0"/>
                </a:spcBef>
                <a:buFontTx/>
                <a:buNone/>
              </a:pPr>
              <a:t>25</a:t>
            </a:fld>
            <a:endParaRPr lang="en-US" altLang="en-US" sz="1000" smtClean="0">
              <a:solidFill>
                <a:srgbClr val="95B3D7"/>
              </a:solidFill>
            </a:endParaRPr>
          </a:p>
        </p:txBody>
      </p:sp>
      <p:cxnSp>
        <p:nvCxnSpPr>
          <p:cNvPr id="3" name="Straight Connector 2"/>
          <p:cNvCxnSpPr/>
          <p:nvPr/>
        </p:nvCxnSpPr>
        <p:spPr>
          <a:xfrm flipV="1">
            <a:off x="3657600" y="742950"/>
            <a:ext cx="1519238" cy="227013"/>
          </a:xfrm>
          <a:prstGeom prst="line">
            <a:avLst/>
          </a:prstGeom>
        </p:spPr>
        <p:style>
          <a:lnRef idx="2">
            <a:schemeClr val="accent1"/>
          </a:lnRef>
          <a:fillRef idx="0">
            <a:schemeClr val="accent1"/>
          </a:fillRef>
          <a:effectRef idx="1">
            <a:schemeClr val="accent1"/>
          </a:effectRef>
          <a:fontRef idx="minor">
            <a:schemeClr val="tx1"/>
          </a:fontRef>
        </p:style>
      </p:cxnSp>
      <p:pic>
        <p:nvPicPr>
          <p:cNvPr id="54278" name="Picture 9" descr="C:\Users\Davis\AppData\Local\Microsoft\Windows\Temporary Internet Files\Content.IE5\G34NJIZQ\MP900423724[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65425" y="1504950"/>
            <a:ext cx="5095875" cy="4078288"/>
          </a:xfrm>
          <a:prstGeom prst="rect">
            <a:avLst/>
          </a:prstGeom>
          <a:noFill/>
          <a:ln>
            <a:noFill/>
          </a:ln>
          <a:effectLst>
            <a:softEdge rad="254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latin typeface="Helvetica" pitchFamily="-84" charset="0"/>
                <a:ea typeface="ヒラギノ角ゴ Pro W3" pitchFamily="-84" charset="-128"/>
              </a:rPr>
              <a:t>Good Will=Civility: </a:t>
            </a:r>
            <a:br>
              <a:rPr lang="en-US" altLang="en-US" smtClean="0">
                <a:latin typeface="Helvetica" pitchFamily="-84" charset="0"/>
                <a:ea typeface="ヒラギノ角ゴ Pro W3" pitchFamily="-84" charset="-128"/>
              </a:rPr>
            </a:br>
            <a:r>
              <a:rPr lang="en-US" altLang="en-US" smtClean="0">
                <a:latin typeface="Helvetica" pitchFamily="-84" charset="0"/>
                <a:ea typeface="ヒラギノ角ゴ Pro W3" pitchFamily="-84" charset="-128"/>
              </a:rPr>
              <a:t>What does it mean to you?</a:t>
            </a:r>
          </a:p>
        </p:txBody>
      </p:sp>
      <p:sp>
        <p:nvSpPr>
          <p:cNvPr id="9219" name="Content Placeholder 2"/>
          <p:cNvSpPr>
            <a:spLocks noGrp="1"/>
          </p:cNvSpPr>
          <p:nvPr>
            <p:ph idx="1"/>
          </p:nvPr>
        </p:nvSpPr>
        <p:spPr/>
        <p:txBody>
          <a:bodyPr/>
          <a:lstStyle/>
          <a:p>
            <a:r>
              <a:rPr lang="en-US" altLang="en-US" smtClean="0">
                <a:latin typeface="Helvetica" pitchFamily="-84" charset="0"/>
                <a:ea typeface="ヒラギノ角ゴ Pro W3" pitchFamily="-84" charset="-128"/>
              </a:rPr>
              <a:t>Let’s brainstorm your definitions!</a:t>
            </a:r>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45C34A1E-774E-4532-B78C-DA7A8ADD3F02}" type="slidenum">
              <a:rPr lang="en-US" altLang="en-US" sz="1000" smtClean="0">
                <a:solidFill>
                  <a:srgbClr val="95B3D7"/>
                </a:solidFill>
              </a:rPr>
              <a:pPr>
                <a:spcBef>
                  <a:spcPct val="0"/>
                </a:spcBef>
                <a:buFontTx/>
                <a:buNone/>
              </a:pPr>
              <a:t>3</a:t>
            </a:fld>
            <a:endParaRPr lang="en-US" altLang="en-US" sz="1000" smtClean="0">
              <a:solidFill>
                <a:srgbClr val="95B3D7"/>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66863" y="300038"/>
            <a:ext cx="7043737" cy="1143000"/>
          </a:xfrm>
        </p:spPr>
        <p:txBody>
          <a:bodyPr/>
          <a:lstStyle/>
          <a:p>
            <a:r>
              <a:rPr lang="en-US" altLang="en-US" smtClean="0">
                <a:latin typeface="Helvetica" pitchFamily="-84" charset="0"/>
                <a:ea typeface="ヒラギノ角ゴ Pro W3" pitchFamily="-84" charset="-128"/>
              </a:rPr>
              <a:t>Defining Civility</a:t>
            </a:r>
          </a:p>
        </p:txBody>
      </p:sp>
      <p:sp>
        <p:nvSpPr>
          <p:cNvPr id="10243" name="Content Placeholder 2"/>
          <p:cNvSpPr>
            <a:spLocks noGrp="1"/>
          </p:cNvSpPr>
          <p:nvPr>
            <p:ph idx="1"/>
          </p:nvPr>
        </p:nvSpPr>
        <p:spPr/>
        <p:txBody>
          <a:bodyPr/>
          <a:lstStyle/>
          <a:p>
            <a:r>
              <a:rPr lang="en-US" altLang="en-US" sz="2000" smtClean="0">
                <a:latin typeface="Helvetica" pitchFamily="-84" charset="0"/>
                <a:ea typeface="ヒラギノ角ゴ Pro W3" pitchFamily="-84" charset="-128"/>
              </a:rPr>
              <a:t>“Civility is claiming and caring for one’s identity, needs and beliefs without degrading someone else’s in the process.”</a:t>
            </a:r>
          </a:p>
          <a:p>
            <a:pPr>
              <a:buFont typeface="Arial" pitchFamily="34" charset="0"/>
              <a:buNone/>
            </a:pPr>
            <a:endParaRPr lang="en-US" altLang="en-US" sz="2000" smtClean="0">
              <a:latin typeface="Helvetica" pitchFamily="-84" charset="0"/>
              <a:ea typeface="ヒラギノ角ゴ Pro W3" pitchFamily="-84" charset="-128"/>
            </a:endParaRPr>
          </a:p>
          <a:p>
            <a:r>
              <a:rPr lang="en-US" altLang="en-US" sz="2000" smtClean="0">
                <a:latin typeface="Helvetica" pitchFamily="-84" charset="0"/>
                <a:ea typeface="ヒラギノ角ゴ Pro W3" pitchFamily="-84" charset="-128"/>
              </a:rPr>
              <a:t>“Civility is a conscious awareness of the impact of one’s thoughts, actions, words and intentions on others.”</a:t>
            </a:r>
          </a:p>
          <a:p>
            <a:pPr>
              <a:buFont typeface="Arial" pitchFamily="34" charset="0"/>
              <a:buNone/>
            </a:pPr>
            <a:endParaRPr lang="en-US" altLang="en-US" sz="2000" smtClean="0">
              <a:latin typeface="Helvetica" pitchFamily="-84" charset="0"/>
              <a:ea typeface="ヒラギノ角ゴ Pro W3" pitchFamily="-84" charset="-128"/>
            </a:endParaRPr>
          </a:p>
          <a:p>
            <a:r>
              <a:rPr lang="en-US" altLang="en-US" sz="2000" smtClean="0">
                <a:latin typeface="Helvetica" pitchFamily="-84" charset="0"/>
                <a:ea typeface="ヒラギノ角ゴ Pro W3" pitchFamily="-84" charset="-128"/>
              </a:rPr>
              <a:t>“Civility training is meaningless unless you treat the person right in front of you, right now, in the right way.”</a:t>
            </a:r>
          </a:p>
          <a:p>
            <a:pPr>
              <a:buFont typeface="Arial" pitchFamily="34" charset="0"/>
              <a:buNone/>
            </a:pPr>
            <a:endParaRPr lang="en-US" altLang="en-US" sz="2000" smtClean="0">
              <a:latin typeface="Helvetica" pitchFamily="-84" charset="0"/>
              <a:ea typeface="ヒラギノ角ゴ Pro W3" pitchFamily="-84" charset="-128"/>
            </a:endParaRPr>
          </a:p>
          <a:p>
            <a:r>
              <a:rPr lang="en-US" altLang="en-US" sz="2000" smtClean="0">
                <a:latin typeface="Helvetica" pitchFamily="-84" charset="0"/>
                <a:ea typeface="ヒラギノ角ゴ Pro W3" pitchFamily="-84" charset="-128"/>
              </a:rPr>
              <a:t>“Civility is consistently treating people with consideration and respect and valuing the culture and humanity of others.”</a:t>
            </a:r>
          </a:p>
        </p:txBody>
      </p:sp>
      <p:sp>
        <p:nvSpPr>
          <p:cNvPr id="102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81A5774B-3869-4388-8A24-E493CBBB915F}" type="slidenum">
              <a:rPr lang="en-US" altLang="en-US" sz="1000" smtClean="0">
                <a:solidFill>
                  <a:srgbClr val="95B3D7"/>
                </a:solidFill>
              </a:rPr>
              <a:pPr>
                <a:spcBef>
                  <a:spcPct val="0"/>
                </a:spcBef>
                <a:buFontTx/>
                <a:buNone/>
              </a:pPr>
              <a:t>4</a:t>
            </a:fld>
            <a:endParaRPr lang="en-US" altLang="en-US" sz="1000" smtClean="0">
              <a:solidFill>
                <a:srgbClr val="95B3D7"/>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latin typeface="Helvetica" pitchFamily="-84" charset="0"/>
                <a:ea typeface="ヒラギノ角ゴ Pro W3" pitchFamily="-84" charset="-128"/>
              </a:rPr>
              <a:t>Understanding our Volunteers</a:t>
            </a:r>
          </a:p>
        </p:txBody>
      </p:sp>
      <p:sp>
        <p:nvSpPr>
          <p:cNvPr id="8195" name="Content Placeholder 2"/>
          <p:cNvSpPr>
            <a:spLocks noGrp="1"/>
          </p:cNvSpPr>
          <p:nvPr>
            <p:ph idx="1"/>
          </p:nvPr>
        </p:nvSpPr>
        <p:spPr/>
        <p:txBody>
          <a:bodyPr/>
          <a:lstStyle/>
          <a:p>
            <a:pPr eaLnBrk="1" hangingPunct="1"/>
            <a:r>
              <a:rPr lang="en-US" altLang="en-US" smtClean="0">
                <a:latin typeface="Helvetica" pitchFamily="-84" charset="0"/>
                <a:ea typeface="ヒラギノ角ゴ Pro W3" pitchFamily="-84" charset="-128"/>
              </a:rPr>
              <a:t>3.5 billion women in the world</a:t>
            </a:r>
          </a:p>
          <a:p>
            <a:pPr eaLnBrk="1" hangingPunct="1"/>
            <a:r>
              <a:rPr lang="en-US" altLang="en-US" smtClean="0">
                <a:latin typeface="Helvetica" pitchFamily="-84" charset="0"/>
                <a:ea typeface="ヒラギノ角ゴ Pro W3" pitchFamily="-84" charset="-128"/>
              </a:rPr>
              <a:t>160 million women in the United States</a:t>
            </a:r>
          </a:p>
          <a:p>
            <a:pPr eaLnBrk="1" hangingPunct="1">
              <a:buFont typeface="Arial" pitchFamily="34" charset="0"/>
              <a:buNone/>
            </a:pPr>
            <a:endParaRPr lang="en-US" altLang="en-US" smtClean="0">
              <a:latin typeface="Helvetica" pitchFamily="-84" charset="0"/>
              <a:ea typeface="ヒラギノ角ゴ Pro W3" pitchFamily="-84" charset="-128"/>
            </a:endParaRPr>
          </a:p>
          <a:p>
            <a:pPr lvl="3" eaLnBrk="1" hangingPunct="1">
              <a:buFont typeface="Arial" pitchFamily="34" charset="0"/>
              <a:buNone/>
            </a:pPr>
            <a:endParaRPr lang="en-US" altLang="en-US" smtClean="0">
              <a:latin typeface="Helvetica" pitchFamily="-84" charset="0"/>
              <a:ea typeface="ヒラギノ角ゴ Pro W3" pitchFamily="-84" charset="-128"/>
            </a:endParaRPr>
          </a:p>
        </p:txBody>
      </p:sp>
      <p:sp>
        <p:nvSpPr>
          <p:cNvPr id="11268"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C751F4FF-DEA7-4164-A8EC-41D8D390E7B9}" type="slidenum">
              <a:rPr lang="en-US" altLang="en-US" sz="1000" smtClean="0">
                <a:solidFill>
                  <a:srgbClr val="95B3D7"/>
                </a:solidFill>
              </a:rPr>
              <a:pPr>
                <a:spcBef>
                  <a:spcPct val="0"/>
                </a:spcBef>
                <a:buFontTx/>
                <a:buNone/>
              </a:pPr>
              <a:t>5</a:t>
            </a:fld>
            <a:endParaRPr lang="en-US" altLang="en-US" sz="1000" smtClean="0">
              <a:solidFill>
                <a:srgbClr val="95B3D7"/>
              </a:solidFill>
            </a:endParaRPr>
          </a:p>
        </p:txBody>
      </p:sp>
      <p:pic>
        <p:nvPicPr>
          <p:cNvPr id="5" name="Picture 4" descr="cultu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2506663"/>
            <a:ext cx="5880100" cy="3619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2000"/>
                                        <p:tgtEl>
                                          <p:spTgt spid="8195">
                                            <p:txEl>
                                              <p:pRg st="1" end="1"/>
                                            </p:txEl>
                                          </p:spTgt>
                                        </p:tgtEl>
                                      </p:cBhvr>
                                    </p:animEffect>
                                  </p:childTnLst>
                                </p:cTn>
                              </p:par>
                            </p:childTnLst>
                          </p:cTn>
                        </p:par>
                        <p:par>
                          <p:cTn id="13" fill="hold" nodeType="afterGroup">
                            <p:stCondLst>
                              <p:cond delay="2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latin typeface="Helvetica" pitchFamily="-84" charset="0"/>
                <a:ea typeface="ヒラギノ角ゴ Pro W3" pitchFamily="-84" charset="-128"/>
              </a:rPr>
              <a:t>Meet Our Members</a:t>
            </a:r>
          </a:p>
        </p:txBody>
      </p:sp>
      <p:sp>
        <p:nvSpPr>
          <p:cNvPr id="9219" name="Content Placeholder 2"/>
          <p:cNvSpPr>
            <a:spLocks noGrp="1"/>
          </p:cNvSpPr>
          <p:nvPr>
            <p:ph idx="1"/>
          </p:nvPr>
        </p:nvSpPr>
        <p:spPr>
          <a:xfrm>
            <a:off x="457200" y="1552575"/>
            <a:ext cx="8229600" cy="4640263"/>
          </a:xfrm>
        </p:spPr>
        <p:txBody>
          <a:bodyPr/>
          <a:lstStyle/>
          <a:p>
            <a:pPr eaLnBrk="1" hangingPunct="1">
              <a:buFont typeface="Arial" pitchFamily="34" charset="0"/>
              <a:buNone/>
            </a:pPr>
            <a:r>
              <a:rPr lang="en-US" altLang="en-US" smtClean="0">
                <a:latin typeface="Helvetica" pitchFamily="-84" charset="0"/>
                <a:ea typeface="ヒラギノ角ゴ Pro W3" pitchFamily="-84" charset="-128"/>
              </a:rPr>
              <a:t>Analytical</a:t>
            </a:r>
          </a:p>
          <a:p>
            <a:pPr lvl="1" eaLnBrk="1" hangingPunct="1">
              <a:buFont typeface="Arial" pitchFamily="34" charset="0"/>
              <a:buChar char="•"/>
            </a:pPr>
            <a:r>
              <a:rPr lang="en-US" altLang="en-US" smtClean="0">
                <a:latin typeface="Helvetica" pitchFamily="-84" charset="0"/>
                <a:ea typeface="ヒラギノ角ゴ Pro W3" pitchFamily="-84" charset="-128"/>
              </a:rPr>
              <a:t>Projects are valuable, and their work makes a difference. </a:t>
            </a:r>
          </a:p>
          <a:p>
            <a:pPr lvl="1" eaLnBrk="1" hangingPunct="1">
              <a:buFont typeface="Arial" pitchFamily="34" charset="0"/>
              <a:buChar char="•"/>
            </a:pPr>
            <a:r>
              <a:rPr lang="en-US" altLang="en-US" smtClean="0">
                <a:latin typeface="Helvetica" pitchFamily="-84" charset="0"/>
                <a:ea typeface="ヒラギノ角ゴ Pro W3" pitchFamily="-84" charset="-128"/>
              </a:rPr>
              <a:t>Leader who excels in a particular area and expertise.</a:t>
            </a:r>
          </a:p>
          <a:p>
            <a:pPr lvl="1" eaLnBrk="1" hangingPunct="1">
              <a:buFont typeface="Arial" pitchFamily="34" charset="0"/>
              <a:buChar char="•"/>
            </a:pPr>
            <a:r>
              <a:rPr lang="en-US" altLang="en-US" smtClean="0">
                <a:latin typeface="Helvetica" pitchFamily="-84" charset="0"/>
                <a:ea typeface="ヒラギノ角ゴ Pro W3" pitchFamily="-84" charset="-128"/>
              </a:rPr>
              <a:t>Reward THEM.</a:t>
            </a:r>
          </a:p>
          <a:p>
            <a:pPr eaLnBrk="1" hangingPunct="1">
              <a:buFont typeface="Arial" pitchFamily="34" charset="0"/>
              <a:buNone/>
            </a:pPr>
            <a:r>
              <a:rPr lang="en-US" altLang="en-US" smtClean="0">
                <a:latin typeface="Helvetica" pitchFamily="-84" charset="0"/>
                <a:ea typeface="ヒラギノ角ゴ Pro W3" pitchFamily="-84" charset="-128"/>
              </a:rPr>
              <a:t>Structural</a:t>
            </a:r>
          </a:p>
          <a:p>
            <a:pPr lvl="1" eaLnBrk="1" hangingPunct="1">
              <a:buFont typeface="Arial" pitchFamily="34" charset="0"/>
              <a:buChar char="•"/>
            </a:pPr>
            <a:r>
              <a:rPr lang="en-US" altLang="en-US" smtClean="0">
                <a:latin typeface="Helvetica" pitchFamily="-84" charset="0"/>
                <a:ea typeface="ヒラギノ角ゴ Pro W3" pitchFamily="-84" charset="-128"/>
              </a:rPr>
              <a:t>Their work aids the organization</a:t>
            </a:r>
            <a:r>
              <a:rPr lang="ja-JP" altLang="en-US" smtClean="0">
                <a:latin typeface="Helvetica" pitchFamily="-84" charset="0"/>
                <a:ea typeface="ヒラギノ角ゴ Pro W3" pitchFamily="-84" charset="-128"/>
              </a:rPr>
              <a:t>’</a:t>
            </a:r>
            <a:r>
              <a:rPr lang="en-US" altLang="ja-JP" smtClean="0">
                <a:latin typeface="Helvetica" pitchFamily="-84" charset="0"/>
                <a:ea typeface="ヒラギノ角ゴ Pro W3" pitchFamily="-84" charset="-128"/>
              </a:rPr>
              <a:t>s progress.</a:t>
            </a:r>
          </a:p>
          <a:p>
            <a:pPr lvl="1" eaLnBrk="1" hangingPunct="1">
              <a:buFont typeface="Arial" pitchFamily="34" charset="0"/>
              <a:buChar char="•"/>
            </a:pPr>
            <a:r>
              <a:rPr lang="en-US" altLang="en-US" smtClean="0">
                <a:latin typeface="Helvetica" pitchFamily="-84" charset="0"/>
                <a:ea typeface="ヒラギノ角ゴ Pro W3" pitchFamily="-84" charset="-128"/>
              </a:rPr>
              <a:t>Leader who is organized, competent and good with details.</a:t>
            </a:r>
          </a:p>
          <a:p>
            <a:pPr lvl="1" eaLnBrk="1" hangingPunct="1">
              <a:buFont typeface="Arial" pitchFamily="34" charset="0"/>
              <a:buChar char="•"/>
            </a:pPr>
            <a:r>
              <a:rPr lang="en-US" altLang="en-US" smtClean="0">
                <a:latin typeface="Helvetica" pitchFamily="-84" charset="0"/>
                <a:ea typeface="ヒラギノ角ゴ Pro W3" pitchFamily="-84" charset="-128"/>
              </a:rPr>
              <a:t>Reward timely, in writing and speak specifically about the task.</a:t>
            </a:r>
          </a:p>
          <a:p>
            <a:pPr eaLnBrk="1" hangingPunct="1">
              <a:buFont typeface="Arial" pitchFamily="34" charset="0"/>
              <a:buNone/>
            </a:pPr>
            <a:r>
              <a:rPr lang="en-US" altLang="en-US" smtClean="0">
                <a:latin typeface="Helvetica" pitchFamily="-84" charset="0"/>
                <a:ea typeface="ヒラギノ角ゴ Pro W3" pitchFamily="-84" charset="-128"/>
              </a:rPr>
              <a:t>Social</a:t>
            </a:r>
          </a:p>
          <a:p>
            <a:pPr lvl="1" eaLnBrk="1" hangingPunct="1">
              <a:buFont typeface="Arial" pitchFamily="34" charset="0"/>
              <a:buChar char="•"/>
            </a:pPr>
            <a:r>
              <a:rPr lang="en-US" altLang="en-US" smtClean="0">
                <a:latin typeface="Helvetica" pitchFamily="-84" charset="0"/>
                <a:ea typeface="ヒラギノ角ゴ Pro W3" pitchFamily="-84" charset="-128"/>
              </a:rPr>
              <a:t>Want to feel personally valued, and they impact the project.</a:t>
            </a:r>
          </a:p>
          <a:p>
            <a:pPr lvl="1" eaLnBrk="1" hangingPunct="1">
              <a:buFont typeface="Arial" pitchFamily="34" charset="0"/>
              <a:buChar char="•"/>
            </a:pPr>
            <a:r>
              <a:rPr lang="en-US" altLang="en-US" smtClean="0">
                <a:latin typeface="Helvetica" pitchFamily="-84" charset="0"/>
                <a:ea typeface="ヒラギノ角ゴ Pro W3" pitchFamily="-84" charset="-128"/>
              </a:rPr>
              <a:t>Go the extra mile for a leader who expresses faith in them.</a:t>
            </a:r>
          </a:p>
          <a:p>
            <a:pPr lvl="1" eaLnBrk="1" hangingPunct="1">
              <a:buFont typeface="Arial" pitchFamily="34" charset="0"/>
              <a:buChar char="•"/>
            </a:pPr>
            <a:r>
              <a:rPr lang="en-US" altLang="en-US" smtClean="0">
                <a:latin typeface="Helvetica" pitchFamily="-84" charset="0"/>
                <a:ea typeface="ヒラギノ角ゴ Pro W3" pitchFamily="-84" charset="-128"/>
              </a:rPr>
              <a:t>Reward in person and with a gesture that is from the heart.</a:t>
            </a:r>
          </a:p>
          <a:p>
            <a:pPr lvl="1" eaLnBrk="1" hangingPunct="1">
              <a:buFont typeface="Arial" pitchFamily="34" charset="0"/>
              <a:buNone/>
            </a:pPr>
            <a:endParaRPr lang="en-US" altLang="en-US" smtClean="0">
              <a:latin typeface="Helvetica" pitchFamily="-84" charset="0"/>
              <a:ea typeface="ヒラギノ角ゴ Pro W3" pitchFamily="-84" charset="-128"/>
            </a:endParaRPr>
          </a:p>
          <a:p>
            <a:pPr lvl="3" eaLnBrk="1" hangingPunct="1">
              <a:buFont typeface="Arial" pitchFamily="34" charset="0"/>
              <a:buNone/>
            </a:pPr>
            <a:endParaRPr lang="en-US" altLang="en-US" smtClean="0">
              <a:latin typeface="Helvetica" pitchFamily="-84" charset="0"/>
              <a:ea typeface="ヒラギノ角ゴ Pro W3" pitchFamily="-84" charset="-128"/>
            </a:endParaRPr>
          </a:p>
        </p:txBody>
      </p:sp>
      <p:sp>
        <p:nvSpPr>
          <p:cNvPr id="12292"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28D6AF2F-234D-4459-BB8E-1C7DEE17DA67}" type="slidenum">
              <a:rPr lang="en-US" altLang="en-US" sz="1000" smtClean="0">
                <a:solidFill>
                  <a:srgbClr val="95B3D7"/>
                </a:solidFill>
              </a:rPr>
              <a:pPr>
                <a:spcBef>
                  <a:spcPct val="0"/>
                </a:spcBef>
                <a:buFontTx/>
                <a:buNone/>
              </a:pPr>
              <a:t>6</a:t>
            </a:fld>
            <a:endParaRPr lang="en-US" altLang="en-US" sz="1000" smtClean="0">
              <a:solidFill>
                <a:srgbClr val="95B3D7"/>
              </a:solidFill>
            </a:endParaRPr>
          </a:p>
        </p:txBody>
      </p:sp>
      <p:pic>
        <p:nvPicPr>
          <p:cNvPr id="5" name="Picture 4" descr="analytic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1225" y="509588"/>
            <a:ext cx="1425575"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tructura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749550"/>
            <a:ext cx="211613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fade">
                                      <p:cBhvr>
                                        <p:cTn id="11" dur="2000"/>
                                        <p:tgtEl>
                                          <p:spTgt spid="9219">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fade">
                                      <p:cBhvr>
                                        <p:cTn id="15" dur="2000"/>
                                        <p:tgtEl>
                                          <p:spTgt spid="9219">
                                            <p:txEl>
                                              <p:pRg st="2" end="2"/>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Effect transition="in" filter="fade">
                                      <p:cBhvr>
                                        <p:cTn id="19" dur="2000"/>
                                        <p:tgtEl>
                                          <p:spTgt spid="9219">
                                            <p:txEl>
                                              <p:pRg st="3" end="3"/>
                                            </p:txEl>
                                          </p:spTgt>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animEffect transition="in" filter="fade">
                                      <p:cBhvr>
                                        <p:cTn id="28" dur="2000"/>
                                        <p:tgtEl>
                                          <p:spTgt spid="9219">
                                            <p:txEl>
                                              <p:pRg st="4" end="4"/>
                                            </p:txEl>
                                          </p:spTgt>
                                        </p:tgtEl>
                                      </p:cBhvr>
                                    </p:animEffect>
                                  </p:childTnLst>
                                </p:cTn>
                              </p:par>
                            </p:childTnLst>
                          </p:cTn>
                        </p:par>
                        <p:par>
                          <p:cTn id="29" fill="hold" nodeType="afterGroup">
                            <p:stCondLst>
                              <p:cond delay="2000"/>
                            </p:stCondLst>
                            <p:childTnLst>
                              <p:par>
                                <p:cTn id="30" presetID="10" presetClass="entr" presetSubtype="0" fill="hold" nodeType="after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2000"/>
                                        <p:tgtEl>
                                          <p:spTgt spid="9219">
                                            <p:txEl>
                                              <p:pRg st="5" end="5"/>
                                            </p:txEl>
                                          </p:spTgt>
                                        </p:tgtEl>
                                      </p:cBhvr>
                                    </p:animEffect>
                                  </p:childTnLst>
                                </p:cTn>
                              </p:par>
                            </p:childTnLst>
                          </p:cTn>
                        </p:par>
                        <p:par>
                          <p:cTn id="33" fill="hold" nodeType="afterGroup">
                            <p:stCondLst>
                              <p:cond delay="4000"/>
                            </p:stCondLst>
                            <p:childTnLst>
                              <p:par>
                                <p:cTn id="34" presetID="10" presetClass="entr" presetSubtype="0" fill="hold" nodeType="after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animEffect transition="in" filter="fade">
                                      <p:cBhvr>
                                        <p:cTn id="36" dur="2000"/>
                                        <p:tgtEl>
                                          <p:spTgt spid="9219">
                                            <p:txEl>
                                              <p:pRg st="6" end="6"/>
                                            </p:txEl>
                                          </p:spTgt>
                                        </p:tgtEl>
                                      </p:cBhvr>
                                    </p:animEffect>
                                  </p:childTnLst>
                                </p:cTn>
                              </p:par>
                            </p:childTnLst>
                          </p:cTn>
                        </p:par>
                        <p:par>
                          <p:cTn id="37" fill="hold" nodeType="afterGroup">
                            <p:stCondLst>
                              <p:cond delay="6000"/>
                            </p:stCondLst>
                            <p:childTnLst>
                              <p:par>
                                <p:cTn id="38" presetID="10" presetClass="entr" presetSubtype="0" fill="hold" nodeType="afterEffect">
                                  <p:stCondLst>
                                    <p:cond delay="0"/>
                                  </p:stCondLst>
                                  <p:childTnLst>
                                    <p:set>
                                      <p:cBhvr>
                                        <p:cTn id="39" dur="1" fill="hold">
                                          <p:stCondLst>
                                            <p:cond delay="0"/>
                                          </p:stCondLst>
                                        </p:cTn>
                                        <p:tgtEl>
                                          <p:spTgt spid="9219">
                                            <p:txEl>
                                              <p:pRg st="7" end="7"/>
                                            </p:txEl>
                                          </p:spTgt>
                                        </p:tgtEl>
                                        <p:attrNameLst>
                                          <p:attrName>style.visibility</p:attrName>
                                        </p:attrNameLst>
                                      </p:cBhvr>
                                      <p:to>
                                        <p:strVal val="visible"/>
                                      </p:to>
                                    </p:set>
                                    <p:animEffect transition="in" filter="fade">
                                      <p:cBhvr>
                                        <p:cTn id="40" dur="2000"/>
                                        <p:tgtEl>
                                          <p:spTgt spid="9219">
                                            <p:txEl>
                                              <p:pRg st="7" end="7"/>
                                            </p:txEl>
                                          </p:spTgt>
                                        </p:tgtEl>
                                      </p:cBhvr>
                                    </p:animEffect>
                                  </p:childTnLst>
                                </p:cTn>
                              </p:par>
                            </p:childTnLst>
                          </p:cTn>
                        </p:par>
                        <p:par>
                          <p:cTn id="41" fill="hold" nodeType="afterGroup">
                            <p:stCondLst>
                              <p:cond delay="80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9219">
                                            <p:txEl>
                                              <p:pRg st="8" end="8"/>
                                            </p:txEl>
                                          </p:spTgt>
                                        </p:tgtEl>
                                        <p:attrNameLst>
                                          <p:attrName>style.visibility</p:attrName>
                                        </p:attrNameLst>
                                      </p:cBhvr>
                                      <p:to>
                                        <p:strVal val="visible"/>
                                      </p:to>
                                    </p:set>
                                    <p:animEffect transition="in" filter="fade">
                                      <p:cBhvr>
                                        <p:cTn id="49" dur="2000"/>
                                        <p:tgtEl>
                                          <p:spTgt spid="9219">
                                            <p:txEl>
                                              <p:pRg st="8" end="8"/>
                                            </p:txEl>
                                          </p:spTgt>
                                        </p:tgtEl>
                                      </p:cBhvr>
                                    </p:animEffect>
                                  </p:childTnLst>
                                </p:cTn>
                              </p:par>
                            </p:childTnLst>
                          </p:cTn>
                        </p:par>
                        <p:par>
                          <p:cTn id="50" fill="hold" nodeType="afterGroup">
                            <p:stCondLst>
                              <p:cond delay="2000"/>
                            </p:stCondLst>
                            <p:childTnLst>
                              <p:par>
                                <p:cTn id="51" presetID="10" presetClass="entr" presetSubtype="0" fill="hold" nodeType="afterEffect">
                                  <p:stCondLst>
                                    <p:cond delay="0"/>
                                  </p:stCondLst>
                                  <p:childTnLst>
                                    <p:set>
                                      <p:cBhvr>
                                        <p:cTn id="52" dur="1" fill="hold">
                                          <p:stCondLst>
                                            <p:cond delay="0"/>
                                          </p:stCondLst>
                                        </p:cTn>
                                        <p:tgtEl>
                                          <p:spTgt spid="9219">
                                            <p:txEl>
                                              <p:pRg st="9" end="9"/>
                                            </p:txEl>
                                          </p:spTgt>
                                        </p:tgtEl>
                                        <p:attrNameLst>
                                          <p:attrName>style.visibility</p:attrName>
                                        </p:attrNameLst>
                                      </p:cBhvr>
                                      <p:to>
                                        <p:strVal val="visible"/>
                                      </p:to>
                                    </p:set>
                                    <p:animEffect transition="in" filter="fade">
                                      <p:cBhvr>
                                        <p:cTn id="53" dur="2000"/>
                                        <p:tgtEl>
                                          <p:spTgt spid="9219">
                                            <p:txEl>
                                              <p:pRg st="9" end="9"/>
                                            </p:txEl>
                                          </p:spTgt>
                                        </p:tgtEl>
                                      </p:cBhvr>
                                    </p:animEffect>
                                  </p:childTnLst>
                                </p:cTn>
                              </p:par>
                            </p:childTnLst>
                          </p:cTn>
                        </p:par>
                        <p:par>
                          <p:cTn id="54" fill="hold" nodeType="afterGroup">
                            <p:stCondLst>
                              <p:cond delay="4000"/>
                            </p:stCondLst>
                            <p:childTnLst>
                              <p:par>
                                <p:cTn id="55" presetID="10" presetClass="entr" presetSubtype="0" fill="hold" nodeType="afterEffect">
                                  <p:stCondLst>
                                    <p:cond delay="0"/>
                                  </p:stCondLst>
                                  <p:childTnLst>
                                    <p:set>
                                      <p:cBhvr>
                                        <p:cTn id="56" dur="1" fill="hold">
                                          <p:stCondLst>
                                            <p:cond delay="0"/>
                                          </p:stCondLst>
                                        </p:cTn>
                                        <p:tgtEl>
                                          <p:spTgt spid="9219">
                                            <p:txEl>
                                              <p:pRg st="10" end="10"/>
                                            </p:txEl>
                                          </p:spTgt>
                                        </p:tgtEl>
                                        <p:attrNameLst>
                                          <p:attrName>style.visibility</p:attrName>
                                        </p:attrNameLst>
                                      </p:cBhvr>
                                      <p:to>
                                        <p:strVal val="visible"/>
                                      </p:to>
                                    </p:set>
                                    <p:animEffect transition="in" filter="fade">
                                      <p:cBhvr>
                                        <p:cTn id="57" dur="2000"/>
                                        <p:tgtEl>
                                          <p:spTgt spid="9219">
                                            <p:txEl>
                                              <p:pRg st="10" end="10"/>
                                            </p:txEl>
                                          </p:spTgt>
                                        </p:tgtEl>
                                      </p:cBhvr>
                                    </p:animEffect>
                                  </p:childTnLst>
                                </p:cTn>
                              </p:par>
                            </p:childTnLst>
                          </p:cTn>
                        </p:par>
                        <p:par>
                          <p:cTn id="58" fill="hold" nodeType="afterGroup">
                            <p:stCondLst>
                              <p:cond delay="6000"/>
                            </p:stCondLst>
                            <p:childTnLst>
                              <p:par>
                                <p:cTn id="59" presetID="10" presetClass="entr" presetSubtype="0" fill="hold" nodeType="afterEffect">
                                  <p:stCondLst>
                                    <p:cond delay="0"/>
                                  </p:stCondLst>
                                  <p:childTnLst>
                                    <p:set>
                                      <p:cBhvr>
                                        <p:cTn id="60" dur="1" fill="hold">
                                          <p:stCondLst>
                                            <p:cond delay="0"/>
                                          </p:stCondLst>
                                        </p:cTn>
                                        <p:tgtEl>
                                          <p:spTgt spid="9219">
                                            <p:txEl>
                                              <p:pRg st="11" end="11"/>
                                            </p:txEl>
                                          </p:spTgt>
                                        </p:tgtEl>
                                        <p:attrNameLst>
                                          <p:attrName>style.visibility</p:attrName>
                                        </p:attrNameLst>
                                      </p:cBhvr>
                                      <p:to>
                                        <p:strVal val="visible"/>
                                      </p:to>
                                    </p:set>
                                    <p:animEffect transition="in" filter="fade">
                                      <p:cBhvr>
                                        <p:cTn id="61" dur="2000"/>
                                        <p:tgtEl>
                                          <p:spTgt spid="92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latin typeface="Helvetica" pitchFamily="-84" charset="0"/>
                <a:ea typeface="ヒラギノ角ゴ Pro W3" pitchFamily="-84" charset="-128"/>
              </a:rPr>
              <a:t>Meet More of Our Members</a:t>
            </a:r>
          </a:p>
        </p:txBody>
      </p:sp>
      <p:sp>
        <p:nvSpPr>
          <p:cNvPr id="10243" name="Content Placeholder 2"/>
          <p:cNvSpPr>
            <a:spLocks noGrp="1"/>
          </p:cNvSpPr>
          <p:nvPr>
            <p:ph idx="1"/>
          </p:nvPr>
        </p:nvSpPr>
        <p:spPr>
          <a:xfrm>
            <a:off x="457200" y="1552575"/>
            <a:ext cx="8229600" cy="4640263"/>
          </a:xfrm>
        </p:spPr>
        <p:txBody>
          <a:bodyPr/>
          <a:lstStyle/>
          <a:p>
            <a:pPr eaLnBrk="1" hangingPunct="1">
              <a:buFont typeface="Arial" pitchFamily="34" charset="0"/>
              <a:buNone/>
            </a:pPr>
            <a:r>
              <a:rPr lang="en-US" altLang="en-US" smtClean="0">
                <a:latin typeface="Helvetica" pitchFamily="-84" charset="0"/>
                <a:ea typeface="ヒラギノ角ゴ Pro W3" pitchFamily="-84" charset="-128"/>
              </a:rPr>
              <a:t>Innovative</a:t>
            </a:r>
          </a:p>
          <a:p>
            <a:pPr lvl="1" eaLnBrk="1" hangingPunct="1">
              <a:buFont typeface="Arial" pitchFamily="34" charset="0"/>
              <a:buChar char="•"/>
            </a:pPr>
            <a:r>
              <a:rPr lang="en-US" altLang="en-US" smtClean="0">
                <a:latin typeface="Helvetica" pitchFamily="-84" charset="0"/>
                <a:ea typeface="ヒラギノ角ゴ Pro W3" pitchFamily="-84" charset="-128"/>
              </a:rPr>
              <a:t>Must </a:t>
            </a:r>
            <a:r>
              <a:rPr lang="ja-JP" altLang="en-US" smtClean="0">
                <a:latin typeface="Helvetica" pitchFamily="-84" charset="0"/>
                <a:ea typeface="ヒラギノ角ゴ Pro W3" pitchFamily="-84" charset="-128"/>
              </a:rPr>
              <a:t>“</a:t>
            </a:r>
            <a:r>
              <a:rPr lang="en-US" altLang="ja-JP" smtClean="0">
                <a:latin typeface="Helvetica" pitchFamily="-84" charset="0"/>
                <a:ea typeface="ヒラギノ角ゴ Pro W3" pitchFamily="-84" charset="-128"/>
              </a:rPr>
              <a:t>buy in</a:t>
            </a:r>
            <a:r>
              <a:rPr lang="ja-JP" altLang="en-US" smtClean="0">
                <a:latin typeface="Helvetica" pitchFamily="-84" charset="0"/>
                <a:ea typeface="ヒラギノ角ゴ Pro W3" pitchFamily="-84" charset="-128"/>
              </a:rPr>
              <a:t>”</a:t>
            </a:r>
            <a:r>
              <a:rPr lang="en-US" altLang="ja-JP" smtClean="0">
                <a:latin typeface="Helvetica" pitchFamily="-84" charset="0"/>
                <a:ea typeface="ヒラギノ角ゴ Pro W3" pitchFamily="-84" charset="-128"/>
              </a:rPr>
              <a:t> to a cause.</a:t>
            </a:r>
          </a:p>
          <a:p>
            <a:pPr lvl="1" eaLnBrk="1" hangingPunct="1">
              <a:buFont typeface="Arial" pitchFamily="34" charset="0"/>
              <a:buChar char="•"/>
            </a:pPr>
            <a:r>
              <a:rPr lang="en-US" altLang="en-US" smtClean="0">
                <a:latin typeface="Helvetica" pitchFamily="-84" charset="0"/>
                <a:ea typeface="ヒラギノ角ゴ Pro W3" pitchFamily="-84" charset="-128"/>
              </a:rPr>
              <a:t>“Big p</a:t>
            </a:r>
            <a:r>
              <a:rPr lang="en-US" altLang="ja-JP" smtClean="0">
                <a:latin typeface="Helvetica" pitchFamily="-84" charset="0"/>
                <a:ea typeface="ヒラギノ角ゴ Pro W3" pitchFamily="-84" charset="-128"/>
              </a:rPr>
              <a:t>icture</a:t>
            </a:r>
            <a:r>
              <a:rPr lang="ja-JP" altLang="en-US" smtClean="0">
                <a:latin typeface="Helvetica" pitchFamily="-84" charset="0"/>
                <a:ea typeface="ヒラギノ角ゴ Pro W3" pitchFamily="-84" charset="-128"/>
              </a:rPr>
              <a:t>”</a:t>
            </a:r>
            <a:r>
              <a:rPr lang="en-US" altLang="ja-JP" smtClean="0">
                <a:latin typeface="Helvetica" pitchFamily="-84" charset="0"/>
                <a:ea typeface="ヒラギノ角ゴ Pro W3" pitchFamily="-84" charset="-128"/>
              </a:rPr>
              <a:t> matters most.</a:t>
            </a:r>
          </a:p>
          <a:p>
            <a:pPr lvl="1" eaLnBrk="1" hangingPunct="1">
              <a:buFont typeface="Arial" pitchFamily="34" charset="0"/>
              <a:buChar char="•"/>
            </a:pPr>
            <a:r>
              <a:rPr lang="en-US" altLang="en-US" smtClean="0">
                <a:latin typeface="Helvetica" pitchFamily="-84" charset="0"/>
                <a:ea typeface="ヒラギノ角ゴ Pro W3" pitchFamily="-84" charset="-128"/>
              </a:rPr>
              <a:t>Reward with something unconventional and imaginative.</a:t>
            </a:r>
          </a:p>
          <a:p>
            <a:pPr eaLnBrk="1" hangingPunct="1">
              <a:buFont typeface="Arial" pitchFamily="34" charset="0"/>
              <a:buNone/>
            </a:pPr>
            <a:r>
              <a:rPr lang="en-US" altLang="en-US" smtClean="0">
                <a:latin typeface="Helvetica" pitchFamily="-84" charset="0"/>
                <a:ea typeface="ヒラギノ角ゴ Pro W3" pitchFamily="-84" charset="-128"/>
              </a:rPr>
              <a:t>Quiet</a:t>
            </a:r>
          </a:p>
          <a:p>
            <a:pPr lvl="1" eaLnBrk="1" hangingPunct="1">
              <a:buFont typeface="Arial" pitchFamily="34" charset="0"/>
              <a:buChar char="•"/>
            </a:pPr>
            <a:r>
              <a:rPr lang="en-US" altLang="en-US" smtClean="0">
                <a:latin typeface="Helvetica" pitchFamily="-84" charset="0"/>
                <a:ea typeface="ヒラギノ角ゴ Pro W3" pitchFamily="-84" charset="-128"/>
              </a:rPr>
              <a:t>Don</a:t>
            </a:r>
            <a:r>
              <a:rPr lang="ja-JP" altLang="en-US" smtClean="0">
                <a:latin typeface="Helvetica" pitchFamily="-84" charset="0"/>
                <a:ea typeface="ヒラギノ角ゴ Pro W3" pitchFamily="-84" charset="-128"/>
              </a:rPr>
              <a:t>’</a:t>
            </a:r>
            <a:r>
              <a:rPr lang="en-US" altLang="ja-JP" smtClean="0">
                <a:latin typeface="Helvetica" pitchFamily="-84" charset="0"/>
                <a:ea typeface="ヒラギノ角ゴ Pro W3" pitchFamily="-84" charset="-128"/>
              </a:rPr>
              <a:t>t need a lot of fanfare.</a:t>
            </a:r>
          </a:p>
          <a:p>
            <a:pPr lvl="1" eaLnBrk="1" hangingPunct="1">
              <a:buFont typeface="Arial" pitchFamily="34" charset="0"/>
              <a:buChar char="•"/>
            </a:pPr>
            <a:r>
              <a:rPr lang="en-US" altLang="en-US" smtClean="0">
                <a:latin typeface="Helvetica" pitchFamily="-84" charset="0"/>
                <a:ea typeface="ヒラギノ角ゴ Pro W3" pitchFamily="-84" charset="-128"/>
              </a:rPr>
              <a:t>Appreciate private, one-on-one encouragement.</a:t>
            </a:r>
          </a:p>
          <a:p>
            <a:pPr eaLnBrk="1" hangingPunct="1">
              <a:buFont typeface="Arial" pitchFamily="34" charset="0"/>
              <a:buNone/>
            </a:pPr>
            <a:r>
              <a:rPr lang="en-US" altLang="en-US" smtClean="0">
                <a:latin typeface="Helvetica" pitchFamily="-84" charset="0"/>
                <a:ea typeface="ヒラギノ角ゴ Pro W3" pitchFamily="-84" charset="-128"/>
              </a:rPr>
              <a:t>Expressive</a:t>
            </a:r>
          </a:p>
          <a:p>
            <a:pPr lvl="1" eaLnBrk="1" hangingPunct="1">
              <a:buFont typeface="Arial" pitchFamily="34" charset="0"/>
              <a:buChar char="•"/>
            </a:pPr>
            <a:r>
              <a:rPr lang="en-US" altLang="en-US" smtClean="0">
                <a:latin typeface="Helvetica" pitchFamily="-84" charset="0"/>
                <a:ea typeface="ヒラギノ角ゴ Pro W3" pitchFamily="-84" charset="-128"/>
              </a:rPr>
              <a:t>Feel motivated when assignments are openly discussed and an open door is available.</a:t>
            </a:r>
          </a:p>
          <a:p>
            <a:pPr lvl="1" eaLnBrk="1" hangingPunct="1">
              <a:buFont typeface="Arial" pitchFamily="34" charset="0"/>
              <a:buChar char="•"/>
            </a:pPr>
            <a:r>
              <a:rPr lang="en-US" altLang="en-US" smtClean="0">
                <a:latin typeface="Helvetica" pitchFamily="-84" charset="0"/>
                <a:ea typeface="ヒラギノ角ゴ Pro W3" pitchFamily="-84" charset="-128"/>
              </a:rPr>
              <a:t>Public recognition with pomp and ceremony.</a:t>
            </a:r>
          </a:p>
          <a:p>
            <a:pPr lvl="1" eaLnBrk="1" hangingPunct="1">
              <a:buFont typeface="Arial" pitchFamily="34" charset="0"/>
              <a:buNone/>
            </a:pPr>
            <a:endParaRPr lang="en-US" altLang="en-US" smtClean="0">
              <a:latin typeface="Helvetica" pitchFamily="-84" charset="0"/>
              <a:ea typeface="ヒラギノ角ゴ Pro W3" pitchFamily="-84" charset="-128"/>
            </a:endParaRPr>
          </a:p>
          <a:p>
            <a:pPr lvl="3" eaLnBrk="1" hangingPunct="1">
              <a:buFont typeface="Arial" pitchFamily="34" charset="0"/>
              <a:buNone/>
            </a:pPr>
            <a:endParaRPr lang="en-US" altLang="en-US" smtClean="0">
              <a:latin typeface="Helvetica" pitchFamily="-84" charset="0"/>
              <a:ea typeface="ヒラギノ角ゴ Pro W3" pitchFamily="-84" charset="-128"/>
            </a:endParaRPr>
          </a:p>
        </p:txBody>
      </p:sp>
      <p:sp>
        <p:nvSpPr>
          <p:cNvPr id="13316"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E8E33D34-A6D2-4EDC-8554-DD3B1F7A4746}" type="slidenum">
              <a:rPr lang="en-US" altLang="en-US" sz="1000" smtClean="0">
                <a:solidFill>
                  <a:srgbClr val="95B3D7"/>
                </a:solidFill>
              </a:rPr>
              <a:pPr>
                <a:spcBef>
                  <a:spcPct val="0"/>
                </a:spcBef>
                <a:buFontTx/>
                <a:buNone/>
              </a:pPr>
              <a:t>7</a:t>
            </a:fld>
            <a:endParaRPr lang="en-US" altLang="en-US" sz="1000" smtClean="0">
              <a:solidFill>
                <a:srgbClr val="95B3D7"/>
              </a:solidFill>
            </a:endParaRPr>
          </a:p>
        </p:txBody>
      </p:sp>
      <p:pic>
        <p:nvPicPr>
          <p:cNvPr id="10245" name="Picture 4" descr="innovativ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3600" y="1044575"/>
            <a:ext cx="268605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quie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140075"/>
            <a:ext cx="2033588"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expressiv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35725" y="5162550"/>
            <a:ext cx="173355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Effect transition="in" filter="fade">
                                      <p:cBhvr>
                                        <p:cTn id="11" dur="2000"/>
                                        <p:tgtEl>
                                          <p:spTgt spid="10243">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fade">
                                      <p:cBhvr>
                                        <p:cTn id="15" dur="2000"/>
                                        <p:tgtEl>
                                          <p:spTgt spid="10243">
                                            <p:txEl>
                                              <p:pRg st="2" end="2"/>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Effect transition="in" filter="fade">
                                      <p:cBhvr>
                                        <p:cTn id="19" dur="2000"/>
                                        <p:tgtEl>
                                          <p:spTgt spid="1024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fade">
                                      <p:cBhvr>
                                        <p:cTn id="22" dur="2000"/>
                                        <p:tgtEl>
                                          <p:spTgt spid="102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fade">
                                      <p:cBhvr>
                                        <p:cTn id="27" dur="2000"/>
                                        <p:tgtEl>
                                          <p:spTgt spid="10243">
                                            <p:txEl>
                                              <p:pRg st="4" end="4"/>
                                            </p:txEl>
                                          </p:spTgt>
                                        </p:tgtEl>
                                      </p:cBhvr>
                                    </p:animEffect>
                                  </p:childTnLst>
                                </p:cTn>
                              </p:par>
                            </p:childTnLst>
                          </p:cTn>
                        </p:par>
                        <p:par>
                          <p:cTn id="28" fill="hold" nodeType="afterGroup">
                            <p:stCondLst>
                              <p:cond delay="2000"/>
                            </p:stCondLst>
                            <p:childTnLst>
                              <p:par>
                                <p:cTn id="29" presetID="10" presetClass="entr" presetSubtype="0" fill="hold" nodeType="afterEffect">
                                  <p:stCondLst>
                                    <p:cond delay="0"/>
                                  </p:stCondLst>
                                  <p:childTnLst>
                                    <p:set>
                                      <p:cBhvr>
                                        <p:cTn id="30" dur="1" fill="hold">
                                          <p:stCondLst>
                                            <p:cond delay="0"/>
                                          </p:stCondLst>
                                        </p:cTn>
                                        <p:tgtEl>
                                          <p:spTgt spid="10243">
                                            <p:txEl>
                                              <p:pRg st="5" end="5"/>
                                            </p:txEl>
                                          </p:spTgt>
                                        </p:tgtEl>
                                        <p:attrNameLst>
                                          <p:attrName>style.visibility</p:attrName>
                                        </p:attrNameLst>
                                      </p:cBhvr>
                                      <p:to>
                                        <p:strVal val="visible"/>
                                      </p:to>
                                    </p:set>
                                    <p:animEffect transition="in" filter="fade">
                                      <p:cBhvr>
                                        <p:cTn id="31" dur="2000"/>
                                        <p:tgtEl>
                                          <p:spTgt spid="10243">
                                            <p:txEl>
                                              <p:pRg st="5" end="5"/>
                                            </p:txEl>
                                          </p:spTgt>
                                        </p:tgtEl>
                                      </p:cBhvr>
                                    </p:animEffect>
                                  </p:childTnLst>
                                </p:cTn>
                              </p:par>
                            </p:childTnLst>
                          </p:cTn>
                        </p:par>
                        <p:par>
                          <p:cTn id="32" fill="hold" nodeType="afterGroup">
                            <p:stCondLst>
                              <p:cond delay="4000"/>
                            </p:stCondLst>
                            <p:childTnLst>
                              <p:par>
                                <p:cTn id="33" presetID="10" presetClass="entr" presetSubtype="0" fill="hold" nodeType="afterEffect">
                                  <p:stCondLst>
                                    <p:cond delay="0"/>
                                  </p:stCondLst>
                                  <p:childTnLst>
                                    <p:set>
                                      <p:cBhvr>
                                        <p:cTn id="34" dur="1" fill="hold">
                                          <p:stCondLst>
                                            <p:cond delay="0"/>
                                          </p:stCondLst>
                                        </p:cTn>
                                        <p:tgtEl>
                                          <p:spTgt spid="10243">
                                            <p:txEl>
                                              <p:pRg st="6" end="6"/>
                                            </p:txEl>
                                          </p:spTgt>
                                        </p:tgtEl>
                                        <p:attrNameLst>
                                          <p:attrName>style.visibility</p:attrName>
                                        </p:attrNameLst>
                                      </p:cBhvr>
                                      <p:to>
                                        <p:strVal val="visible"/>
                                      </p:to>
                                    </p:set>
                                    <p:animEffect transition="in" filter="fade">
                                      <p:cBhvr>
                                        <p:cTn id="35" dur="2000"/>
                                        <p:tgtEl>
                                          <p:spTgt spid="1024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246"/>
                                        </p:tgtEl>
                                        <p:attrNameLst>
                                          <p:attrName>style.visibility</p:attrName>
                                        </p:attrNameLst>
                                      </p:cBhvr>
                                      <p:to>
                                        <p:strVal val="visible"/>
                                      </p:to>
                                    </p:set>
                                    <p:animEffect transition="in" filter="fade">
                                      <p:cBhvr>
                                        <p:cTn id="38" dur="2000"/>
                                        <p:tgtEl>
                                          <p:spTgt spid="1024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0243">
                                            <p:txEl>
                                              <p:pRg st="7" end="7"/>
                                            </p:txEl>
                                          </p:spTgt>
                                        </p:tgtEl>
                                        <p:attrNameLst>
                                          <p:attrName>style.visibility</p:attrName>
                                        </p:attrNameLst>
                                      </p:cBhvr>
                                      <p:to>
                                        <p:strVal val="visible"/>
                                      </p:to>
                                    </p:set>
                                    <p:animEffect transition="in" filter="fade">
                                      <p:cBhvr>
                                        <p:cTn id="43" dur="2000"/>
                                        <p:tgtEl>
                                          <p:spTgt spid="10243">
                                            <p:txEl>
                                              <p:pRg st="7" end="7"/>
                                            </p:txEl>
                                          </p:spTgt>
                                        </p:tgtEl>
                                      </p:cBhvr>
                                    </p:animEffect>
                                  </p:childTnLst>
                                </p:cTn>
                              </p:par>
                            </p:childTnLst>
                          </p:cTn>
                        </p:par>
                        <p:par>
                          <p:cTn id="44" fill="hold" nodeType="afterGroup">
                            <p:stCondLst>
                              <p:cond delay="2000"/>
                            </p:stCondLst>
                            <p:childTnLst>
                              <p:par>
                                <p:cTn id="45" presetID="10" presetClass="entr" presetSubtype="0" fill="hold" nodeType="afterEffect">
                                  <p:stCondLst>
                                    <p:cond delay="0"/>
                                  </p:stCondLst>
                                  <p:childTnLst>
                                    <p:set>
                                      <p:cBhvr>
                                        <p:cTn id="46" dur="1" fill="hold">
                                          <p:stCondLst>
                                            <p:cond delay="0"/>
                                          </p:stCondLst>
                                        </p:cTn>
                                        <p:tgtEl>
                                          <p:spTgt spid="10243">
                                            <p:txEl>
                                              <p:pRg st="8" end="8"/>
                                            </p:txEl>
                                          </p:spTgt>
                                        </p:tgtEl>
                                        <p:attrNameLst>
                                          <p:attrName>style.visibility</p:attrName>
                                        </p:attrNameLst>
                                      </p:cBhvr>
                                      <p:to>
                                        <p:strVal val="visible"/>
                                      </p:to>
                                    </p:set>
                                    <p:animEffect transition="in" filter="fade">
                                      <p:cBhvr>
                                        <p:cTn id="47" dur="2000"/>
                                        <p:tgtEl>
                                          <p:spTgt spid="10243">
                                            <p:txEl>
                                              <p:pRg st="8" end="8"/>
                                            </p:txEl>
                                          </p:spTgt>
                                        </p:tgtEl>
                                      </p:cBhvr>
                                    </p:animEffect>
                                  </p:childTnLst>
                                </p:cTn>
                              </p:par>
                            </p:childTnLst>
                          </p:cTn>
                        </p:par>
                        <p:par>
                          <p:cTn id="48" fill="hold" nodeType="afterGroup">
                            <p:stCondLst>
                              <p:cond delay="4000"/>
                            </p:stCondLst>
                            <p:childTnLst>
                              <p:par>
                                <p:cTn id="49" presetID="10" presetClass="entr" presetSubtype="0" fill="hold" nodeType="afterEffect">
                                  <p:stCondLst>
                                    <p:cond delay="0"/>
                                  </p:stCondLst>
                                  <p:childTnLst>
                                    <p:set>
                                      <p:cBhvr>
                                        <p:cTn id="50" dur="1" fill="hold">
                                          <p:stCondLst>
                                            <p:cond delay="0"/>
                                          </p:stCondLst>
                                        </p:cTn>
                                        <p:tgtEl>
                                          <p:spTgt spid="10243">
                                            <p:txEl>
                                              <p:pRg st="9" end="9"/>
                                            </p:txEl>
                                          </p:spTgt>
                                        </p:tgtEl>
                                        <p:attrNameLst>
                                          <p:attrName>style.visibility</p:attrName>
                                        </p:attrNameLst>
                                      </p:cBhvr>
                                      <p:to>
                                        <p:strVal val="visible"/>
                                      </p:to>
                                    </p:set>
                                    <p:animEffect transition="in" filter="fade">
                                      <p:cBhvr>
                                        <p:cTn id="51" dur="2000"/>
                                        <p:tgtEl>
                                          <p:spTgt spid="10243">
                                            <p:txEl>
                                              <p:pRg st="9" end="9"/>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0247"/>
                                        </p:tgtEl>
                                        <p:attrNameLst>
                                          <p:attrName>style.visibility</p:attrName>
                                        </p:attrNameLst>
                                      </p:cBhvr>
                                      <p:to>
                                        <p:strVal val="visible"/>
                                      </p:to>
                                    </p:set>
                                    <p:animEffect transition="in" filter="fade">
                                      <p:cBhvr>
                                        <p:cTn id="54" dur="2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66863" y="274638"/>
            <a:ext cx="7532687" cy="1143000"/>
          </a:xfrm>
        </p:spPr>
        <p:txBody>
          <a:bodyPr/>
          <a:lstStyle/>
          <a:p>
            <a:pPr eaLnBrk="1" hangingPunct="1"/>
            <a:r>
              <a:rPr lang="en-US" altLang="en-US" smtClean="0">
                <a:latin typeface="Helvetica" pitchFamily="-84" charset="0"/>
                <a:ea typeface="ヒラギノ角ゴ Pro W3" pitchFamily="-84" charset="-128"/>
              </a:rPr>
              <a:t>…and Meet Still More of Our Members</a:t>
            </a:r>
          </a:p>
        </p:txBody>
      </p:sp>
      <p:sp>
        <p:nvSpPr>
          <p:cNvPr id="11267" name="Content Placeholder 2"/>
          <p:cNvSpPr>
            <a:spLocks noGrp="1"/>
          </p:cNvSpPr>
          <p:nvPr>
            <p:ph idx="1"/>
          </p:nvPr>
        </p:nvSpPr>
        <p:spPr>
          <a:xfrm>
            <a:off x="457200" y="1552575"/>
            <a:ext cx="8453438" cy="4640263"/>
          </a:xfrm>
        </p:spPr>
        <p:txBody>
          <a:bodyPr/>
          <a:lstStyle/>
          <a:p>
            <a:pPr eaLnBrk="1" hangingPunct="1">
              <a:buFont typeface="Arial" pitchFamily="34" charset="0"/>
              <a:buNone/>
            </a:pPr>
            <a:r>
              <a:rPr lang="en-US" altLang="en-US" smtClean="0">
                <a:latin typeface="Helvetica" pitchFamily="-84" charset="0"/>
                <a:ea typeface="ヒラギノ角ゴ Pro W3" pitchFamily="-84" charset="-128"/>
              </a:rPr>
              <a:t>Peacekeepers</a:t>
            </a:r>
          </a:p>
          <a:p>
            <a:pPr lvl="1" eaLnBrk="1" hangingPunct="1">
              <a:buFont typeface="Arial" pitchFamily="34" charset="0"/>
              <a:buChar char="•"/>
            </a:pPr>
            <a:r>
              <a:rPr lang="en-US" altLang="en-US" smtClean="0">
                <a:latin typeface="Helvetica" pitchFamily="-84" charset="0"/>
                <a:ea typeface="ヒラギノ角ゴ Pro W3" pitchFamily="-84" charset="-128"/>
              </a:rPr>
              <a:t>Hope everyone moves in the same direction.</a:t>
            </a:r>
          </a:p>
          <a:p>
            <a:pPr lvl="1" eaLnBrk="1" hangingPunct="1">
              <a:buFont typeface="Arial" pitchFamily="34" charset="0"/>
              <a:buChar char="•"/>
            </a:pPr>
            <a:r>
              <a:rPr lang="en-US" altLang="en-US" smtClean="0">
                <a:latin typeface="Helvetica" pitchFamily="-84" charset="0"/>
                <a:ea typeface="ヒラギノ角ゴ Pro W3" pitchFamily="-84" charset="-128"/>
              </a:rPr>
              <a:t>Will never demand a reward/recognition, so it</a:t>
            </a:r>
            <a:r>
              <a:rPr lang="ja-JP" altLang="en-US" smtClean="0">
                <a:latin typeface="Helvetica" pitchFamily="-84" charset="0"/>
                <a:ea typeface="ヒラギノ角ゴ Pro W3" pitchFamily="-84" charset="-128"/>
              </a:rPr>
              <a:t>’</a:t>
            </a:r>
            <a:r>
              <a:rPr lang="en-US" altLang="ja-JP" smtClean="0">
                <a:latin typeface="Helvetica" pitchFamily="-84" charset="0"/>
                <a:ea typeface="ヒラギノ角ゴ Pro W3" pitchFamily="-84" charset="-128"/>
              </a:rPr>
              <a:t>s up to you to offer it.</a:t>
            </a:r>
          </a:p>
          <a:p>
            <a:pPr eaLnBrk="1" hangingPunct="1">
              <a:buFont typeface="Arial" pitchFamily="34" charset="0"/>
              <a:buNone/>
            </a:pPr>
            <a:r>
              <a:rPr lang="en-US" altLang="en-US" smtClean="0">
                <a:latin typeface="Helvetica" pitchFamily="-84" charset="0"/>
                <a:ea typeface="ヒラギノ角ゴ Pro W3" pitchFamily="-84" charset="-128"/>
              </a:rPr>
              <a:t>Hard-drivers</a:t>
            </a:r>
          </a:p>
          <a:p>
            <a:pPr lvl="1" eaLnBrk="1" hangingPunct="1">
              <a:buFont typeface="Arial" pitchFamily="34" charset="0"/>
              <a:buChar char="•"/>
            </a:pPr>
            <a:r>
              <a:rPr lang="en-US" altLang="en-US" smtClean="0">
                <a:latin typeface="Helvetica" pitchFamily="-84" charset="0"/>
                <a:ea typeface="ヒラギノ角ゴ Pro W3" pitchFamily="-84" charset="-128"/>
              </a:rPr>
              <a:t>Independent thinkers.</a:t>
            </a:r>
          </a:p>
          <a:p>
            <a:pPr lvl="1" eaLnBrk="1" hangingPunct="1">
              <a:buFont typeface="Arial" pitchFamily="34" charset="0"/>
              <a:buChar char="•"/>
            </a:pPr>
            <a:r>
              <a:rPr lang="en-US" altLang="en-US" smtClean="0">
                <a:latin typeface="Helvetica" pitchFamily="-84" charset="0"/>
                <a:ea typeface="ヒラギノ角ゴ Pro W3" pitchFamily="-84" charset="-128"/>
              </a:rPr>
              <a:t>If they agree, will be highly motivated.</a:t>
            </a:r>
          </a:p>
          <a:p>
            <a:pPr lvl="1" eaLnBrk="1" hangingPunct="1">
              <a:buFont typeface="Arial" pitchFamily="34" charset="0"/>
              <a:buChar char="•"/>
            </a:pPr>
            <a:r>
              <a:rPr lang="en-US" altLang="en-US" smtClean="0">
                <a:latin typeface="Helvetica" pitchFamily="-84" charset="0"/>
                <a:ea typeface="ヒラギノ角ゴ Pro W3" pitchFamily="-84" charset="-128"/>
              </a:rPr>
              <a:t>They will let you know how to reward them. FYI: Give it to them RIGHT AWAY.</a:t>
            </a:r>
          </a:p>
          <a:p>
            <a:pPr eaLnBrk="1" hangingPunct="1">
              <a:buFont typeface="Arial" pitchFamily="34" charset="0"/>
              <a:buNone/>
            </a:pPr>
            <a:r>
              <a:rPr lang="en-US" altLang="en-US" smtClean="0">
                <a:latin typeface="Helvetica" pitchFamily="-84" charset="0"/>
                <a:ea typeface="ヒラギノ角ゴ Pro W3" pitchFamily="-84" charset="-128"/>
              </a:rPr>
              <a:t>Focused</a:t>
            </a:r>
          </a:p>
          <a:p>
            <a:pPr lvl="1" eaLnBrk="1" hangingPunct="1">
              <a:spcBef>
                <a:spcPct val="0"/>
              </a:spcBef>
              <a:buFont typeface="Arial" pitchFamily="34" charset="0"/>
              <a:buChar char="•"/>
            </a:pPr>
            <a:r>
              <a:rPr lang="en-US" altLang="en-US" smtClean="0">
                <a:latin typeface="Helvetica" pitchFamily="-84" charset="0"/>
                <a:ea typeface="ヒラギノ角ゴ Pro W3" pitchFamily="-84" charset="-128"/>
              </a:rPr>
              <a:t>Need confidence in the leader, or attention will stray.</a:t>
            </a:r>
          </a:p>
          <a:p>
            <a:pPr lvl="1" eaLnBrk="1" hangingPunct="1">
              <a:spcBef>
                <a:spcPct val="0"/>
              </a:spcBef>
              <a:buFont typeface="Arial" pitchFamily="34" charset="0"/>
              <a:buChar char="•"/>
            </a:pPr>
            <a:r>
              <a:rPr lang="en-US" altLang="en-US" smtClean="0">
                <a:latin typeface="Helvetica" pitchFamily="-84" charset="0"/>
                <a:ea typeface="ヒラギノ角ゴ Pro W3" pitchFamily="-84" charset="-128"/>
              </a:rPr>
              <a:t>Want to know up front what kind of reward they can expect.</a:t>
            </a:r>
          </a:p>
          <a:p>
            <a:pPr lvl="1" eaLnBrk="1" hangingPunct="1">
              <a:buFont typeface="Arial" pitchFamily="34" charset="0"/>
              <a:buNone/>
            </a:pPr>
            <a:endParaRPr lang="en-US" altLang="en-US" smtClean="0">
              <a:latin typeface="Helvetica" pitchFamily="-84" charset="0"/>
              <a:ea typeface="ヒラギノ角ゴ Pro W3" pitchFamily="-84" charset="-128"/>
            </a:endParaRPr>
          </a:p>
          <a:p>
            <a:pPr lvl="3" eaLnBrk="1" hangingPunct="1">
              <a:buFont typeface="Arial" pitchFamily="34" charset="0"/>
              <a:buNone/>
            </a:pPr>
            <a:endParaRPr lang="en-US" altLang="en-US" smtClean="0">
              <a:latin typeface="Helvetica" pitchFamily="-84" charset="0"/>
              <a:ea typeface="ヒラギノ角ゴ Pro W3" pitchFamily="-84" charset="-128"/>
            </a:endParaRPr>
          </a:p>
        </p:txBody>
      </p:sp>
      <p:sp>
        <p:nvSpPr>
          <p:cNvPr id="14340"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7C44DBCA-9426-4175-8FE1-95A022031797}" type="slidenum">
              <a:rPr lang="en-US" altLang="en-US" sz="1000" smtClean="0">
                <a:solidFill>
                  <a:srgbClr val="95B3D7"/>
                </a:solidFill>
              </a:rPr>
              <a:pPr>
                <a:spcBef>
                  <a:spcPct val="0"/>
                </a:spcBef>
                <a:buFontTx/>
                <a:buNone/>
              </a:pPr>
              <a:t>8</a:t>
            </a:fld>
            <a:endParaRPr lang="en-US" altLang="en-US" sz="1000" smtClean="0">
              <a:solidFill>
                <a:srgbClr val="95B3D7"/>
              </a:solidFill>
            </a:endParaRPr>
          </a:p>
        </p:txBody>
      </p:sp>
      <p:pic>
        <p:nvPicPr>
          <p:cNvPr id="11269" name="Picture 4" descr="peacekeepe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1788" y="1084263"/>
            <a:ext cx="1735137"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hard-driv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4838" y="2759075"/>
            <a:ext cx="20081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fade">
                                      <p:cBhvr>
                                        <p:cTn id="11" dur="2000"/>
                                        <p:tgtEl>
                                          <p:spTgt spid="11267">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fade">
                                      <p:cBhvr>
                                        <p:cTn id="15" dur="2000"/>
                                        <p:tgtEl>
                                          <p:spTgt spid="1126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fade">
                                      <p:cBhvr>
                                        <p:cTn id="18" dur="16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animEffect transition="in" filter="fade">
                                      <p:cBhvr>
                                        <p:cTn id="23" dur="2000"/>
                                        <p:tgtEl>
                                          <p:spTgt spid="11267">
                                            <p:txEl>
                                              <p:pRg st="3" end="3"/>
                                            </p:txEl>
                                          </p:spTgt>
                                        </p:tgtEl>
                                      </p:cBhvr>
                                    </p:animEffect>
                                  </p:childTnLst>
                                </p:cTn>
                              </p:par>
                            </p:childTnLst>
                          </p:cTn>
                        </p:par>
                        <p:par>
                          <p:cTn id="24" fill="hold" nodeType="afterGroup">
                            <p:stCondLst>
                              <p:cond delay="2000"/>
                            </p:stCondLst>
                            <p:childTnLst>
                              <p:par>
                                <p:cTn id="25" presetID="10" presetClass="entr" presetSubtype="0" fill="hold" nodeType="after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2000"/>
                                        <p:tgtEl>
                                          <p:spTgt spid="11267">
                                            <p:txEl>
                                              <p:pRg st="4" end="4"/>
                                            </p:txEl>
                                          </p:spTgt>
                                        </p:tgtEl>
                                      </p:cBhvr>
                                    </p:animEffect>
                                  </p:childTnLst>
                                </p:cTn>
                              </p:par>
                            </p:childTnLst>
                          </p:cTn>
                        </p:par>
                        <p:par>
                          <p:cTn id="28" fill="hold" nodeType="afterGroup">
                            <p:stCondLst>
                              <p:cond delay="4000"/>
                            </p:stCondLst>
                            <p:childTnLst>
                              <p:par>
                                <p:cTn id="29" presetID="10" presetClass="entr" presetSubtype="0" fill="hold" nodeType="after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animEffect transition="in" filter="fade">
                                      <p:cBhvr>
                                        <p:cTn id="31" dur="2000"/>
                                        <p:tgtEl>
                                          <p:spTgt spid="11267">
                                            <p:txEl>
                                              <p:pRg st="5" end="5"/>
                                            </p:txEl>
                                          </p:spTgt>
                                        </p:tgtEl>
                                      </p:cBhvr>
                                    </p:animEffect>
                                  </p:childTnLst>
                                </p:cTn>
                              </p:par>
                            </p:childTnLst>
                          </p:cTn>
                        </p:par>
                        <p:par>
                          <p:cTn id="32" fill="hold" nodeType="afterGroup">
                            <p:stCondLst>
                              <p:cond delay="6000"/>
                            </p:stCondLst>
                            <p:childTnLst>
                              <p:par>
                                <p:cTn id="33" presetID="10" presetClass="entr" presetSubtype="0" fill="hold" nodeType="afterEffect">
                                  <p:stCondLst>
                                    <p:cond delay="0"/>
                                  </p:stCondLst>
                                  <p:childTnLst>
                                    <p:set>
                                      <p:cBhvr>
                                        <p:cTn id="34" dur="1" fill="hold">
                                          <p:stCondLst>
                                            <p:cond delay="0"/>
                                          </p:stCondLst>
                                        </p:cTn>
                                        <p:tgtEl>
                                          <p:spTgt spid="11267">
                                            <p:txEl>
                                              <p:pRg st="6" end="6"/>
                                            </p:txEl>
                                          </p:spTgt>
                                        </p:tgtEl>
                                        <p:attrNameLst>
                                          <p:attrName>style.visibility</p:attrName>
                                        </p:attrNameLst>
                                      </p:cBhvr>
                                      <p:to>
                                        <p:strVal val="visible"/>
                                      </p:to>
                                    </p:set>
                                    <p:animEffect transition="in" filter="fade">
                                      <p:cBhvr>
                                        <p:cTn id="35" dur="2000"/>
                                        <p:tgtEl>
                                          <p:spTgt spid="11267">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270"/>
                                        </p:tgtEl>
                                        <p:attrNameLst>
                                          <p:attrName>style.visibility</p:attrName>
                                        </p:attrNameLst>
                                      </p:cBhvr>
                                      <p:to>
                                        <p:strVal val="visible"/>
                                      </p:to>
                                    </p:set>
                                    <p:animEffect transition="in" filter="fade">
                                      <p:cBhvr>
                                        <p:cTn id="38" dur="2000"/>
                                        <p:tgtEl>
                                          <p:spTgt spid="1127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1267">
                                            <p:txEl>
                                              <p:pRg st="7" end="7"/>
                                            </p:txEl>
                                          </p:spTgt>
                                        </p:tgtEl>
                                        <p:attrNameLst>
                                          <p:attrName>style.visibility</p:attrName>
                                        </p:attrNameLst>
                                      </p:cBhvr>
                                      <p:to>
                                        <p:strVal val="visible"/>
                                      </p:to>
                                    </p:set>
                                    <p:animEffect transition="in" filter="fade">
                                      <p:cBhvr>
                                        <p:cTn id="43" dur="2000"/>
                                        <p:tgtEl>
                                          <p:spTgt spid="11267">
                                            <p:txEl>
                                              <p:pRg st="7" end="7"/>
                                            </p:txEl>
                                          </p:spTgt>
                                        </p:tgtEl>
                                      </p:cBhvr>
                                    </p:animEffect>
                                  </p:childTnLst>
                                </p:cTn>
                              </p:par>
                            </p:childTnLst>
                          </p:cTn>
                        </p:par>
                        <p:par>
                          <p:cTn id="44" fill="hold" nodeType="afterGroup">
                            <p:stCondLst>
                              <p:cond delay="2000"/>
                            </p:stCondLst>
                            <p:childTnLst>
                              <p:par>
                                <p:cTn id="45" presetID="10" presetClass="entr" presetSubtype="0" fill="hold" nodeType="afterEffect">
                                  <p:stCondLst>
                                    <p:cond delay="0"/>
                                  </p:stCondLst>
                                  <p:childTnLst>
                                    <p:set>
                                      <p:cBhvr>
                                        <p:cTn id="46" dur="1" fill="hold">
                                          <p:stCondLst>
                                            <p:cond delay="0"/>
                                          </p:stCondLst>
                                        </p:cTn>
                                        <p:tgtEl>
                                          <p:spTgt spid="11267">
                                            <p:txEl>
                                              <p:pRg st="8" end="8"/>
                                            </p:txEl>
                                          </p:spTgt>
                                        </p:tgtEl>
                                        <p:attrNameLst>
                                          <p:attrName>style.visibility</p:attrName>
                                        </p:attrNameLst>
                                      </p:cBhvr>
                                      <p:to>
                                        <p:strVal val="visible"/>
                                      </p:to>
                                    </p:set>
                                    <p:animEffect transition="in" filter="fade">
                                      <p:cBhvr>
                                        <p:cTn id="47" dur="2000"/>
                                        <p:tgtEl>
                                          <p:spTgt spid="11267">
                                            <p:txEl>
                                              <p:pRg st="8" end="8"/>
                                            </p:txEl>
                                          </p:spTgt>
                                        </p:tgtEl>
                                      </p:cBhvr>
                                    </p:animEffect>
                                  </p:childTnLst>
                                </p:cTn>
                              </p:par>
                            </p:childTnLst>
                          </p:cTn>
                        </p:par>
                        <p:par>
                          <p:cTn id="48" fill="hold" nodeType="afterGroup">
                            <p:stCondLst>
                              <p:cond delay="4000"/>
                            </p:stCondLst>
                            <p:childTnLst>
                              <p:par>
                                <p:cTn id="49" presetID="10" presetClass="entr" presetSubtype="0" fill="hold" nodeType="afterEffect">
                                  <p:stCondLst>
                                    <p:cond delay="0"/>
                                  </p:stCondLst>
                                  <p:childTnLst>
                                    <p:set>
                                      <p:cBhvr>
                                        <p:cTn id="50" dur="1" fill="hold">
                                          <p:stCondLst>
                                            <p:cond delay="0"/>
                                          </p:stCondLst>
                                        </p:cTn>
                                        <p:tgtEl>
                                          <p:spTgt spid="11267">
                                            <p:txEl>
                                              <p:pRg st="9" end="9"/>
                                            </p:txEl>
                                          </p:spTgt>
                                        </p:tgtEl>
                                        <p:attrNameLst>
                                          <p:attrName>style.visibility</p:attrName>
                                        </p:attrNameLst>
                                      </p:cBhvr>
                                      <p:to>
                                        <p:strVal val="visible"/>
                                      </p:to>
                                    </p:set>
                                    <p:animEffect transition="in" filter="fade">
                                      <p:cBhvr>
                                        <p:cTn id="51" dur="2000"/>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66863" y="274638"/>
            <a:ext cx="7532687" cy="1143000"/>
          </a:xfrm>
        </p:spPr>
        <p:txBody>
          <a:bodyPr/>
          <a:lstStyle/>
          <a:p>
            <a:pPr eaLnBrk="1" hangingPunct="1"/>
            <a:r>
              <a:rPr lang="en-US" altLang="en-US" smtClean="0">
                <a:latin typeface="Helvetica" pitchFamily="-84" charset="0"/>
                <a:ea typeface="ヒラギノ角ゴ Pro W3" pitchFamily="-84" charset="-128"/>
              </a:rPr>
              <a:t>…and Finally</a:t>
            </a:r>
          </a:p>
        </p:txBody>
      </p:sp>
      <p:sp>
        <p:nvSpPr>
          <p:cNvPr id="12291" name="Content Placeholder 2"/>
          <p:cNvSpPr>
            <a:spLocks noGrp="1"/>
          </p:cNvSpPr>
          <p:nvPr>
            <p:ph idx="1"/>
          </p:nvPr>
        </p:nvSpPr>
        <p:spPr>
          <a:xfrm>
            <a:off x="457200" y="1552575"/>
            <a:ext cx="8453438" cy="1974850"/>
          </a:xfrm>
        </p:spPr>
        <p:txBody>
          <a:bodyPr/>
          <a:lstStyle/>
          <a:p>
            <a:pPr eaLnBrk="1" hangingPunct="1">
              <a:buFont typeface="Arial" pitchFamily="34" charset="0"/>
              <a:buNone/>
            </a:pPr>
            <a:r>
              <a:rPr lang="en-US" altLang="en-US" smtClean="0">
                <a:latin typeface="Helvetica" pitchFamily="-84" charset="0"/>
                <a:ea typeface="ヒラギノ角ゴ Pro W3" pitchFamily="-84" charset="-128"/>
              </a:rPr>
              <a:t>Flexible</a:t>
            </a:r>
          </a:p>
          <a:p>
            <a:pPr lvl="1" eaLnBrk="1" hangingPunct="1">
              <a:buFont typeface="Arial" pitchFamily="34" charset="0"/>
              <a:buChar char="•"/>
            </a:pPr>
            <a:r>
              <a:rPr lang="en-US" altLang="en-US" smtClean="0">
                <a:latin typeface="Helvetica" pitchFamily="-84" charset="0"/>
                <a:ea typeface="ヒラギノ角ゴ Pro W3" pitchFamily="-84" charset="-128"/>
              </a:rPr>
              <a:t>Go along with the team.</a:t>
            </a:r>
          </a:p>
          <a:p>
            <a:pPr lvl="1" eaLnBrk="1" hangingPunct="1">
              <a:buFont typeface="Arial" pitchFamily="34" charset="0"/>
              <a:buChar char="•"/>
            </a:pPr>
            <a:r>
              <a:rPr lang="en-US" altLang="en-US" smtClean="0">
                <a:latin typeface="Helvetica" pitchFamily="-84" charset="0"/>
                <a:ea typeface="ヒラギノ角ゴ Pro W3" pitchFamily="-84" charset="-128"/>
              </a:rPr>
              <a:t>As long as a project does not contradict with their morals or beliefs, they</a:t>
            </a:r>
            <a:r>
              <a:rPr lang="ja-JP" altLang="en-US" smtClean="0">
                <a:latin typeface="Helvetica" pitchFamily="-84" charset="0"/>
                <a:ea typeface="ヒラギノ角ゴ Pro W3" pitchFamily="-84" charset="-128"/>
              </a:rPr>
              <a:t>’</a:t>
            </a:r>
            <a:r>
              <a:rPr lang="en-US" altLang="ja-JP" smtClean="0">
                <a:latin typeface="Helvetica" pitchFamily="-84" charset="0"/>
                <a:ea typeface="ヒラギノ角ゴ Pro W3" pitchFamily="-84" charset="-128"/>
              </a:rPr>
              <a:t>re in.</a:t>
            </a:r>
          </a:p>
          <a:p>
            <a:pPr lvl="1" eaLnBrk="1" hangingPunct="1">
              <a:buFont typeface="Arial" pitchFamily="34" charset="0"/>
              <a:buChar char="•"/>
            </a:pPr>
            <a:r>
              <a:rPr lang="en-US" altLang="en-US" smtClean="0">
                <a:latin typeface="Helvetica" pitchFamily="-84" charset="0"/>
                <a:ea typeface="ヒラギノ角ゴ Pro W3" pitchFamily="-84" charset="-128"/>
              </a:rPr>
              <a:t>Any kind of recognition.</a:t>
            </a:r>
          </a:p>
          <a:p>
            <a:pPr lvl="1" eaLnBrk="1" hangingPunct="1">
              <a:buFont typeface="Arial" pitchFamily="34" charset="0"/>
              <a:buNone/>
            </a:pPr>
            <a:endParaRPr lang="en-US" altLang="en-US" smtClean="0">
              <a:latin typeface="Helvetica" pitchFamily="-84" charset="0"/>
              <a:ea typeface="ヒラギノ角ゴ Pro W3" pitchFamily="-84" charset="-128"/>
            </a:endParaRPr>
          </a:p>
          <a:p>
            <a:pPr lvl="3" eaLnBrk="1" hangingPunct="1">
              <a:buFont typeface="Arial" pitchFamily="34" charset="0"/>
              <a:buNone/>
            </a:pPr>
            <a:endParaRPr lang="en-US" altLang="en-US" smtClean="0">
              <a:latin typeface="Helvetica" pitchFamily="-84" charset="0"/>
              <a:ea typeface="ヒラギノ角ゴ Pro W3" pitchFamily="-84" charset="-128"/>
            </a:endParaRPr>
          </a:p>
        </p:txBody>
      </p:sp>
      <p:sp>
        <p:nvSpPr>
          <p:cNvPr id="1536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a:spcBef>
                <a:spcPct val="0"/>
              </a:spcBef>
              <a:buFontTx/>
              <a:buNone/>
            </a:pPr>
            <a:fld id="{43D1F51D-BB5C-420A-8C02-37540233009D}" type="slidenum">
              <a:rPr lang="en-US" altLang="en-US" sz="1000" smtClean="0">
                <a:solidFill>
                  <a:srgbClr val="95B3D7"/>
                </a:solidFill>
              </a:rPr>
              <a:pPr>
                <a:spcBef>
                  <a:spcPct val="0"/>
                </a:spcBef>
                <a:buFontTx/>
                <a:buNone/>
              </a:pPr>
              <a:t>9</a:t>
            </a:fld>
            <a:endParaRPr lang="en-US" altLang="en-US" sz="1000" smtClean="0">
              <a:solidFill>
                <a:srgbClr val="95B3D7"/>
              </a:solidFill>
            </a:endParaRPr>
          </a:p>
        </p:txBody>
      </p:sp>
      <p:sp>
        <p:nvSpPr>
          <p:cNvPr id="12293" name="TextBox 4"/>
          <p:cNvSpPr txBox="1">
            <a:spLocks noChangeArrowheads="1"/>
          </p:cNvSpPr>
          <p:nvPr/>
        </p:nvSpPr>
        <p:spPr bwMode="auto">
          <a:xfrm>
            <a:off x="1566863" y="3571875"/>
            <a:ext cx="6192837"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400" b="1">
                <a:solidFill>
                  <a:srgbClr val="005AA3"/>
                </a:solidFill>
                <a:latin typeface="Helvetica" pitchFamily="-84" charset="0"/>
                <a:ea typeface="ヒラギノ角ゴ Pro W3" pitchFamily="-84" charset="-128"/>
              </a:defRPr>
            </a:lvl1pPr>
            <a:lvl2pPr marL="742950" indent="-285750">
              <a:spcBef>
                <a:spcPct val="20000"/>
              </a:spcBef>
              <a:buFont typeface="Arial" pitchFamily="34" charset="0"/>
              <a:buChar char="–"/>
              <a:defRPr sz="2000">
                <a:solidFill>
                  <a:srgbClr val="005AA3"/>
                </a:solidFill>
                <a:latin typeface="Helvetica" pitchFamily="-84" charset="0"/>
                <a:ea typeface="ヒラギノ角ゴ Pro W3" pitchFamily="-84" charset="-128"/>
              </a:defRPr>
            </a:lvl2pPr>
            <a:lvl3pPr marL="1143000" indent="-228600">
              <a:spcBef>
                <a:spcPct val="20000"/>
              </a:spcBef>
              <a:buFont typeface="Arial" pitchFamily="34" charset="0"/>
              <a:buChar char="•"/>
              <a:defRPr>
                <a:solidFill>
                  <a:srgbClr val="005AA3"/>
                </a:solidFill>
                <a:latin typeface="Helvetica" pitchFamily="-84" charset="0"/>
                <a:ea typeface="ヒラギノ角ゴ Pro W3" pitchFamily="-84" charset="-128"/>
              </a:defRPr>
            </a:lvl3pPr>
            <a:lvl4pPr marL="1600200" indent="-228600">
              <a:spcBef>
                <a:spcPct val="20000"/>
              </a:spcBef>
              <a:buFont typeface="Arial" pitchFamily="34" charset="0"/>
              <a:buChar char="–"/>
              <a:defRPr sz="1400" b="1" i="1">
                <a:solidFill>
                  <a:srgbClr val="CF0031"/>
                </a:solidFill>
                <a:latin typeface="Helvetica" pitchFamily="-84" charset="0"/>
                <a:ea typeface="ヒラギノ角ゴ Pro W3" pitchFamily="-84" charset="-128"/>
              </a:defRPr>
            </a:lvl4pPr>
            <a:lvl5pPr marL="2057400" indent="-228600">
              <a:spcBef>
                <a:spcPct val="20000"/>
              </a:spcBef>
              <a:buFont typeface="Arial" pitchFamily="34" charset="0"/>
              <a:buChar char="»"/>
              <a:defRPr sz="1200" i="1">
                <a:solidFill>
                  <a:srgbClr val="005AA3"/>
                </a:solidFill>
                <a:latin typeface="Helvetica" pitchFamily="-84" charset="0"/>
                <a:ea typeface="ヒラギノ角ゴ Pro W3" pitchFamily="-84" charset="-128"/>
              </a:defRPr>
            </a:lvl5pPr>
            <a:lvl6pPr marL="25146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6pPr>
            <a:lvl7pPr marL="29718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7pPr>
            <a:lvl8pPr marL="34290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8pPr>
            <a:lvl9pPr marL="3886200" indent="-228600" defTabSz="457200" eaLnBrk="0" fontAlgn="base" hangingPunct="0">
              <a:spcBef>
                <a:spcPct val="20000"/>
              </a:spcBef>
              <a:spcAft>
                <a:spcPct val="0"/>
              </a:spcAft>
              <a:buFont typeface="Arial" pitchFamily="34" charset="0"/>
              <a:buChar char="»"/>
              <a:defRPr sz="1200" i="1">
                <a:solidFill>
                  <a:srgbClr val="005AA3"/>
                </a:solidFill>
                <a:latin typeface="Helvetica" pitchFamily="-84" charset="0"/>
                <a:ea typeface="ヒラギノ角ゴ Pro W3" pitchFamily="-84" charset="-128"/>
              </a:defRPr>
            </a:lvl9pPr>
          </a:lstStyle>
          <a:p>
            <a:pPr eaLnBrk="1" hangingPunct="1">
              <a:spcBef>
                <a:spcPct val="0"/>
              </a:spcBef>
              <a:buFont typeface="Arial" pitchFamily="34" charset="0"/>
              <a:buNone/>
            </a:pPr>
            <a:r>
              <a:rPr lang="en-US" altLang="en-US" sz="1800">
                <a:solidFill>
                  <a:srgbClr val="C00000"/>
                </a:solidFill>
              </a:rPr>
              <a:t>10 different and unique personality types who are motivated by different elements</a:t>
            </a:r>
          </a:p>
          <a:p>
            <a:pPr algn="ctr" eaLnBrk="1" hangingPunct="1">
              <a:spcBef>
                <a:spcPct val="0"/>
              </a:spcBef>
              <a:buFont typeface="Arial" pitchFamily="34" charset="0"/>
              <a:buNone/>
            </a:pPr>
            <a:r>
              <a:rPr lang="en-US" altLang="en-US" sz="2800">
                <a:solidFill>
                  <a:srgbClr val="C00000"/>
                </a:solidFill>
              </a:rPr>
              <a:t>+</a:t>
            </a:r>
          </a:p>
          <a:p>
            <a:pPr eaLnBrk="1" hangingPunct="1">
              <a:spcBef>
                <a:spcPct val="0"/>
              </a:spcBef>
              <a:buFont typeface="Arial" pitchFamily="34" charset="0"/>
              <a:buNone/>
            </a:pPr>
            <a:r>
              <a:rPr lang="en-US" altLang="en-US" sz="1800">
                <a:solidFill>
                  <a:srgbClr val="C00000"/>
                </a:solidFill>
              </a:rPr>
              <a:t>5 generations at work with each other</a:t>
            </a:r>
          </a:p>
          <a:p>
            <a:pPr algn="ctr" eaLnBrk="1" hangingPunct="1">
              <a:spcBef>
                <a:spcPct val="0"/>
              </a:spcBef>
              <a:buFont typeface="Arial" pitchFamily="34" charset="0"/>
              <a:buNone/>
            </a:pPr>
            <a:r>
              <a:rPr lang="en-US" altLang="en-US" sz="2800">
                <a:solidFill>
                  <a:srgbClr val="C00000"/>
                </a:solidFill>
              </a:rPr>
              <a:t>=</a:t>
            </a:r>
          </a:p>
          <a:p>
            <a:pPr eaLnBrk="1" hangingPunct="1">
              <a:spcBef>
                <a:spcPct val="0"/>
              </a:spcBef>
              <a:buFont typeface="Arial" pitchFamily="34" charset="0"/>
              <a:buNone/>
            </a:pPr>
            <a:r>
              <a:rPr lang="en-US" altLang="en-US" sz="1800">
                <a:solidFill>
                  <a:srgbClr val="C00000"/>
                </a:solidFill>
              </a:rPr>
              <a:t>Melting pot of women who are looking to you as leaders to show them the way!</a:t>
            </a:r>
          </a:p>
        </p:txBody>
      </p:sp>
      <p:pic>
        <p:nvPicPr>
          <p:cNvPr id="7" name="Picture 6" descr="flexib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6763" y="706438"/>
            <a:ext cx="2819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2000"/>
                                        <p:tgtEl>
                                          <p:spTgt spid="12291">
                                            <p:txEl>
                                              <p:pRg st="1" end="1"/>
                                            </p:txEl>
                                          </p:spTgt>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2000"/>
                                        <p:tgtEl>
                                          <p:spTgt spid="12291">
                                            <p:txEl>
                                              <p:pRg st="2" end="2"/>
                                            </p:txEl>
                                          </p:spTgt>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fade">
                                      <p:cBhvr>
                                        <p:cTn id="19" dur="2000"/>
                                        <p:tgtEl>
                                          <p:spTgt spid="12291">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293">
                                            <p:txEl>
                                              <p:pRg st="0" end="0"/>
                                            </p:txEl>
                                          </p:spTgt>
                                        </p:tgtEl>
                                        <p:attrNameLst>
                                          <p:attrName>style.visibility</p:attrName>
                                        </p:attrNameLst>
                                      </p:cBhvr>
                                      <p:to>
                                        <p:strVal val="visible"/>
                                      </p:to>
                                    </p:set>
                                    <p:animEffect transition="in" filter="fade">
                                      <p:cBhvr>
                                        <p:cTn id="27" dur="2000"/>
                                        <p:tgtEl>
                                          <p:spTgt spid="12293">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293">
                                            <p:txEl>
                                              <p:pRg st="1" end="1"/>
                                            </p:txEl>
                                          </p:spTgt>
                                        </p:tgtEl>
                                        <p:attrNameLst>
                                          <p:attrName>style.visibility</p:attrName>
                                        </p:attrNameLst>
                                      </p:cBhvr>
                                      <p:to>
                                        <p:strVal val="visible"/>
                                      </p:to>
                                    </p:set>
                                    <p:animEffect transition="in" filter="fade">
                                      <p:cBhvr>
                                        <p:cTn id="30" dur="2000"/>
                                        <p:tgtEl>
                                          <p:spTgt spid="12293">
                                            <p:txEl>
                                              <p:pRg st="1" end="1"/>
                                            </p:txEl>
                                          </p:spTgt>
                                        </p:tgtEl>
                                      </p:cBhvr>
                                    </p:animEffect>
                                  </p:childTnLst>
                                </p:cTn>
                              </p:par>
                            </p:childTnLst>
                          </p:cTn>
                        </p:par>
                        <p:par>
                          <p:cTn id="31" fill="hold" nodeType="afterGroup">
                            <p:stCondLst>
                              <p:cond delay="2000"/>
                            </p:stCondLst>
                            <p:childTnLst>
                              <p:par>
                                <p:cTn id="32" presetID="10" presetClass="entr" presetSubtype="0" fill="hold" nodeType="afterEffect">
                                  <p:stCondLst>
                                    <p:cond delay="0"/>
                                  </p:stCondLst>
                                  <p:childTnLst>
                                    <p:set>
                                      <p:cBhvr>
                                        <p:cTn id="33" dur="1" fill="hold">
                                          <p:stCondLst>
                                            <p:cond delay="0"/>
                                          </p:stCondLst>
                                        </p:cTn>
                                        <p:tgtEl>
                                          <p:spTgt spid="12293">
                                            <p:txEl>
                                              <p:pRg st="2" end="2"/>
                                            </p:txEl>
                                          </p:spTgt>
                                        </p:tgtEl>
                                        <p:attrNameLst>
                                          <p:attrName>style.visibility</p:attrName>
                                        </p:attrNameLst>
                                      </p:cBhvr>
                                      <p:to>
                                        <p:strVal val="visible"/>
                                      </p:to>
                                    </p:set>
                                    <p:animEffect transition="in" filter="fade">
                                      <p:cBhvr>
                                        <p:cTn id="34" dur="2000"/>
                                        <p:tgtEl>
                                          <p:spTgt spid="12293">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2293">
                                            <p:txEl>
                                              <p:pRg st="3" end="3"/>
                                            </p:txEl>
                                          </p:spTgt>
                                        </p:tgtEl>
                                        <p:attrNameLst>
                                          <p:attrName>style.visibility</p:attrName>
                                        </p:attrNameLst>
                                      </p:cBhvr>
                                      <p:to>
                                        <p:strVal val="visible"/>
                                      </p:to>
                                    </p:set>
                                    <p:animEffect transition="in" filter="fade">
                                      <p:cBhvr>
                                        <p:cTn id="37" dur="2000"/>
                                        <p:tgtEl>
                                          <p:spTgt spid="12293">
                                            <p:txEl>
                                              <p:pRg st="3" end="3"/>
                                            </p:txEl>
                                          </p:spTgt>
                                        </p:tgtEl>
                                      </p:cBhvr>
                                    </p:animEffect>
                                  </p:childTnLst>
                                </p:cTn>
                              </p:par>
                            </p:childTnLst>
                          </p:cTn>
                        </p:par>
                        <p:par>
                          <p:cTn id="38" fill="hold" nodeType="afterGroup">
                            <p:stCondLst>
                              <p:cond delay="4000"/>
                            </p:stCondLst>
                            <p:childTnLst>
                              <p:par>
                                <p:cTn id="39" presetID="10" presetClass="entr" presetSubtype="0" fill="hold" nodeType="afterEffect">
                                  <p:stCondLst>
                                    <p:cond delay="0"/>
                                  </p:stCondLst>
                                  <p:childTnLst>
                                    <p:set>
                                      <p:cBhvr>
                                        <p:cTn id="40" dur="1" fill="hold">
                                          <p:stCondLst>
                                            <p:cond delay="0"/>
                                          </p:stCondLst>
                                        </p:cTn>
                                        <p:tgtEl>
                                          <p:spTgt spid="12293">
                                            <p:txEl>
                                              <p:pRg st="4" end="4"/>
                                            </p:txEl>
                                          </p:spTgt>
                                        </p:tgtEl>
                                        <p:attrNameLst>
                                          <p:attrName>style.visibility</p:attrName>
                                        </p:attrNameLst>
                                      </p:cBhvr>
                                      <p:to>
                                        <p:strVal val="visible"/>
                                      </p:to>
                                    </p:set>
                                    <p:animEffect transition="in" filter="fade">
                                      <p:cBhvr>
                                        <p:cTn id="41" dur="2000"/>
                                        <p:tgtEl>
                                          <p:spTgt spid="122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0E6ACE4196CA4DB2F6917A1188FD6F" ma:contentTypeVersion="0" ma:contentTypeDescription="Create a new document." ma:contentTypeScope="" ma:versionID="22d533352c78d575e7b335260539a0b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34778D-D693-4253-A788-91115EA288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FC5EC9A-080E-4355-B91A-50017BF3487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966</TotalTime>
  <Words>3746</Words>
  <Application>Microsoft Office PowerPoint</Application>
  <PresentationFormat>On-screen Show (4:3)</PresentationFormat>
  <Paragraphs>370</Paragraphs>
  <Slides>25</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Lucida Grande</vt:lpstr>
      <vt:lpstr>ヒラギノ角ゴ Pro W3</vt:lpstr>
      <vt:lpstr>Arial</vt:lpstr>
      <vt:lpstr>Helvetica</vt:lpstr>
      <vt:lpstr>Calibri</vt:lpstr>
      <vt:lpstr>Georgia</vt:lpstr>
      <vt:lpstr>Algerian</vt:lpstr>
      <vt:lpstr>Lucida Handwriting</vt:lpstr>
      <vt:lpstr>+mj-lt</vt:lpstr>
      <vt:lpstr>Office Theme</vt:lpstr>
      <vt:lpstr>GoodWill Hunting finding your inner-kindness</vt:lpstr>
      <vt:lpstr>TODAY’S AGENDA</vt:lpstr>
      <vt:lpstr>Good Will=Civility:  What does it mean to you?</vt:lpstr>
      <vt:lpstr>Defining Civility</vt:lpstr>
      <vt:lpstr>Understanding our Volunteers</vt:lpstr>
      <vt:lpstr>Meet Our Members</vt:lpstr>
      <vt:lpstr>Meet More of Our Members</vt:lpstr>
      <vt:lpstr>…and Meet Still More of Our Members</vt:lpstr>
      <vt:lpstr>…and Finally</vt:lpstr>
      <vt:lpstr>…and Finally</vt:lpstr>
      <vt:lpstr>People We Admire </vt:lpstr>
      <vt:lpstr>People We Admire</vt:lpstr>
      <vt:lpstr>People We Admire</vt:lpstr>
      <vt:lpstr>A Few “inner-kindness” Terms </vt:lpstr>
      <vt:lpstr>Why hunt for your good will?</vt:lpstr>
      <vt:lpstr>Benefits of finding your inner-kindness</vt:lpstr>
      <vt:lpstr>How to find your good will</vt:lpstr>
      <vt:lpstr>Body and Verbal Cues</vt:lpstr>
      <vt:lpstr>Email Etiquette 101</vt:lpstr>
      <vt:lpstr>Email Etiquette 101</vt:lpstr>
      <vt:lpstr>Email Etiquette 101</vt:lpstr>
      <vt:lpstr>Email Etiquette 101</vt:lpstr>
      <vt:lpstr>Email Etiquette 101</vt:lpstr>
      <vt:lpstr>Let’s Practice Good Will</vt:lpstr>
      <vt:lpstr>Good Will Hunting Found</vt:lpstr>
    </vt:vector>
  </TitlesOfParts>
  <Company>Boy Scouts of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Morrow</dc:creator>
  <cp:lastModifiedBy>Kristin Hinshaw</cp:lastModifiedBy>
  <cp:revision>140</cp:revision>
  <cp:lastPrinted>2013-12-30T21:19:19Z</cp:lastPrinted>
  <dcterms:created xsi:type="dcterms:W3CDTF">2011-01-11T15:53:32Z</dcterms:created>
  <dcterms:modified xsi:type="dcterms:W3CDTF">2014-10-01T19:52:21Z</dcterms:modified>
</cp:coreProperties>
</file>