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5"/>
  </p:notesMasterIdLst>
  <p:handoutMasterIdLst>
    <p:handoutMasterId r:id="rId26"/>
  </p:handoutMasterIdLst>
  <p:sldIdLst>
    <p:sldId id="256" r:id="rId4"/>
    <p:sldId id="258" r:id="rId5"/>
    <p:sldId id="260" r:id="rId6"/>
    <p:sldId id="261" r:id="rId7"/>
    <p:sldId id="262" r:id="rId8"/>
    <p:sldId id="265" r:id="rId9"/>
    <p:sldId id="266" r:id="rId10"/>
    <p:sldId id="267" r:id="rId11"/>
    <p:sldId id="272" r:id="rId12"/>
    <p:sldId id="271" r:id="rId13"/>
    <p:sldId id="408" r:id="rId14"/>
    <p:sldId id="269" r:id="rId15"/>
    <p:sldId id="270" r:id="rId16"/>
    <p:sldId id="268" r:id="rId17"/>
    <p:sldId id="273" r:id="rId18"/>
    <p:sldId id="274" r:id="rId19"/>
    <p:sldId id="275" r:id="rId20"/>
    <p:sldId id="276" r:id="rId21"/>
    <p:sldId id="277" r:id="rId22"/>
    <p:sldId id="407" r:id="rId23"/>
    <p:sldId id="386" r:id="rId2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94694"/>
  </p:normalViewPr>
  <p:slideViewPr>
    <p:cSldViewPr snapToGrid="0" snapToObjects="1">
      <p:cViewPr varScale="1">
        <p:scale>
          <a:sx n="90" d="100"/>
          <a:sy n="90" d="100"/>
        </p:scale>
        <p:origin x="1098"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252"/>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09D46E-8C1E-D249-BD03-E0ABC6331A8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B8C4DBA-B0A6-E940-977C-3CFD3FF9FC4A}"/>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57A1E635-E96F-4E0C-BD27-A26BF1FF03CA}" type="datetime1">
              <a:rPr lang="en-US" altLang="en-US" smtClean="0"/>
              <a:t>8/18/2021</a:t>
            </a:fld>
            <a:endParaRPr lang="en-US" altLang="en-US"/>
          </a:p>
        </p:txBody>
      </p:sp>
      <p:sp>
        <p:nvSpPr>
          <p:cNvPr id="4" name="Footer Placeholder 3">
            <a:extLst>
              <a:ext uri="{FF2B5EF4-FFF2-40B4-BE49-F238E27FC236}">
                <a16:creationId xmlns:a16="http://schemas.microsoft.com/office/drawing/2014/main" id="{C28C4A4D-1CCD-2E41-8966-C628F54E4DB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7A27B19-0868-AF45-AFA7-66211085A2D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1194C48-C4A5-EE42-8D9F-CBC71AA5CD9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21F20A-95EE-CC41-9A7C-6A9EC1D059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B7CF04A-F526-444E-A951-75D1568560D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E05B26F-E7BD-4945-A0DC-5CD6C0C0658D}" type="datetime1">
              <a:rPr lang="en-US" altLang="en-US" smtClean="0"/>
              <a:t>8/18/2021</a:t>
            </a:fld>
            <a:endParaRPr lang="en-US" altLang="en-US"/>
          </a:p>
        </p:txBody>
      </p:sp>
      <p:sp>
        <p:nvSpPr>
          <p:cNvPr id="4" name="Slide Image Placeholder 3">
            <a:extLst>
              <a:ext uri="{FF2B5EF4-FFF2-40B4-BE49-F238E27FC236}">
                <a16:creationId xmlns:a16="http://schemas.microsoft.com/office/drawing/2014/main" id="{A4D36042-F901-8745-B15F-E8E68DADE3B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6CB49B-11B7-9641-BCB6-48CDE568C98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714878-5AEF-9343-B1DB-0B8A459DADE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98C36E1-E68E-AE48-9941-9B19933193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989E114-64B6-0445-8537-E2164C6926D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rgbClr val="145A9B"/>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p:txBody>
          <a:bodyPr/>
          <a:lstStyle/>
          <a:p>
            <a:fld id="{DA395637-C3C3-F248-B132-17E6A5DC3774}" type="slidenum">
              <a:rPr lang="en-US" altLang="en-US" smtClean="0"/>
              <a:pPr/>
              <a:t>‹#›</a:t>
            </a:fld>
            <a:endParaRPr lang="en-US" altLang="en-US" dirty="0"/>
          </a:p>
        </p:txBody>
      </p:sp>
    </p:spTree>
    <p:extLst>
      <p:ext uri="{BB962C8B-B14F-4D97-AF65-F5344CB8AC3E}">
        <p14:creationId xmlns:p14="http://schemas.microsoft.com/office/powerpoint/2010/main" val="129275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opp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rgbClr val="145A9B"/>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p:txBody>
          <a:bodyPr/>
          <a:lstStyle/>
          <a:p>
            <a:fld id="{DA395637-C3C3-F248-B132-17E6A5DC3774}" type="slidenum">
              <a:rPr lang="en-US" altLang="en-US" smtClean="0"/>
              <a:pPr/>
              <a:t>‹#›</a:t>
            </a:fld>
            <a:endParaRPr lang="en-US" altLang="en-US" dirty="0"/>
          </a:p>
        </p:txBody>
      </p:sp>
      <p:pic>
        <p:nvPicPr>
          <p:cNvPr id="6" name="Picture 5" descr="A purple circle with a black circle&#10;&#10;Description automatically generated with low confidence">
            <a:extLst>
              <a:ext uri="{FF2B5EF4-FFF2-40B4-BE49-F238E27FC236}">
                <a16:creationId xmlns:a16="http://schemas.microsoft.com/office/drawing/2014/main" id="{2D42129B-1002-8945-9B64-513BF88D87EE}"/>
              </a:ext>
            </a:extLst>
          </p:cNvPr>
          <p:cNvPicPr>
            <a:picLocks noChangeAspect="1"/>
          </p:cNvPicPr>
          <p:nvPr userDrawn="1"/>
        </p:nvPicPr>
        <p:blipFill>
          <a:blip r:embed="rId2"/>
          <a:stretch>
            <a:fillRect/>
          </a:stretch>
        </p:blipFill>
        <p:spPr>
          <a:xfrm>
            <a:off x="7001585" y="3412273"/>
            <a:ext cx="1397761" cy="1359984"/>
          </a:xfrm>
          <a:prstGeom prst="rect">
            <a:avLst/>
          </a:prstGeom>
        </p:spPr>
      </p:pic>
    </p:spTree>
    <p:extLst>
      <p:ext uri="{BB962C8B-B14F-4D97-AF65-F5344CB8AC3E}">
        <p14:creationId xmlns:p14="http://schemas.microsoft.com/office/powerpoint/2010/main" val="16956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oppy Pi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rgbClr val="145A9B"/>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p:txBody>
          <a:bodyPr/>
          <a:lstStyle/>
          <a:p>
            <a:fld id="{DA395637-C3C3-F248-B132-17E6A5DC3774}" type="slidenum">
              <a:rPr lang="en-US" altLang="en-US" smtClean="0"/>
              <a:pPr/>
              <a:t>‹#›</a:t>
            </a:fld>
            <a:endParaRPr lang="en-US" altLang="en-US" dirty="0"/>
          </a:p>
        </p:txBody>
      </p:sp>
      <p:pic>
        <p:nvPicPr>
          <p:cNvPr id="4" name="Picture 3" descr="Logo&#10;&#10;Description automatically generated">
            <a:extLst>
              <a:ext uri="{FF2B5EF4-FFF2-40B4-BE49-F238E27FC236}">
                <a16:creationId xmlns:a16="http://schemas.microsoft.com/office/drawing/2014/main" id="{3C7C414B-EE49-CA47-9E0E-CD5AE196D1BA}"/>
              </a:ext>
            </a:extLst>
          </p:cNvPr>
          <p:cNvPicPr>
            <a:picLocks noChangeAspect="1"/>
          </p:cNvPicPr>
          <p:nvPr userDrawn="1"/>
        </p:nvPicPr>
        <p:blipFill>
          <a:blip r:embed="rId2"/>
          <a:stretch>
            <a:fillRect/>
          </a:stretch>
        </p:blipFill>
        <p:spPr>
          <a:xfrm>
            <a:off x="7031929" y="3412272"/>
            <a:ext cx="1359985" cy="1359985"/>
          </a:xfrm>
          <a:prstGeom prst="rect">
            <a:avLst/>
          </a:prstGeom>
        </p:spPr>
      </p:pic>
    </p:spTree>
    <p:extLst>
      <p:ext uri="{BB962C8B-B14F-4D97-AF65-F5344CB8AC3E}">
        <p14:creationId xmlns:p14="http://schemas.microsoft.com/office/powerpoint/2010/main" val="64406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52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408178" y="1200151"/>
            <a:ext cx="300202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10154" y="1200151"/>
            <a:ext cx="307664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068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10042" y="1259706"/>
            <a:ext cx="296734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10042" y="1739528"/>
            <a:ext cx="296734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80156" y="1259706"/>
            <a:ext cx="300664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80156" y="1739528"/>
            <a:ext cx="300664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67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440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05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2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42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2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491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D640F9-114A-C645-8837-27AA5A949C6B}"/>
              </a:ext>
            </a:extLst>
          </p:cNvPr>
          <p:cNvSpPr>
            <a:spLocks noChangeArrowheads="1"/>
          </p:cNvSpPr>
          <p:nvPr userDrawn="1"/>
        </p:nvSpPr>
        <p:spPr bwMode="auto">
          <a:xfrm>
            <a:off x="-14288" y="0"/>
            <a:ext cx="2098676" cy="51562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28" name="Title Placeholder 1">
            <a:extLst>
              <a:ext uri="{FF2B5EF4-FFF2-40B4-BE49-F238E27FC236}">
                <a16:creationId xmlns:a16="http://schemas.microsoft.com/office/drawing/2014/main" id="{A26F371E-655F-8647-9942-A302D3D791B3}"/>
              </a:ext>
            </a:extLst>
          </p:cNvPr>
          <p:cNvSpPr>
            <a:spLocks noGrp="1"/>
          </p:cNvSpPr>
          <p:nvPr>
            <p:ph type="title"/>
          </p:nvPr>
        </p:nvSpPr>
        <p:spPr bwMode="auto">
          <a:xfrm>
            <a:off x="2408238" y="206375"/>
            <a:ext cx="62023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a:extLst>
              <a:ext uri="{FF2B5EF4-FFF2-40B4-BE49-F238E27FC236}">
                <a16:creationId xmlns:a16="http://schemas.microsoft.com/office/drawing/2014/main" id="{71B65ED1-CF76-C94E-9EE0-47EBB3B85A6C}"/>
              </a:ext>
            </a:extLst>
          </p:cNvPr>
          <p:cNvSpPr>
            <a:spLocks noGrp="1"/>
          </p:cNvSpPr>
          <p:nvPr>
            <p:ph type="body" idx="1"/>
          </p:nvPr>
        </p:nvSpPr>
        <p:spPr bwMode="auto">
          <a:xfrm>
            <a:off x="2408238" y="1200150"/>
            <a:ext cx="62785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a16="http://schemas.microsoft.com/office/drawing/2014/main" id="{BB7FDB62-32E9-DD4D-96AF-D9FB66D94E3C}"/>
              </a:ext>
            </a:extLst>
          </p:cNvPr>
          <p:cNvSpPr>
            <a:spLocks noGrp="1"/>
          </p:cNvSpPr>
          <p:nvPr>
            <p:ph type="sldNum" sz="quarter" idx="4"/>
          </p:nvPr>
        </p:nvSpPr>
        <p:spPr>
          <a:xfrm>
            <a:off x="8731250" y="5297170"/>
            <a:ext cx="412750" cy="273050"/>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145A9B"/>
                </a:solidFill>
                <a:latin typeface="Helvetica" pitchFamily="2" charset="0"/>
              </a:defRPr>
            </a:lvl1pPr>
          </a:lstStyle>
          <a:p>
            <a:fld id="{DA395637-C3C3-F248-B132-17E6A5DC3774}" type="slidenum">
              <a:rPr lang="en-US" altLang="en-US" smtClean="0"/>
              <a:pPr/>
              <a:t>‹#›</a:t>
            </a:fld>
            <a:endParaRPr lang="en-US" altLang="en-US" dirty="0"/>
          </a:p>
        </p:txBody>
      </p:sp>
      <p:sp>
        <p:nvSpPr>
          <p:cNvPr id="17" name="Rectangle 16">
            <a:extLst>
              <a:ext uri="{FF2B5EF4-FFF2-40B4-BE49-F238E27FC236}">
                <a16:creationId xmlns:a16="http://schemas.microsoft.com/office/drawing/2014/main" id="{DB6BBBC9-60D3-DA47-9ED3-6087CB5343DD}"/>
              </a:ext>
            </a:extLst>
          </p:cNvPr>
          <p:cNvSpPr/>
          <p:nvPr userDrawn="1"/>
        </p:nvSpPr>
        <p:spPr>
          <a:xfrm flipV="1">
            <a:off x="2089150" y="0"/>
            <a:ext cx="44450" cy="51435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0">
            <a:extLst>
              <a:ext uri="{FF2B5EF4-FFF2-40B4-BE49-F238E27FC236}">
                <a16:creationId xmlns:a16="http://schemas.microsoft.com/office/drawing/2014/main" id="{E4DBA46A-A8C7-B84C-A3E7-0376897B0B9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80988" y="79375"/>
            <a:ext cx="1481137"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CF449A5-85DE-714C-80C0-C7658A092655}"/>
              </a:ext>
            </a:extLst>
          </p:cNvPr>
          <p:cNvPicPr>
            <a:picLocks noChangeAspect="1"/>
          </p:cNvPicPr>
          <p:nvPr userDrawn="1"/>
        </p:nvPicPr>
        <p:blipFill>
          <a:blip r:embed="rId12"/>
          <a:stretch>
            <a:fillRect/>
          </a:stretch>
        </p:blipFill>
        <p:spPr>
          <a:xfrm>
            <a:off x="2178050" y="4662564"/>
            <a:ext cx="6965950" cy="392951"/>
          </a:xfrm>
          <a:prstGeom prst="rect">
            <a:avLst/>
          </a:prstGeom>
        </p:spPr>
      </p:pic>
      <p:sp>
        <p:nvSpPr>
          <p:cNvPr id="11" name="Slide Number Placeholder 3">
            <a:extLst>
              <a:ext uri="{FF2B5EF4-FFF2-40B4-BE49-F238E27FC236}">
                <a16:creationId xmlns:a16="http://schemas.microsoft.com/office/drawing/2014/main" id="{81DB29B1-B570-2941-A5D8-3D312B0E4FF4}"/>
              </a:ext>
            </a:extLst>
          </p:cNvPr>
          <p:cNvSpPr txBox="1">
            <a:spLocks/>
          </p:cNvSpPr>
          <p:nvPr userDrawn="1"/>
        </p:nvSpPr>
        <p:spPr bwMode="auto">
          <a:xfrm>
            <a:off x="8729560" y="4888603"/>
            <a:ext cx="414440" cy="241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1pPr>
            <a:lvl2pPr marL="742950" indent="-28575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2pPr>
            <a:lvl3pPr marL="11430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3pPr>
            <a:lvl4pPr marL="16002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4pPr>
            <a:lvl5pPr marL="20574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5pPr>
            <a:lvl6pPr marL="25146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6pPr>
            <a:lvl7pPr marL="29718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7pPr>
            <a:lvl8pPr marL="34290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8pPr>
            <a:lvl9pPr marL="38862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9pPr>
          </a:lstStyle>
          <a:p>
            <a:pPr eaLnBrk="1" hangingPunct="1"/>
            <a:fld id="{13EC3D7B-228E-1042-821D-48C035114407}" type="slidenum">
              <a:rPr lang="en-US" altLang="en-US" sz="900" smtClean="0">
                <a:solidFill>
                  <a:srgbClr val="145A9B"/>
                </a:solidFill>
                <a:latin typeface="Helvetica" pitchFamily="2" charset="0"/>
              </a:rPr>
              <a:pPr eaLnBrk="1" hangingPunct="1"/>
              <a:t>‹#›</a:t>
            </a:fld>
            <a:endParaRPr lang="en-US" altLang="en-US" sz="900" dirty="0">
              <a:solidFill>
                <a:srgbClr val="145A9B"/>
              </a:solidFill>
              <a:latin typeface="Helvetica" pitchFamily="2" charset="0"/>
            </a:endParaRPr>
          </a:p>
        </p:txBody>
      </p:sp>
      <p:sp>
        <p:nvSpPr>
          <p:cNvPr id="2" name="Rectangle 1">
            <a:extLst>
              <a:ext uri="{FF2B5EF4-FFF2-40B4-BE49-F238E27FC236}">
                <a16:creationId xmlns:a16="http://schemas.microsoft.com/office/drawing/2014/main" id="{7434BBD9-B8A7-394E-9723-B6ED4AFD61AC}"/>
              </a:ext>
            </a:extLst>
          </p:cNvPr>
          <p:cNvSpPr/>
          <p:nvPr userDrawn="1"/>
        </p:nvSpPr>
        <p:spPr>
          <a:xfrm>
            <a:off x="263525" y="1639888"/>
            <a:ext cx="1543050" cy="830997"/>
          </a:xfrm>
          <a:prstGeom prst="rect">
            <a:avLst/>
          </a:prstGeom>
        </p:spPr>
        <p:txBody>
          <a:bodyPr wrap="square">
            <a:spAutoFit/>
          </a:bodyPr>
          <a:lstStyle/>
          <a:p>
            <a:pPr algn="ctr"/>
            <a:r>
              <a:rPr lang="en-US" sz="1200" b="1" i="1" dirty="0">
                <a:solidFill>
                  <a:srgbClr val="145A9B"/>
                </a:solidFill>
                <a:effectLst/>
                <a:latin typeface="Adobe Garamond Pro Bold" panose="02020502060506020403" pitchFamily="18" charset="77"/>
              </a:rPr>
              <a:t>A Community </a:t>
            </a:r>
            <a:br>
              <a:rPr lang="en-US" sz="1200" b="1" i="1" dirty="0">
                <a:solidFill>
                  <a:srgbClr val="145A9B"/>
                </a:solidFill>
                <a:effectLst/>
                <a:latin typeface="Adobe Garamond Pro Bold" panose="02020502060506020403" pitchFamily="18" charset="77"/>
              </a:rPr>
            </a:br>
            <a:r>
              <a:rPr lang="en-US" sz="1200" b="1" i="1" dirty="0">
                <a:solidFill>
                  <a:srgbClr val="145A9B"/>
                </a:solidFill>
                <a:effectLst/>
                <a:latin typeface="Adobe Garamond Pro Bold" panose="02020502060506020403" pitchFamily="18" charset="77"/>
              </a:rPr>
              <a:t>of Volunteers Serving Veterans, Military, </a:t>
            </a:r>
            <a:br>
              <a:rPr lang="en-US" sz="1200" b="1" i="1" dirty="0">
                <a:solidFill>
                  <a:srgbClr val="145A9B"/>
                </a:solidFill>
                <a:effectLst/>
                <a:latin typeface="Adobe Garamond Pro Bold" panose="02020502060506020403" pitchFamily="18" charset="77"/>
              </a:rPr>
            </a:br>
            <a:r>
              <a:rPr lang="en-US" sz="1200" b="1" i="1" dirty="0">
                <a:solidFill>
                  <a:srgbClr val="145A9B"/>
                </a:solidFill>
                <a:effectLst/>
                <a:latin typeface="Adobe Garamond Pro Bold" panose="02020502060506020403" pitchFamily="18" charset="77"/>
              </a:rPr>
              <a:t>and their Families</a:t>
            </a:r>
            <a:endParaRPr lang="en-US" sz="1200" dirty="0">
              <a:solidFill>
                <a:srgbClr val="145A9B"/>
              </a:solidFill>
              <a:effectLst/>
              <a:latin typeface="Adobe Garamond Pro" panose="02020502060506020403" pitchFamily="18" charset="77"/>
            </a:endParaRPr>
          </a:p>
        </p:txBody>
      </p:sp>
    </p:spTree>
  </p:cSld>
  <p:clrMap bg1="lt1" tx1="dk1" bg2="lt2" tx2="dk2" accent1="accent1" accent2="accent2" accent3="accent3" accent4="accent4" accent5="accent5" accent6="accent6" hlink="hlink" folHlink="folHlink"/>
  <p:sldLayoutIdLst>
    <p:sldLayoutId id="2147483689" r:id="rId1"/>
    <p:sldLayoutId id="2147483696" r:id="rId2"/>
    <p:sldLayoutId id="2147483697" r:id="rId3"/>
    <p:sldLayoutId id="2147483695" r:id="rId4"/>
    <p:sldLayoutId id="2147483690" r:id="rId5"/>
    <p:sldLayoutId id="2147483691" r:id="rId6"/>
    <p:sldLayoutId id="2147483692" r:id="rId7"/>
    <p:sldLayoutId id="2147483693" r:id="rId8"/>
    <p:sldLayoutId id="2147483694" r:id="rId9"/>
  </p:sldLayoutIdLst>
  <p:hf sldNum="0" hdr="0" dt="0"/>
  <p:txStyles>
    <p:title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145A9B"/>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145A9B"/>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145A9B"/>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145A9B"/>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145A9B"/>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a:extLst>
              <a:ext uri="{FF2B5EF4-FFF2-40B4-BE49-F238E27FC236}">
                <a16:creationId xmlns:a16="http://schemas.microsoft.com/office/drawing/2014/main" id="{8A750212-E1AA-8F49-834F-AA834AD97BED}"/>
              </a:ext>
            </a:extLst>
          </p:cNvPr>
          <p:cNvSpPr>
            <a:spLocks noGrp="1"/>
          </p:cNvSpPr>
          <p:nvPr>
            <p:ph type="title"/>
          </p:nvPr>
        </p:nvSpPr>
        <p:spPr>
          <a:xfrm>
            <a:off x="2429503" y="1297172"/>
            <a:ext cx="6278562" cy="1582738"/>
          </a:xfrm>
        </p:spPr>
        <p:txBody>
          <a:bodyPr/>
          <a:lstStyle/>
          <a:p>
            <a:pPr algn="ctr" eaLnBrk="1" hangingPunct="1"/>
            <a:r>
              <a:rPr lang="en-US" altLang="en-US" sz="3200" dirty="0">
                <a:solidFill>
                  <a:srgbClr val="FF0000"/>
                </a:solidFill>
                <a:latin typeface="Helvetica" panose="020B0604020202020204" pitchFamily="34" charset="0"/>
              </a:rPr>
              <a:t> PART 1 – THE UNIT</a:t>
            </a:r>
            <a:br>
              <a:rPr lang="en-US" altLang="en-US" sz="3200" dirty="0">
                <a:solidFill>
                  <a:srgbClr val="FF0000"/>
                </a:solidFill>
                <a:latin typeface="Helvetica" panose="020B0604020202020204" pitchFamily="34" charset="0"/>
              </a:rPr>
            </a:br>
            <a:r>
              <a:rPr lang="en-US" altLang="en-US" sz="3200" dirty="0">
                <a:solidFill>
                  <a:srgbClr val="FF0000"/>
                </a:solidFill>
                <a:latin typeface="Helvetica" panose="020B0604020202020204" pitchFamily="34" charset="0"/>
              </a:rPr>
              <a:t> </a:t>
            </a:r>
            <a:br>
              <a:rPr lang="en-US" altLang="en-US" sz="3200">
                <a:solidFill>
                  <a:srgbClr val="FF0000"/>
                </a:solidFill>
                <a:latin typeface="Helvetica" panose="020B0604020202020204" pitchFamily="34" charset="0"/>
              </a:rPr>
            </a:br>
            <a:r>
              <a:rPr lang="en-US" altLang="en-US" sz="3200">
                <a:solidFill>
                  <a:srgbClr val="FF0000"/>
                </a:solidFill>
                <a:latin typeface="Helvetica" panose="020B0604020202020204" pitchFamily="34" charset="0"/>
              </a:rPr>
              <a:t>GUIDE TO</a:t>
            </a:r>
            <a:br>
              <a:rPr lang="en-US" altLang="en-US" sz="3200">
                <a:solidFill>
                  <a:srgbClr val="FF0000"/>
                </a:solidFill>
                <a:latin typeface="Helvetica" panose="020B0604020202020204" pitchFamily="34" charset="0"/>
              </a:rPr>
            </a:br>
            <a:r>
              <a:rPr lang="en-US" altLang="en-US" sz="3200">
                <a:solidFill>
                  <a:srgbClr val="FF0000"/>
                </a:solidFill>
                <a:latin typeface="Helvetica" panose="020B0604020202020204" pitchFamily="34" charset="0"/>
              </a:rPr>
              <a:t>THE </a:t>
            </a:r>
            <a:r>
              <a:rPr lang="en-US" altLang="en-US" sz="3200" dirty="0">
                <a:solidFill>
                  <a:srgbClr val="FF0000"/>
                </a:solidFill>
                <a:latin typeface="Helvetica" panose="020B0604020202020204" pitchFamily="34" charset="0"/>
              </a:rPr>
              <a:t>AMERICAN LEGION AUXILIARY</a:t>
            </a:r>
            <a:br>
              <a:rPr lang="en-US" altLang="en-US" sz="3200" dirty="0">
                <a:solidFill>
                  <a:srgbClr val="FF0000"/>
                </a:solidFill>
                <a:latin typeface="Helvetica" panose="020B0604020202020204" pitchFamily="34" charset="0"/>
              </a:rPr>
            </a:br>
            <a:r>
              <a:rPr lang="en-US" altLang="en-US" sz="3200" dirty="0">
                <a:solidFill>
                  <a:srgbClr val="FF0000"/>
                </a:solidFill>
                <a:latin typeface="Helvetica" panose="020B0604020202020204" pitchFamily="34" charset="0"/>
              </a:rPr>
              <a:t>DEPARTMENT OF OHIO </a:t>
            </a:r>
            <a:br>
              <a:rPr lang="en-US" altLang="en-US" sz="3200" dirty="0">
                <a:solidFill>
                  <a:srgbClr val="FF0000"/>
                </a:solidFill>
                <a:latin typeface="Helvetica" panose="020B0604020202020204" pitchFamily="34" charset="0"/>
              </a:rPr>
            </a:br>
            <a:r>
              <a:rPr lang="en-US" altLang="en-US" sz="3200" dirty="0">
                <a:solidFill>
                  <a:srgbClr val="FF0000"/>
                </a:solidFill>
                <a:latin typeface="Helvetica" panose="020B0604020202020204" pitchFamily="34" charset="0"/>
              </a:rPr>
              <a:t>LEADERSHIP </a:t>
            </a:r>
            <a:br>
              <a:rPr lang="en-US" altLang="en-US" sz="3200">
                <a:solidFill>
                  <a:srgbClr val="FF0000"/>
                </a:solidFill>
                <a:latin typeface="Helvetica" panose="020B0604020202020204" pitchFamily="34" charset="0"/>
              </a:rPr>
            </a:br>
            <a:endParaRPr lang="en-US" altLang="en-US" sz="3200" dirty="0">
              <a:solidFill>
                <a:srgbClr val="FF0000"/>
              </a:solidFill>
              <a:latin typeface="Helvetica" pitchFamily="2" charset="0"/>
              <a:ea typeface="ＭＳ Ｐゴシック" panose="020B0600070205080204" pitchFamily="34" charset="-128"/>
            </a:endParaRPr>
          </a:p>
        </p:txBody>
      </p:sp>
      <p:sp>
        <p:nvSpPr>
          <p:cNvPr id="5" name="TextBox 4">
            <a:extLst>
              <a:ext uri="{FF2B5EF4-FFF2-40B4-BE49-F238E27FC236}">
                <a16:creationId xmlns:a16="http://schemas.microsoft.com/office/drawing/2014/main" id="{4F2EB0C8-A15C-47C4-AB51-BFF41D1C9604}"/>
              </a:ext>
            </a:extLst>
          </p:cNvPr>
          <p:cNvSpPr txBox="1"/>
          <p:nvPr/>
        </p:nvSpPr>
        <p:spPr>
          <a:xfrm flipH="1">
            <a:off x="5794744" y="3973919"/>
            <a:ext cx="3051544" cy="738664"/>
          </a:xfrm>
          <a:prstGeom prst="rect">
            <a:avLst/>
          </a:prstGeom>
          <a:noFill/>
        </p:spPr>
        <p:txBody>
          <a:bodyPr wrap="square" rtlCol="0">
            <a:spAutoFit/>
          </a:bodyPr>
          <a:lstStyle/>
          <a:p>
            <a:pPr algn="ctr"/>
            <a:r>
              <a:rPr lang="en-US" sz="1400" dirty="0"/>
              <a:t>Prepared by Pam Bates</a:t>
            </a:r>
          </a:p>
          <a:p>
            <a:pPr algn="ctr"/>
            <a:r>
              <a:rPr lang="en-US" sz="1400" dirty="0"/>
              <a:t>Department Leadership Chairman</a:t>
            </a:r>
          </a:p>
          <a:p>
            <a:pPr algn="ctr"/>
            <a:r>
              <a:rPr lang="en-US" sz="1400" dirty="0"/>
              <a:t>Revised September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408238" y="1030029"/>
            <a:ext cx="6278562" cy="3552604"/>
          </a:xfrm>
        </p:spPr>
        <p:txBody>
          <a:bodyPr/>
          <a:lstStyle/>
          <a:p>
            <a:pPr eaLnBrk="1" hangingPunct="1">
              <a:spcBef>
                <a:spcPct val="0"/>
              </a:spcBef>
              <a:buFontTx/>
              <a:buNone/>
            </a:pPr>
            <a:r>
              <a:rPr lang="en-US" altLang="en-US" sz="1400" i="1" dirty="0">
                <a:latin typeface="Arial" panose="020B0604020202020204" pitchFamily="34" charset="0"/>
              </a:rPr>
              <a:t>Each Unit, District and Department may be different in their elected positions &amp; duties depending on membership needs and availability of persons to hold these elected positions. </a:t>
            </a:r>
          </a:p>
          <a:p>
            <a:pPr eaLnBrk="1" hangingPunct="1">
              <a:spcBef>
                <a:spcPct val="0"/>
              </a:spcBef>
              <a:buFontTx/>
              <a:buNone/>
            </a:pPr>
            <a:endParaRPr lang="en-US" altLang="en-US" sz="1400" i="1" dirty="0">
              <a:latin typeface="Arial" panose="020B0604020202020204" pitchFamily="34" charset="0"/>
            </a:endParaRPr>
          </a:p>
          <a:p>
            <a:pPr eaLnBrk="1" hangingPunct="1">
              <a:spcBef>
                <a:spcPct val="0"/>
              </a:spcBef>
              <a:buFontTx/>
              <a:buNone/>
            </a:pPr>
            <a:r>
              <a:rPr lang="en-US" altLang="en-US" sz="1400" i="1" dirty="0">
                <a:latin typeface="Arial" panose="020B0604020202020204" pitchFamily="34" charset="0"/>
              </a:rPr>
              <a:t>If you want more detailed information on the specific duties go to the ALA Guide Book.  If you don’t have a Guide Book go to: alaforveterans.org and download the Guide Book or go to Emblem Sales emblem.legion</a:t>
            </a:r>
            <a:r>
              <a:rPr lang="en-US" altLang="en-US" sz="1400" i="1">
                <a:latin typeface="Arial" panose="020B0604020202020204" pitchFamily="34" charset="0"/>
              </a:rPr>
              <a:t>.org.</a:t>
            </a: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 </a:t>
            </a:r>
          </a:p>
          <a:p>
            <a:pPr eaLnBrk="1" hangingPunct="1">
              <a:spcBef>
                <a:spcPct val="0"/>
              </a:spcBef>
              <a:buFontTx/>
              <a:buNone/>
            </a:pPr>
            <a:r>
              <a:rPr lang="en-US" altLang="en-US" sz="1400" dirty="0">
                <a:latin typeface="Arial" panose="020B0604020202020204" pitchFamily="34" charset="0"/>
              </a:rPr>
              <a:t>The success of the Unit depends to a large degree upon the efficient and businesslike administration of all of its activities…each Unit officer, committee chairman and member share in this responsibility. </a:t>
            </a:r>
          </a:p>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All officers should read the “Plan of Actions (POAs)” provided by Department Chairmen on our yearly programs.</a:t>
            </a: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
        <p:nvSpPr>
          <p:cNvPr id="4" name="Rectangle 2">
            <a:extLst>
              <a:ext uri="{FF2B5EF4-FFF2-40B4-BE49-F238E27FC236}">
                <a16:creationId xmlns:a16="http://schemas.microsoft.com/office/drawing/2014/main" id="{46D57FE9-026C-4AB6-B5F5-9BB49ECCCEB1}"/>
              </a:ext>
            </a:extLst>
          </p:cNvPr>
          <p:cNvSpPr>
            <a:spLocks noChangeArrowheads="1"/>
          </p:cNvSpPr>
          <p:nvPr/>
        </p:nvSpPr>
        <p:spPr bwMode="auto">
          <a:xfrm>
            <a:off x="2264734" y="177950"/>
            <a:ext cx="64220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algn="ctr" eaLnBrk="1" hangingPunct="1">
              <a:spcBef>
                <a:spcPct val="0"/>
              </a:spcBef>
              <a:buFontTx/>
              <a:buNone/>
            </a:pPr>
            <a:r>
              <a:rPr lang="en-US" altLang="en-US" sz="2800" dirty="0">
                <a:solidFill>
                  <a:srgbClr val="FF0000"/>
                </a:solidFill>
              </a:rPr>
              <a:t>OFFICERS’ </a:t>
            </a:r>
          </a:p>
          <a:p>
            <a:pPr algn="ctr" eaLnBrk="1" hangingPunct="1">
              <a:spcBef>
                <a:spcPct val="0"/>
              </a:spcBef>
              <a:buFontTx/>
              <a:buNone/>
            </a:pPr>
            <a:r>
              <a:rPr lang="en-US" altLang="en-US" sz="2800" dirty="0">
                <a:solidFill>
                  <a:srgbClr val="FF0000"/>
                </a:solidFill>
              </a:rPr>
              <a:t>GENERAL RESPONSIBILITIES</a:t>
            </a:r>
          </a:p>
        </p:txBody>
      </p:sp>
    </p:spTree>
    <p:extLst>
      <p:ext uri="{BB962C8B-B14F-4D97-AF65-F5344CB8AC3E}">
        <p14:creationId xmlns:p14="http://schemas.microsoft.com/office/powerpoint/2010/main" val="314094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FBCF8-F929-4F2E-AFF1-EE3CEE8E2E44}"/>
              </a:ext>
            </a:extLst>
          </p:cNvPr>
          <p:cNvSpPr txBox="1"/>
          <p:nvPr/>
        </p:nvSpPr>
        <p:spPr>
          <a:xfrm>
            <a:off x="2381250" y="380999"/>
            <a:ext cx="6134100" cy="5816977"/>
          </a:xfrm>
          <a:prstGeom prst="rect">
            <a:avLst/>
          </a:prstGeom>
          <a:noFill/>
        </p:spPr>
        <p:txBody>
          <a:bodyPr wrap="square" rtlCol="0">
            <a:spAutoFit/>
          </a:bodyPr>
          <a:lstStyle/>
          <a:p>
            <a:pPr algn="ctr"/>
            <a:r>
              <a:rPr lang="en-US" b="1" dirty="0">
                <a:solidFill>
                  <a:srgbClr val="FF0000"/>
                </a:solidFill>
                <a:latin typeface="Helvetica" panose="020B0604020202020204" pitchFamily="34" charset="0"/>
                <a:cs typeface="Helvetica" panose="020B0604020202020204" pitchFamily="34" charset="0"/>
              </a:rPr>
              <a:t>GENERAL INFORMATION ABOUT UNIT OFFICERS,  CHAIRMEN, EXECUTIVE COMMITTEE</a:t>
            </a:r>
          </a:p>
          <a:p>
            <a:pPr algn="ctr"/>
            <a:endParaRPr lang="en-US" b="1" dirty="0">
              <a:solidFill>
                <a:srgbClr val="FF000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600" b="1" dirty="0">
                <a:solidFill>
                  <a:schemeClr val="tx2">
                    <a:lumMod val="60000"/>
                    <a:lumOff val="40000"/>
                  </a:schemeClr>
                </a:solidFill>
                <a:latin typeface="Helvetica" panose="020B0604020202020204" pitchFamily="34" charset="0"/>
                <a:cs typeface="Helvetica" panose="020B0604020202020204" pitchFamily="34" charset="0"/>
              </a:rPr>
              <a:t>THE DUTIES OF ALL OF THE ABOVE AND ANY ADDITIONAL COMMITTEES SHOULD HAVE THEIR DUTIES SPELLED OUT IN THE UNIT’S STANDING RULES.</a:t>
            </a:r>
          </a:p>
          <a:p>
            <a:endParaRPr lang="en-US" sz="1600" b="1" dirty="0">
              <a:solidFill>
                <a:schemeClr val="tx2">
                  <a:lumMod val="60000"/>
                  <a:lumOff val="40000"/>
                </a:schemeClr>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600" b="1" dirty="0">
                <a:solidFill>
                  <a:schemeClr val="tx2">
                    <a:lumMod val="60000"/>
                    <a:lumOff val="40000"/>
                  </a:schemeClr>
                </a:solidFill>
                <a:latin typeface="Helvetica" panose="020B0604020202020204" pitchFamily="34" charset="0"/>
                <a:cs typeface="Helvetica" panose="020B0604020202020204" pitchFamily="34" charset="0"/>
              </a:rPr>
              <a:t>ALL PROJECTS THAT INVOLVE MONEY TRANSACTIONS, SHOULD HAVE THE APPROVAL OF THE EXECUTIVE COMMITTEE FIRST…THEN THE GENERAL MEMBERSHIP.</a:t>
            </a:r>
          </a:p>
          <a:p>
            <a:pPr marL="285750" indent="-285750">
              <a:buFont typeface="Arial" panose="020B0604020202020204" pitchFamily="34" charset="0"/>
              <a:buChar char="•"/>
            </a:pPr>
            <a:endParaRPr lang="en-US" sz="1600" b="1" dirty="0">
              <a:solidFill>
                <a:schemeClr val="tx2">
                  <a:lumMod val="60000"/>
                  <a:lumOff val="40000"/>
                </a:schemeClr>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600" b="1" dirty="0">
                <a:solidFill>
                  <a:schemeClr val="tx2">
                    <a:lumMod val="60000"/>
                    <a:lumOff val="40000"/>
                  </a:schemeClr>
                </a:solidFill>
                <a:latin typeface="Helvetica" panose="020B0604020202020204" pitchFamily="34" charset="0"/>
                <a:cs typeface="Helvetica" panose="020B0604020202020204" pitchFamily="34" charset="0"/>
              </a:rPr>
              <a:t>ALL OF THE ABOVE SHOULD PROVIDE REPORTS AT A MEETING OR IF THEY CANNOT ATTEND PROVIDE THE INFORMATION TO THE PRESIDENT OR SECRETARY PRIOR TO THE MEETING.</a:t>
            </a:r>
          </a:p>
          <a:p>
            <a:pPr algn="ctr"/>
            <a:endParaRPr lang="en-US" b="1" dirty="0">
              <a:solidFill>
                <a:srgbClr val="FF0000"/>
              </a:solidFill>
              <a:latin typeface="Helvetica" panose="020B0604020202020204" pitchFamily="34" charset="0"/>
              <a:cs typeface="Helvetica" panose="020B0604020202020204" pitchFamily="34" charset="0"/>
            </a:endParaRPr>
          </a:p>
          <a:p>
            <a:pPr algn="ctr"/>
            <a:endParaRPr lang="en-US" b="1" dirty="0">
              <a:solidFill>
                <a:srgbClr val="FF0000"/>
              </a:solidFill>
              <a:latin typeface="Helvetica" panose="020B0604020202020204" pitchFamily="34" charset="0"/>
              <a:cs typeface="Helvetica" panose="020B0604020202020204" pitchFamily="34" charset="0"/>
            </a:endParaRPr>
          </a:p>
          <a:p>
            <a:pPr algn="ctr"/>
            <a:endParaRPr lang="en-US" b="1" dirty="0">
              <a:solidFill>
                <a:srgbClr val="FF0000"/>
              </a:solidFill>
              <a:latin typeface="Helvetica" panose="020B0604020202020204" pitchFamily="34" charset="0"/>
              <a:cs typeface="Helvetica" panose="020B0604020202020204" pitchFamily="34" charset="0"/>
            </a:endParaRPr>
          </a:p>
          <a:p>
            <a:pPr algn="ctr"/>
            <a:endParaRPr lang="en-US" b="1" dirty="0">
              <a:solidFill>
                <a:srgbClr val="FF0000"/>
              </a:solidFill>
              <a:latin typeface="Helvetica" panose="020B0604020202020204" pitchFamily="34" charset="0"/>
              <a:cs typeface="Helvetica" panose="020B0604020202020204" pitchFamily="34" charset="0"/>
            </a:endParaRPr>
          </a:p>
          <a:p>
            <a:pPr algn="ctr"/>
            <a:endParaRPr lang="en-US" b="1" dirty="0">
              <a:solidFill>
                <a:srgbClr val="FF0000"/>
              </a:solidFill>
              <a:latin typeface="Helvetica" panose="020B0604020202020204" pitchFamily="34" charset="0"/>
              <a:cs typeface="Helvetica" panose="020B0604020202020204" pitchFamily="34" charset="0"/>
            </a:endParaRPr>
          </a:p>
          <a:p>
            <a:pPr algn="ctr"/>
            <a:endParaRPr lang="en-US" b="1" dirty="0">
              <a:solidFill>
                <a:srgbClr val="FF0000"/>
              </a:solidFill>
              <a:latin typeface="Helvetica" panose="020B0604020202020204" pitchFamily="34" charset="0"/>
              <a:cs typeface="Helvetica" panose="020B0604020202020204" pitchFamily="34" charset="0"/>
            </a:endParaRPr>
          </a:p>
          <a:p>
            <a:pPr algn="ctr"/>
            <a:endParaRPr lang="en-US" b="1"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4030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408238" y="762273"/>
            <a:ext cx="6278562" cy="3820360"/>
          </a:xfrm>
        </p:spPr>
        <p:txBody>
          <a:bodyPr/>
          <a:lstStyle/>
          <a:p>
            <a:pPr eaLnBrk="1" hangingPunct="1">
              <a:spcBef>
                <a:spcPct val="0"/>
              </a:spcBef>
            </a:pPr>
            <a:r>
              <a:rPr lang="en-US" altLang="en-US" sz="1400" dirty="0">
                <a:latin typeface="Arial" panose="020B0604020202020204" pitchFamily="34" charset="0"/>
              </a:rPr>
              <a:t>Review previous meeting’s minutes for items that would need action at your upcoming meeting (are there tabled items; subjects or committee info that is to be provided)</a:t>
            </a:r>
          </a:p>
          <a:p>
            <a:pPr eaLnBrk="1" hangingPunct="1">
              <a:spcBef>
                <a:spcPct val="0"/>
              </a:spcBef>
              <a:buFontTx/>
              <a:buNone/>
            </a:pPr>
            <a:r>
              <a:rPr lang="en-US" altLang="en-US" sz="1400" dirty="0">
                <a:latin typeface="Arial" panose="020B0604020202020204" pitchFamily="34" charset="0"/>
              </a:rPr>
              <a:t> </a:t>
            </a:r>
          </a:p>
          <a:p>
            <a:pPr eaLnBrk="1" hangingPunct="1">
              <a:spcBef>
                <a:spcPct val="0"/>
              </a:spcBef>
            </a:pPr>
            <a:r>
              <a:rPr lang="en-US" altLang="en-US" sz="1400" dirty="0">
                <a:latin typeface="Arial" panose="020B0604020202020204" pitchFamily="34" charset="0"/>
              </a:rPr>
              <a:t>Read and re-read your Governing Documents (will there be any action that knowledge of these documents is imperative ; any items that involve parliamentary procedures; voting ballot of any sort)</a:t>
            </a:r>
          </a:p>
          <a:p>
            <a:pPr eaLnBrk="1" hangingPunct="1">
              <a:spcBef>
                <a:spcPct val="0"/>
              </a:spcBef>
              <a:buFontTx/>
              <a:buNone/>
            </a:pPr>
            <a:r>
              <a:rPr lang="en-US" altLang="en-US" sz="1400" dirty="0">
                <a:latin typeface="Arial" panose="020B0604020202020204" pitchFamily="34" charset="0"/>
              </a:rPr>
              <a:t> </a:t>
            </a:r>
          </a:p>
          <a:p>
            <a:pPr eaLnBrk="1" hangingPunct="1">
              <a:spcBef>
                <a:spcPct val="0"/>
              </a:spcBef>
            </a:pPr>
            <a:r>
              <a:rPr lang="en-US" altLang="en-US" sz="1400" dirty="0">
                <a:latin typeface="Arial" panose="020B0604020202020204" pitchFamily="34" charset="0"/>
              </a:rPr>
              <a:t>Do you have a guest coming? (who will do the introduction; have a bio of the guest; find out if they need to be excused early; make sure someone greets them; make them feel comfortable; pronounce their name correctly; if this is a guest speaker, make sure in advance they know the time frame for speaking)</a:t>
            </a:r>
          </a:p>
          <a:p>
            <a:pPr eaLnBrk="1" hangingPunct="1">
              <a:spcBef>
                <a:spcPct val="0"/>
              </a:spcBef>
              <a:buFontTx/>
              <a:buNone/>
            </a:pPr>
            <a:r>
              <a:rPr lang="en-US" altLang="en-US" sz="1400" dirty="0">
                <a:latin typeface="Arial" panose="020B0604020202020204" pitchFamily="34" charset="0"/>
              </a:rPr>
              <a:t> </a:t>
            </a:r>
          </a:p>
          <a:p>
            <a:pPr eaLnBrk="1" hangingPunct="1">
              <a:spcBef>
                <a:spcPct val="0"/>
              </a:spcBef>
            </a:pPr>
            <a:r>
              <a:rPr lang="en-US" altLang="en-US" sz="1400" dirty="0">
                <a:latin typeface="Arial" panose="020B0604020202020204" pitchFamily="34" charset="0"/>
              </a:rPr>
              <a:t>Times you may need to suspend or dispense with the reading of minutes or reports. (have a member ready to make a motion and another to second; this helps expedite the meeting)</a:t>
            </a:r>
          </a:p>
          <a:p>
            <a:pPr eaLnBrk="1" hangingPunct="1">
              <a:spcBef>
                <a:spcPct val="0"/>
              </a:spcBef>
              <a:buFontTx/>
              <a:buNone/>
            </a:pPr>
            <a:r>
              <a:rPr lang="en-US" altLang="en-US" sz="1200" b="0" dirty="0">
                <a:latin typeface="Arial" panose="020B0604020202020204" pitchFamily="34" charset="0"/>
              </a:rPr>
              <a:t> </a:t>
            </a: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
        <p:nvSpPr>
          <p:cNvPr id="4" name="Rectangle 2">
            <a:extLst>
              <a:ext uri="{FF2B5EF4-FFF2-40B4-BE49-F238E27FC236}">
                <a16:creationId xmlns:a16="http://schemas.microsoft.com/office/drawing/2014/main" id="{18C848DA-A956-4DE3-8F8A-1C673220C0A7}"/>
              </a:ext>
            </a:extLst>
          </p:cNvPr>
          <p:cNvSpPr>
            <a:spLocks noChangeArrowheads="1"/>
          </p:cNvSpPr>
          <p:nvPr/>
        </p:nvSpPr>
        <p:spPr bwMode="auto">
          <a:xfrm>
            <a:off x="2503931" y="259407"/>
            <a:ext cx="5162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algn="ctr" eaLnBrk="1" hangingPunct="1">
              <a:spcBef>
                <a:spcPct val="0"/>
              </a:spcBef>
              <a:buFontTx/>
              <a:buNone/>
            </a:pPr>
            <a:r>
              <a:rPr lang="en-US" altLang="en-US" dirty="0">
                <a:solidFill>
                  <a:srgbClr val="FF0000"/>
                </a:solidFill>
              </a:rPr>
              <a:t>PRESIDENT</a:t>
            </a:r>
          </a:p>
        </p:txBody>
      </p:sp>
    </p:spTree>
    <p:extLst>
      <p:ext uri="{BB962C8B-B14F-4D97-AF65-F5344CB8AC3E}">
        <p14:creationId xmlns:p14="http://schemas.microsoft.com/office/powerpoint/2010/main" val="125365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ECD821F-C90E-4574-A9BF-3D71E128BDFF}"/>
              </a:ext>
            </a:extLst>
          </p:cNvPr>
          <p:cNvSpPr>
            <a:spLocks noGrp="1" noChangeArrowheads="1"/>
          </p:cNvSpPr>
          <p:nvPr>
            <p:ph idx="1"/>
          </p:nvPr>
        </p:nvSpPr>
        <p:spPr bwMode="auto">
          <a:xfrm>
            <a:off x="2408238" y="338913"/>
            <a:ext cx="6278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algn="ctr" eaLnBrk="1" hangingPunct="1">
              <a:spcBef>
                <a:spcPct val="0"/>
              </a:spcBef>
              <a:buFontTx/>
              <a:buNone/>
            </a:pPr>
            <a:r>
              <a:rPr lang="en-US" altLang="en-US" dirty="0">
                <a:solidFill>
                  <a:srgbClr val="FF0000"/>
                </a:solidFill>
              </a:rPr>
              <a:t>VICE  PRESIDENT</a:t>
            </a:r>
          </a:p>
        </p:txBody>
      </p:sp>
      <p:sp>
        <p:nvSpPr>
          <p:cNvPr id="6" name="TextBox 3">
            <a:extLst>
              <a:ext uri="{FF2B5EF4-FFF2-40B4-BE49-F238E27FC236}">
                <a16:creationId xmlns:a16="http://schemas.microsoft.com/office/drawing/2014/main" id="{A5790FBE-BBCD-4500-A206-3A2E92253729}"/>
              </a:ext>
            </a:extLst>
          </p:cNvPr>
          <p:cNvSpPr txBox="1">
            <a:spLocks noChangeArrowheads="1"/>
          </p:cNvSpPr>
          <p:nvPr/>
        </p:nvSpPr>
        <p:spPr bwMode="auto">
          <a:xfrm>
            <a:off x="2488406" y="1279088"/>
            <a:ext cx="61182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marL="285750" indent="-285750" eaLnBrk="1" hangingPunct="1">
              <a:spcBef>
                <a:spcPct val="0"/>
              </a:spcBef>
            </a:pPr>
            <a:r>
              <a:rPr lang="en-US" altLang="en-US" sz="1800" dirty="0">
                <a:solidFill>
                  <a:schemeClr val="accent1">
                    <a:lumMod val="75000"/>
                  </a:schemeClr>
                </a:solidFill>
                <a:latin typeface="Arial" panose="020B0604020202020204" pitchFamily="34" charset="0"/>
              </a:rPr>
              <a:t>Every Unit may have different duties for their Vice Presidents.  Check your Governing Documents.</a:t>
            </a:r>
          </a:p>
          <a:p>
            <a:pPr marL="285750" indent="-285750" eaLnBrk="1" hangingPunct="1">
              <a:spcBef>
                <a:spcPct val="0"/>
              </a:spcBef>
            </a:pPr>
            <a:endParaRPr lang="en-US" altLang="en-US" sz="1800" dirty="0">
              <a:solidFill>
                <a:schemeClr val="accent1">
                  <a:lumMod val="75000"/>
                </a:schemeClr>
              </a:solidFill>
              <a:latin typeface="Arial" panose="020B0604020202020204" pitchFamily="34" charset="0"/>
            </a:endParaRPr>
          </a:p>
          <a:p>
            <a:pPr marL="285750" indent="-285750" eaLnBrk="1" hangingPunct="1">
              <a:spcBef>
                <a:spcPct val="0"/>
              </a:spcBef>
            </a:pPr>
            <a:r>
              <a:rPr lang="en-US" altLang="en-US" sz="1800" dirty="0">
                <a:solidFill>
                  <a:schemeClr val="accent1">
                    <a:lumMod val="75000"/>
                  </a:schemeClr>
                </a:solidFill>
                <a:latin typeface="Arial" panose="020B0604020202020204" pitchFamily="34" charset="0"/>
              </a:rPr>
              <a:t>Check your Bylaws &amp; Standing Rules  for descriptions of duties.</a:t>
            </a:r>
          </a:p>
          <a:p>
            <a:pPr marL="285750" indent="-285750" eaLnBrk="1" hangingPunct="1">
              <a:spcBef>
                <a:spcPct val="0"/>
              </a:spcBef>
            </a:pPr>
            <a:endParaRPr lang="en-US" altLang="en-US" sz="1800" dirty="0">
              <a:solidFill>
                <a:schemeClr val="accent1">
                  <a:lumMod val="75000"/>
                </a:schemeClr>
              </a:solidFill>
              <a:latin typeface="Arial" panose="020B0604020202020204" pitchFamily="34" charset="0"/>
            </a:endParaRPr>
          </a:p>
          <a:p>
            <a:pPr marL="285750" indent="-285750" eaLnBrk="1" hangingPunct="1">
              <a:spcBef>
                <a:spcPct val="0"/>
              </a:spcBef>
            </a:pPr>
            <a:r>
              <a:rPr lang="en-US" altLang="en-US" sz="1800" dirty="0">
                <a:solidFill>
                  <a:schemeClr val="accent1">
                    <a:lumMod val="75000"/>
                  </a:schemeClr>
                </a:solidFill>
                <a:latin typeface="Arial" panose="020B0604020202020204" pitchFamily="34" charset="0"/>
              </a:rPr>
              <a:t>The 1</a:t>
            </a:r>
            <a:r>
              <a:rPr lang="en-US" altLang="en-US" sz="1800" baseline="30000" dirty="0">
                <a:solidFill>
                  <a:schemeClr val="accent1">
                    <a:lumMod val="75000"/>
                  </a:schemeClr>
                </a:solidFill>
                <a:latin typeface="Arial" panose="020B0604020202020204" pitchFamily="34" charset="0"/>
              </a:rPr>
              <a:t>st</a:t>
            </a:r>
            <a:r>
              <a:rPr lang="en-US" altLang="en-US" sz="1800" dirty="0">
                <a:solidFill>
                  <a:schemeClr val="accent1">
                    <a:lumMod val="75000"/>
                  </a:schemeClr>
                </a:solidFill>
                <a:latin typeface="Arial" panose="020B0604020202020204" pitchFamily="34" charset="0"/>
              </a:rPr>
              <a:t> Vice should be prepared to fill in for the President and assist the President when she asks. </a:t>
            </a:r>
          </a:p>
        </p:txBody>
      </p:sp>
    </p:spTree>
    <p:extLst>
      <p:ext uri="{BB962C8B-B14F-4D97-AF65-F5344CB8AC3E}">
        <p14:creationId xmlns:p14="http://schemas.microsoft.com/office/powerpoint/2010/main" val="274948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FC62F5-11F2-44AE-BC3F-EC97C6221DC6}"/>
              </a:ext>
            </a:extLst>
          </p:cNvPr>
          <p:cNvSpPr txBox="1"/>
          <p:nvPr/>
        </p:nvSpPr>
        <p:spPr>
          <a:xfrm>
            <a:off x="2809653" y="117533"/>
            <a:ext cx="4598580" cy="461665"/>
          </a:xfrm>
          <a:prstGeom prst="rect">
            <a:avLst/>
          </a:prstGeom>
          <a:noFill/>
        </p:spPr>
        <p:txBody>
          <a:bodyPr wrap="square">
            <a:spAutoFit/>
          </a:bodyPr>
          <a:lstStyle/>
          <a:p>
            <a:pPr algn="ctr" eaLnBrk="1" hangingPunct="1">
              <a:spcBef>
                <a:spcPct val="0"/>
              </a:spcBef>
              <a:buFontTx/>
              <a:buNone/>
            </a:pPr>
            <a:r>
              <a:rPr lang="en-US" altLang="en-US" sz="2400" b="1" dirty="0">
                <a:solidFill>
                  <a:srgbClr val="FF0000"/>
                </a:solidFill>
                <a:latin typeface="Helvetica" panose="020B0604020202020204" pitchFamily="34" charset="0"/>
                <a:cs typeface="Helvetica" panose="020B0604020202020204" pitchFamily="34" charset="0"/>
              </a:rPr>
              <a:t>SECRETARY</a:t>
            </a:r>
          </a:p>
        </p:txBody>
      </p:sp>
      <p:sp>
        <p:nvSpPr>
          <p:cNvPr id="7" name="Rectangle 4">
            <a:extLst>
              <a:ext uri="{FF2B5EF4-FFF2-40B4-BE49-F238E27FC236}">
                <a16:creationId xmlns:a16="http://schemas.microsoft.com/office/drawing/2014/main" id="{0681A93B-A31D-49AB-8A1F-F6F15FC66572}"/>
              </a:ext>
            </a:extLst>
          </p:cNvPr>
          <p:cNvSpPr>
            <a:spLocks noChangeArrowheads="1"/>
          </p:cNvSpPr>
          <p:nvPr/>
        </p:nvSpPr>
        <p:spPr bwMode="auto">
          <a:xfrm>
            <a:off x="2381693" y="499730"/>
            <a:ext cx="652739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eaLnBrk="1" hangingPunct="1">
              <a:spcBef>
                <a:spcPct val="0"/>
              </a:spcBef>
              <a:buFontTx/>
              <a:buNone/>
            </a:pPr>
            <a:r>
              <a:rPr lang="en-US" altLang="en-US" sz="1600" dirty="0">
                <a:solidFill>
                  <a:schemeClr val="tx2">
                    <a:lumMod val="60000"/>
                    <a:lumOff val="40000"/>
                  </a:schemeClr>
                </a:solidFill>
                <a:latin typeface="Arial" panose="020B0604020202020204" pitchFamily="34" charset="0"/>
              </a:rPr>
              <a:t>Minutes are the Official Record of what transpired at your meeting.  If there is a question at a later date, the minutes are referred to for a decision of what actually took place.</a:t>
            </a:r>
          </a:p>
          <a:p>
            <a:pPr eaLnBrk="1" hangingPunct="1">
              <a:spcBef>
                <a:spcPct val="0"/>
              </a:spcBef>
              <a:buFontTx/>
              <a:buNone/>
            </a:pPr>
            <a:r>
              <a:rPr lang="en-US" altLang="en-US" sz="1600" dirty="0">
                <a:solidFill>
                  <a:schemeClr val="tx2">
                    <a:lumMod val="60000"/>
                    <a:lumOff val="40000"/>
                  </a:schemeClr>
                </a:solidFill>
                <a:latin typeface="Arial" panose="020B0604020202020204" pitchFamily="34" charset="0"/>
              </a:rPr>
              <a:t> </a:t>
            </a:r>
          </a:p>
          <a:p>
            <a:pPr eaLnBrk="1" hangingPunct="1">
              <a:spcBef>
                <a:spcPct val="0"/>
              </a:spcBef>
              <a:buFontTx/>
              <a:buNone/>
            </a:pPr>
            <a:r>
              <a:rPr lang="en-US" altLang="en-US" sz="1600" dirty="0">
                <a:solidFill>
                  <a:schemeClr val="tx2">
                    <a:lumMod val="60000"/>
                    <a:lumOff val="40000"/>
                  </a:schemeClr>
                </a:solidFill>
                <a:latin typeface="Arial" panose="020B0604020202020204" pitchFamily="34" charset="0"/>
              </a:rPr>
              <a:t>The Secretary plays an important role in making the most of your meetings.  If the minutes are too long, wordy or include unnecessary items, then reading them will take up a disproportionate amount of meeting time and discourage members from listening.  If minutes do not accurately include essential items there could be confusion in the future should it be necessary to refer back to them.  </a:t>
            </a:r>
          </a:p>
          <a:p>
            <a:pPr eaLnBrk="1" hangingPunct="1">
              <a:spcBef>
                <a:spcPct val="0"/>
              </a:spcBef>
              <a:buFontTx/>
              <a:buNone/>
            </a:pPr>
            <a:r>
              <a:rPr lang="en-US" altLang="en-US" sz="1600" dirty="0">
                <a:solidFill>
                  <a:schemeClr val="tx2">
                    <a:lumMod val="60000"/>
                    <a:lumOff val="40000"/>
                  </a:schemeClr>
                </a:solidFill>
                <a:latin typeface="Arial" panose="020B0604020202020204" pitchFamily="34" charset="0"/>
              </a:rPr>
              <a:t> </a:t>
            </a:r>
          </a:p>
          <a:p>
            <a:pPr eaLnBrk="1" hangingPunct="1">
              <a:spcBef>
                <a:spcPct val="0"/>
              </a:spcBef>
              <a:buFontTx/>
              <a:buNone/>
            </a:pPr>
            <a:r>
              <a:rPr lang="en-US" altLang="en-US" sz="1600" dirty="0">
                <a:solidFill>
                  <a:schemeClr val="tx2">
                    <a:lumMod val="60000"/>
                    <a:lumOff val="40000"/>
                  </a:schemeClr>
                </a:solidFill>
                <a:latin typeface="Arial" panose="020B0604020202020204" pitchFamily="34" charset="0"/>
              </a:rPr>
              <a:t>Time can be saved if minutes are copied and distributed.  The Chair can then ask for the approval as distributed (without reading them).  Approval and corrections are handled the same way.  Distribution should be in advance of the meeting.  </a:t>
            </a:r>
          </a:p>
        </p:txBody>
      </p:sp>
    </p:spTree>
    <p:extLst>
      <p:ext uri="{BB962C8B-B14F-4D97-AF65-F5344CB8AC3E}">
        <p14:creationId xmlns:p14="http://schemas.microsoft.com/office/powerpoint/2010/main" val="203546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a:xfrm>
            <a:off x="3630982" y="-295"/>
            <a:ext cx="3620422" cy="690082"/>
          </a:xfrm>
        </p:spPr>
        <p:txBody>
          <a:bodyPr/>
          <a:lstStyle/>
          <a:p>
            <a:pPr eaLnBrk="1" hangingPunct="1"/>
            <a:r>
              <a:rPr lang="en-US" altLang="en-US" sz="2400" dirty="0">
                <a:solidFill>
                  <a:srgbClr val="FF0000"/>
                </a:solidFill>
                <a:latin typeface="Helvetica" pitchFamily="2" charset="0"/>
                <a:ea typeface="ＭＳ Ｐゴシック" panose="020B0600070205080204" pitchFamily="34" charset="-128"/>
              </a:rPr>
              <a:t>SECRETARY (</a:t>
            </a:r>
            <a:r>
              <a:rPr lang="en-US" altLang="en-US" sz="2400" dirty="0" err="1">
                <a:solidFill>
                  <a:srgbClr val="FF0000"/>
                </a:solidFill>
                <a:latin typeface="Helvetica" pitchFamily="2" charset="0"/>
                <a:ea typeface="ＭＳ Ｐゴシック" panose="020B0600070205080204" pitchFamily="34" charset="-128"/>
              </a:rPr>
              <a:t>cont</a:t>
            </a:r>
            <a:r>
              <a:rPr lang="en-US" altLang="en-US" sz="2400" dirty="0">
                <a:solidFill>
                  <a:srgbClr val="FF0000"/>
                </a:solidFill>
                <a:latin typeface="Helvetica" pitchFamily="2" charset="0"/>
                <a:ea typeface="ＭＳ Ｐゴシック" panose="020B0600070205080204" pitchFamily="34" charset="-128"/>
              </a:rPr>
              <a:t>)</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301912" y="572829"/>
            <a:ext cx="6278562" cy="4158660"/>
          </a:xfrm>
        </p:spPr>
        <p:txBody>
          <a:bodyPr/>
          <a:lstStyle/>
          <a:p>
            <a:pPr marL="285750" indent="-285750">
              <a:buFont typeface="Arial" panose="020B0604020202020204" pitchFamily="34" charset="0"/>
              <a:buChar char="•"/>
              <a:defRPr/>
            </a:pPr>
            <a:r>
              <a:rPr lang="en-US" sz="1200" b="1" dirty="0">
                <a:solidFill>
                  <a:schemeClr val="accent1">
                    <a:lumMod val="75000"/>
                  </a:schemeClr>
                </a:solidFill>
                <a:latin typeface="Arial" charset="0"/>
              </a:rPr>
              <a:t>Provide the President with a copy of minutes prior to the meeting.</a:t>
            </a:r>
          </a:p>
          <a:p>
            <a:pPr>
              <a:defRPr/>
            </a:pPr>
            <a:endParaRPr lang="en-US" sz="1200" b="1" dirty="0">
              <a:solidFill>
                <a:schemeClr val="accent1">
                  <a:lumMod val="75000"/>
                </a:schemeClr>
              </a:solidFill>
              <a:latin typeface="Arial" charset="0"/>
            </a:endParaRPr>
          </a:p>
          <a:p>
            <a:pPr marL="285750" indent="-285750">
              <a:buFont typeface="Arial" panose="020B0604020202020204" pitchFamily="34" charset="0"/>
              <a:buChar char="•"/>
              <a:defRPr/>
            </a:pPr>
            <a:r>
              <a:rPr lang="en-US" sz="1200" b="1" dirty="0">
                <a:solidFill>
                  <a:schemeClr val="accent1">
                    <a:lumMod val="75000"/>
                  </a:schemeClr>
                </a:solidFill>
                <a:latin typeface="Arial" charset="0"/>
              </a:rPr>
              <a:t>Arrive early in case there are questions by the President or any members.</a:t>
            </a:r>
          </a:p>
          <a:p>
            <a:pPr>
              <a:defRPr/>
            </a:pPr>
            <a:endParaRPr lang="en-US" sz="1200" b="1" dirty="0">
              <a:solidFill>
                <a:schemeClr val="accent1">
                  <a:lumMod val="75000"/>
                </a:schemeClr>
              </a:solidFill>
              <a:latin typeface="Arial" charset="0"/>
            </a:endParaRPr>
          </a:p>
          <a:p>
            <a:pPr marL="285750" indent="-285750">
              <a:buFont typeface="Arial" panose="020B0604020202020204" pitchFamily="34" charset="0"/>
              <a:buChar char="•"/>
              <a:defRPr/>
            </a:pPr>
            <a:r>
              <a:rPr lang="en-US" sz="1200" b="1" dirty="0">
                <a:solidFill>
                  <a:schemeClr val="accent1">
                    <a:lumMod val="75000"/>
                  </a:schemeClr>
                </a:solidFill>
                <a:latin typeface="Arial" charset="0"/>
              </a:rPr>
              <a:t>Be prepared to read minutes of previous meeting and should be prepared with all other minutes of meetings.  Have roll call ready.</a:t>
            </a:r>
          </a:p>
          <a:p>
            <a:pPr>
              <a:defRPr/>
            </a:pPr>
            <a:endParaRPr lang="en-US" sz="1200" b="1" dirty="0">
              <a:solidFill>
                <a:schemeClr val="accent1">
                  <a:lumMod val="75000"/>
                </a:schemeClr>
              </a:solidFill>
              <a:latin typeface="Arial" charset="0"/>
            </a:endParaRPr>
          </a:p>
          <a:p>
            <a:pPr marL="285750" indent="-285750">
              <a:buFont typeface="Arial" panose="020B0604020202020204" pitchFamily="34" charset="0"/>
              <a:buChar char="•"/>
              <a:defRPr/>
            </a:pPr>
            <a:r>
              <a:rPr lang="en-US" sz="1200" b="1" dirty="0">
                <a:solidFill>
                  <a:schemeClr val="accent1">
                    <a:lumMod val="75000"/>
                  </a:schemeClr>
                </a:solidFill>
                <a:latin typeface="Arial" charset="0"/>
              </a:rPr>
              <a:t>Prepare the minutes ASAP following the meeting to insure accuracy or use a tape recorder.  See that all members have a copy of the minutes prior to the next meeting.</a:t>
            </a:r>
          </a:p>
          <a:p>
            <a:pPr>
              <a:defRPr/>
            </a:pPr>
            <a:endParaRPr lang="en-US" sz="1200" b="1" dirty="0">
              <a:solidFill>
                <a:schemeClr val="accent1">
                  <a:lumMod val="75000"/>
                </a:schemeClr>
              </a:solidFill>
              <a:latin typeface="Arial" charset="0"/>
            </a:endParaRPr>
          </a:p>
          <a:p>
            <a:pPr marL="285750" indent="-285750">
              <a:buFont typeface="Arial" panose="020B0604020202020204" pitchFamily="34" charset="0"/>
              <a:buChar char="•"/>
              <a:defRPr/>
            </a:pPr>
            <a:r>
              <a:rPr lang="en-US" sz="1200" b="1" dirty="0">
                <a:solidFill>
                  <a:schemeClr val="accent1">
                    <a:lumMod val="75000"/>
                  </a:schemeClr>
                </a:solidFill>
                <a:latin typeface="Arial" charset="0"/>
              </a:rPr>
              <a:t>Counts a rising vote when requested by President</a:t>
            </a:r>
          </a:p>
          <a:p>
            <a:pPr>
              <a:defRPr/>
            </a:pPr>
            <a:endParaRPr lang="en-US" sz="1200" b="1" dirty="0">
              <a:solidFill>
                <a:schemeClr val="accent1">
                  <a:lumMod val="75000"/>
                </a:schemeClr>
              </a:solidFill>
              <a:latin typeface="Arial" charset="0"/>
            </a:endParaRPr>
          </a:p>
          <a:p>
            <a:pPr marL="285750" indent="-285750">
              <a:buFont typeface="Arial" panose="020B0604020202020204" pitchFamily="34" charset="0"/>
              <a:buChar char="•"/>
              <a:defRPr/>
            </a:pPr>
            <a:r>
              <a:rPr lang="en-US" sz="1200" b="1" dirty="0">
                <a:solidFill>
                  <a:schemeClr val="accent1">
                    <a:lumMod val="75000"/>
                  </a:schemeClr>
                </a:solidFill>
                <a:latin typeface="Arial" charset="0"/>
              </a:rPr>
              <a:t>Provides the presiding officer a statement of unfinished business.</a:t>
            </a:r>
          </a:p>
          <a:p>
            <a:pPr>
              <a:defRPr/>
            </a:pPr>
            <a:endParaRPr lang="en-US" sz="1200" b="1" dirty="0">
              <a:solidFill>
                <a:schemeClr val="accent1">
                  <a:lumMod val="75000"/>
                </a:schemeClr>
              </a:solidFill>
              <a:latin typeface="Arial" charset="0"/>
            </a:endParaRPr>
          </a:p>
          <a:p>
            <a:pPr marL="285750" indent="-285750">
              <a:buFont typeface="Arial" panose="020B0604020202020204" pitchFamily="34" charset="0"/>
              <a:buChar char="•"/>
              <a:defRPr/>
            </a:pPr>
            <a:r>
              <a:rPr lang="en-US" sz="1200" b="1" dirty="0">
                <a:solidFill>
                  <a:schemeClr val="accent1">
                    <a:lumMod val="75000"/>
                  </a:schemeClr>
                </a:solidFill>
                <a:latin typeface="Arial" charset="0"/>
              </a:rPr>
              <a:t>Has on hand at meetings: list of committee chairmen; copy of Unit documents; and correspondence to be read</a:t>
            </a:r>
          </a:p>
          <a:p>
            <a:pPr>
              <a:defRPr/>
            </a:pPr>
            <a:endParaRPr lang="en-US" sz="1200" b="1" dirty="0">
              <a:solidFill>
                <a:schemeClr val="accent1">
                  <a:lumMod val="75000"/>
                </a:schemeClr>
              </a:solidFill>
              <a:latin typeface="Arial" charset="0"/>
            </a:endParaRPr>
          </a:p>
          <a:p>
            <a:pPr marL="285750" indent="-285750">
              <a:buFont typeface="Arial" panose="020B0604020202020204" pitchFamily="34" charset="0"/>
              <a:buChar char="•"/>
              <a:defRPr/>
            </a:pPr>
            <a:r>
              <a:rPr lang="en-US" sz="1200" b="1" dirty="0">
                <a:solidFill>
                  <a:schemeClr val="accent1">
                    <a:lumMod val="75000"/>
                  </a:schemeClr>
                </a:solidFill>
                <a:latin typeface="Arial" charset="0"/>
              </a:rPr>
              <a:t>Only reads the recommendations from Executive Committee meetings.</a:t>
            </a: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08382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a:xfrm>
            <a:off x="3003661" y="206375"/>
            <a:ext cx="4970758" cy="484741"/>
          </a:xfrm>
        </p:spPr>
        <p:txBody>
          <a:bodyPr/>
          <a:lstStyle/>
          <a:p>
            <a:pPr eaLnBrk="1" hangingPunct="1"/>
            <a:r>
              <a:rPr lang="en-US" altLang="en-US" sz="2800" dirty="0">
                <a:solidFill>
                  <a:srgbClr val="FF0000"/>
                </a:solidFill>
                <a:latin typeface="Helvetica" pitchFamily="2" charset="0"/>
                <a:ea typeface="ＭＳ Ｐゴシック" panose="020B0600070205080204" pitchFamily="34" charset="-128"/>
              </a:rPr>
              <a:t>Secretary Minutes Include</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332038" y="691116"/>
            <a:ext cx="6278562" cy="3394075"/>
          </a:xfrm>
        </p:spPr>
        <p:txBody>
          <a:bodyPr/>
          <a:lstStyle/>
          <a:p>
            <a:pPr marL="742950" lvl="1" indent="-285750">
              <a:buFont typeface="Arial" panose="020B0604020202020204" pitchFamily="34" charset="0"/>
              <a:buChar char="•"/>
              <a:defRPr/>
            </a:pPr>
            <a:r>
              <a:rPr lang="en-US" sz="1200" b="1" dirty="0">
                <a:solidFill>
                  <a:schemeClr val="accent1">
                    <a:lumMod val="75000"/>
                  </a:schemeClr>
                </a:solidFill>
                <a:latin typeface="Arial" charset="0"/>
              </a:rPr>
              <a:t>Kind of meeting – regular or special</a:t>
            </a:r>
          </a:p>
          <a:p>
            <a:pPr lvl="1">
              <a:defRPr/>
            </a:pPr>
            <a:endParaRPr lang="en-US" sz="1200" b="1" dirty="0">
              <a:solidFill>
                <a:schemeClr val="accent1">
                  <a:lumMod val="75000"/>
                </a:schemeClr>
              </a:solidFill>
              <a:latin typeface="Arial" charset="0"/>
            </a:endParaRPr>
          </a:p>
          <a:p>
            <a:pPr marL="742950" lvl="1" indent="-285750">
              <a:buFont typeface="Arial" panose="020B0604020202020204" pitchFamily="34" charset="0"/>
              <a:buChar char="•"/>
              <a:defRPr/>
            </a:pPr>
            <a:r>
              <a:rPr lang="en-US" sz="1200" b="1" dirty="0">
                <a:solidFill>
                  <a:schemeClr val="accent1">
                    <a:lumMod val="75000"/>
                  </a:schemeClr>
                </a:solidFill>
                <a:latin typeface="Arial" charset="0"/>
              </a:rPr>
              <a:t>Name of Unit, etc.</a:t>
            </a:r>
          </a:p>
          <a:p>
            <a:pPr lvl="1">
              <a:defRPr/>
            </a:pPr>
            <a:endParaRPr lang="en-US" sz="1200" b="1" dirty="0">
              <a:solidFill>
                <a:schemeClr val="accent1">
                  <a:lumMod val="75000"/>
                </a:schemeClr>
              </a:solidFill>
              <a:latin typeface="Arial" charset="0"/>
            </a:endParaRPr>
          </a:p>
          <a:p>
            <a:pPr marL="742950" lvl="1" indent="-285750">
              <a:buFont typeface="Arial" panose="020B0604020202020204" pitchFamily="34" charset="0"/>
              <a:buChar char="•"/>
              <a:defRPr/>
            </a:pPr>
            <a:r>
              <a:rPr lang="en-US" sz="1200" b="1" dirty="0">
                <a:solidFill>
                  <a:schemeClr val="accent1">
                    <a:lumMod val="75000"/>
                  </a:schemeClr>
                </a:solidFill>
                <a:latin typeface="Arial" charset="0"/>
              </a:rPr>
              <a:t>Date, place and hours of meeting</a:t>
            </a:r>
          </a:p>
          <a:p>
            <a:pPr lvl="1">
              <a:defRPr/>
            </a:pPr>
            <a:endParaRPr lang="en-US" sz="1200" b="1" dirty="0">
              <a:solidFill>
                <a:schemeClr val="accent1">
                  <a:lumMod val="75000"/>
                </a:schemeClr>
              </a:solidFill>
              <a:latin typeface="Arial" charset="0"/>
            </a:endParaRPr>
          </a:p>
          <a:p>
            <a:pPr marL="742950" lvl="1" indent="-285750">
              <a:buFont typeface="Arial" panose="020B0604020202020204" pitchFamily="34" charset="0"/>
              <a:buChar char="•"/>
              <a:defRPr/>
            </a:pPr>
            <a:r>
              <a:rPr lang="en-US" sz="1200" b="1" dirty="0">
                <a:solidFill>
                  <a:schemeClr val="accent1">
                    <a:lumMod val="75000"/>
                  </a:schemeClr>
                </a:solidFill>
                <a:latin typeface="Arial" charset="0"/>
              </a:rPr>
              <a:t>List of officers, chairmen present</a:t>
            </a:r>
          </a:p>
          <a:p>
            <a:pPr lvl="1">
              <a:defRPr/>
            </a:pPr>
            <a:endParaRPr lang="en-US" sz="1200" b="1" dirty="0">
              <a:solidFill>
                <a:schemeClr val="accent1">
                  <a:lumMod val="75000"/>
                </a:schemeClr>
              </a:solidFill>
              <a:latin typeface="Arial" charset="0"/>
            </a:endParaRPr>
          </a:p>
          <a:p>
            <a:pPr marL="742950" lvl="1" indent="-285750">
              <a:buFont typeface="Arial" panose="020B0604020202020204" pitchFamily="34" charset="0"/>
              <a:buChar char="•"/>
              <a:defRPr/>
            </a:pPr>
            <a:r>
              <a:rPr lang="en-US" sz="1200" b="1" dirty="0">
                <a:solidFill>
                  <a:schemeClr val="accent1">
                    <a:lumMod val="75000"/>
                  </a:schemeClr>
                </a:solidFill>
                <a:latin typeface="Arial" charset="0"/>
              </a:rPr>
              <a:t>Statement concerning the minutes of previous meeting – whether they were approved or corrected or their reading was dispensed with</a:t>
            </a:r>
          </a:p>
          <a:p>
            <a:pPr lvl="1">
              <a:defRPr/>
            </a:pPr>
            <a:endParaRPr lang="en-US" sz="1200" b="1" dirty="0">
              <a:solidFill>
                <a:schemeClr val="accent1">
                  <a:lumMod val="75000"/>
                </a:schemeClr>
              </a:solidFill>
              <a:latin typeface="Arial" charset="0"/>
            </a:endParaRPr>
          </a:p>
          <a:p>
            <a:pPr marL="742950" lvl="1" indent="-285750">
              <a:buFont typeface="Arial" panose="020B0604020202020204" pitchFamily="34" charset="0"/>
              <a:buChar char="•"/>
              <a:defRPr/>
            </a:pPr>
            <a:r>
              <a:rPr lang="en-US" sz="1200" b="1" dirty="0">
                <a:solidFill>
                  <a:schemeClr val="accent1">
                    <a:lumMod val="75000"/>
                  </a:schemeClr>
                </a:solidFill>
                <a:latin typeface="Arial" charset="0"/>
              </a:rPr>
              <a:t>All motions (except those withdrawn); points of order, whether sustained or lost; and the name of the member who introduced the main motion</a:t>
            </a:r>
          </a:p>
          <a:p>
            <a:pPr lvl="1">
              <a:defRPr/>
            </a:pPr>
            <a:endParaRPr lang="en-US" sz="1200" b="1" dirty="0">
              <a:solidFill>
                <a:schemeClr val="accent1">
                  <a:lumMod val="75000"/>
                </a:schemeClr>
              </a:solidFill>
              <a:latin typeface="Arial" charset="0"/>
            </a:endParaRPr>
          </a:p>
          <a:p>
            <a:pPr marL="742950" lvl="1" indent="-285750">
              <a:buFont typeface="Arial" panose="020B0604020202020204" pitchFamily="34" charset="0"/>
              <a:buChar char="•"/>
              <a:defRPr/>
            </a:pPr>
            <a:r>
              <a:rPr lang="en-US" sz="1200" b="1" dirty="0">
                <a:solidFill>
                  <a:schemeClr val="accent1">
                    <a:lumMod val="75000"/>
                  </a:schemeClr>
                </a:solidFill>
                <a:latin typeface="Arial" charset="0"/>
              </a:rPr>
              <a:t>Hour of adjournment</a:t>
            </a:r>
          </a:p>
          <a:p>
            <a:pPr lvl="1">
              <a:defRPr/>
            </a:pPr>
            <a:endParaRPr lang="en-US" sz="1200" b="1" dirty="0">
              <a:solidFill>
                <a:schemeClr val="accent1">
                  <a:lumMod val="75000"/>
                </a:schemeClr>
              </a:solidFill>
              <a:latin typeface="Arial" charset="0"/>
            </a:endParaRPr>
          </a:p>
          <a:p>
            <a:pPr marL="742950" lvl="1" indent="-285750">
              <a:buFont typeface="Arial" panose="020B0604020202020204" pitchFamily="34" charset="0"/>
              <a:buChar char="•"/>
              <a:defRPr/>
            </a:pPr>
            <a:r>
              <a:rPr lang="en-US" sz="1200" b="1" dirty="0">
                <a:solidFill>
                  <a:schemeClr val="accent1">
                    <a:lumMod val="75000"/>
                  </a:schemeClr>
                </a:solidFill>
                <a:latin typeface="Arial" charset="0"/>
              </a:rPr>
              <a:t>Program topic; method of presentation; names of participants; points covered</a:t>
            </a: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302817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a:xfrm>
            <a:off x="4120080" y="206375"/>
            <a:ext cx="2089334" cy="591067"/>
          </a:xfrm>
        </p:spPr>
        <p:txBody>
          <a:bodyPr/>
          <a:lstStyle/>
          <a:p>
            <a:pPr eaLnBrk="1" hangingPunct="1"/>
            <a:r>
              <a:rPr lang="en-US" altLang="en-US" sz="2800" dirty="0">
                <a:solidFill>
                  <a:srgbClr val="FF0000"/>
                </a:solidFill>
                <a:latin typeface="Helvetica" pitchFamily="2" charset="0"/>
                <a:ea typeface="ＭＳ Ｐゴシック" panose="020B0600070205080204" pitchFamily="34" charset="-128"/>
              </a:rPr>
              <a:t>Treasurer</a:t>
            </a:r>
          </a:p>
        </p:txBody>
      </p:sp>
      <p:sp>
        <p:nvSpPr>
          <p:cNvPr id="4" name="Rectangle 3">
            <a:extLst>
              <a:ext uri="{FF2B5EF4-FFF2-40B4-BE49-F238E27FC236}">
                <a16:creationId xmlns:a16="http://schemas.microsoft.com/office/drawing/2014/main" id="{ECEDD138-D52E-4FA7-A2FA-23D0BACF0E7F}"/>
              </a:ext>
            </a:extLst>
          </p:cNvPr>
          <p:cNvSpPr/>
          <p:nvPr/>
        </p:nvSpPr>
        <p:spPr>
          <a:xfrm>
            <a:off x="2232836" y="797442"/>
            <a:ext cx="6758763" cy="4216539"/>
          </a:xfrm>
          <a:prstGeom prst="rect">
            <a:avLst/>
          </a:prstGeom>
        </p:spPr>
        <p:txBody>
          <a:bodyPr wrap="square">
            <a:spAutoFit/>
          </a:bodyPr>
          <a:lstStyle/>
          <a:p>
            <a:pPr>
              <a:defRPr/>
            </a:pPr>
            <a:r>
              <a:rPr lang="en-US" sz="1200" b="1" dirty="0">
                <a:solidFill>
                  <a:schemeClr val="accent1">
                    <a:lumMod val="75000"/>
                  </a:schemeClr>
                </a:solidFill>
                <a:latin typeface="Arial" charset="0"/>
              </a:rPr>
              <a:t>The Unit Treasurer is essential to the smooth function of the proper accounting practices of the Unit</a:t>
            </a:r>
          </a:p>
          <a:p>
            <a:pPr>
              <a:defRPr/>
            </a:pPr>
            <a:r>
              <a:rPr lang="en-US" sz="1200" b="1" dirty="0">
                <a:solidFill>
                  <a:schemeClr val="accent1">
                    <a:lumMod val="75000"/>
                  </a:schemeClr>
                </a:solidFill>
                <a:latin typeface="Arial" charset="0"/>
              </a:rPr>
              <a:t>	</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Prepare a Budget for approval</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Handle all Unit funds </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Record payment of dues, special funds, assessments to Department and National</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Issue receipts of all money collected</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Provide a monthly financial statement at Unit meetings (this should be stated in your Unit’s governing documents)</a:t>
            </a:r>
          </a:p>
          <a:p>
            <a:pPr marL="742950" lvl="1" indent="-285750">
              <a:buFont typeface="Wingdings" panose="05000000000000000000" pitchFamily="2" charset="2"/>
              <a:buChar char="v"/>
              <a:defRPr/>
            </a:pPr>
            <a:r>
              <a:rPr lang="en-US" sz="1200" b="1" dirty="0">
                <a:solidFill>
                  <a:schemeClr val="accent1">
                    <a:lumMod val="75000"/>
                  </a:schemeClr>
                </a:solidFill>
                <a:latin typeface="Arial" charset="0"/>
              </a:rPr>
              <a:t>Report: Beginning Balance - Restricted Fund Amount - Other Program  </a:t>
            </a:r>
          </a:p>
          <a:p>
            <a:pPr>
              <a:defRPr/>
            </a:pPr>
            <a:r>
              <a:rPr lang="en-US" sz="1200" b="1" dirty="0">
                <a:solidFill>
                  <a:schemeClr val="accent1">
                    <a:lumMod val="75000"/>
                  </a:schemeClr>
                </a:solidFill>
                <a:latin typeface="Arial" charset="0"/>
              </a:rPr>
              <a:t>               designated monies – Income - Ending Balance - Outstanding Checks -</a:t>
            </a:r>
          </a:p>
          <a:p>
            <a:pPr lvl="1">
              <a:defRPr/>
            </a:pPr>
            <a:r>
              <a:rPr lang="en-US" sz="1200" b="1" dirty="0">
                <a:solidFill>
                  <a:schemeClr val="accent1">
                    <a:lumMod val="75000"/>
                  </a:schemeClr>
                </a:solidFill>
                <a:latin typeface="Arial" charset="0"/>
              </a:rPr>
              <a:t>        Bank Balance</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Prepare for all audits…can be done quarterly, every 6 months, yearly (this should be stated in your Unit’s governing documents)</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Should be present to facilitate the audit</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Ensure compliance with the IRS, Form 990…prepare and submit annually</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Pay yearly BONDING FEE…check and make sure your Unit has paid the Department Bonding fee </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Prepare an expense /income sheet for your members to fill out for accountability</a:t>
            </a:r>
          </a:p>
          <a:p>
            <a:pPr>
              <a:defRPr/>
            </a:pPr>
            <a:endParaRPr lang="en-US" sz="1200" b="1" dirty="0">
              <a:solidFill>
                <a:schemeClr val="accent1">
                  <a:lumMod val="75000"/>
                </a:schemeClr>
              </a:solidFill>
              <a:latin typeface="Arial" charset="0"/>
            </a:endParaRPr>
          </a:p>
          <a:p>
            <a:pPr>
              <a:defRPr/>
            </a:pPr>
            <a:r>
              <a:rPr lang="en-US" sz="1200" dirty="0">
                <a:latin typeface="Arial" charset="0"/>
              </a:rPr>
              <a:t> </a:t>
            </a:r>
          </a:p>
          <a:p>
            <a:pPr marL="285750" indent="-285750">
              <a:buFont typeface="Arial" panose="020B0604020202020204" pitchFamily="34" charset="0"/>
              <a:buChar char="•"/>
              <a:defRPr/>
            </a:pPr>
            <a:endParaRPr lang="en-US" sz="1600" b="1" dirty="0">
              <a:solidFill>
                <a:schemeClr val="bg1"/>
              </a:solidFill>
              <a:latin typeface="Arial" charset="0"/>
            </a:endParaRPr>
          </a:p>
        </p:txBody>
      </p:sp>
    </p:spTree>
    <p:extLst>
      <p:ext uri="{BB962C8B-B14F-4D97-AF65-F5344CB8AC3E}">
        <p14:creationId xmlns:p14="http://schemas.microsoft.com/office/powerpoint/2010/main" val="591996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a:xfrm>
            <a:off x="3152517" y="120650"/>
            <a:ext cx="3875604" cy="857250"/>
          </a:xfrm>
        </p:spPr>
        <p:txBody>
          <a:bodyPr/>
          <a:lstStyle/>
          <a:p>
            <a:pPr eaLnBrk="1" hangingPunct="1"/>
            <a:r>
              <a:rPr lang="en-US" altLang="en-US" sz="2400" dirty="0">
                <a:solidFill>
                  <a:srgbClr val="FF0000"/>
                </a:solidFill>
                <a:latin typeface="Helvetica" pitchFamily="2" charset="0"/>
                <a:ea typeface="ＭＳ Ｐゴシック" panose="020B0600070205080204" pitchFamily="34" charset="-128"/>
              </a:rPr>
              <a:t>EXECUTIVE COMMITTEE</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408238" y="764215"/>
            <a:ext cx="6278562" cy="3394075"/>
          </a:xfrm>
        </p:spPr>
        <p:txBody>
          <a:bodyPr/>
          <a:lstStyle/>
          <a:p>
            <a:pPr marL="342900" indent="-342900">
              <a:buFont typeface="Arial" panose="020B0604020202020204" pitchFamily="34" charset="0"/>
              <a:buChar char="•"/>
              <a:defRPr/>
            </a:pPr>
            <a:r>
              <a:rPr lang="en-US" sz="1400" b="1" dirty="0">
                <a:solidFill>
                  <a:schemeClr val="accent1">
                    <a:lumMod val="75000"/>
                  </a:schemeClr>
                </a:solidFill>
                <a:latin typeface="Helvetica" pitchFamily="34" charset="0"/>
                <a:cs typeface="Helvetica" pitchFamily="34" charset="0"/>
              </a:rPr>
              <a:t>The Executive Committee is usually made up of the Officers and additional members as stated in bylaws.</a:t>
            </a:r>
          </a:p>
          <a:p>
            <a:pPr>
              <a:defRPr/>
            </a:pPr>
            <a:endParaRPr lang="en-US" sz="1400" b="1" dirty="0">
              <a:solidFill>
                <a:schemeClr val="accent1">
                  <a:lumMod val="75000"/>
                </a:schemeClr>
              </a:solidFill>
              <a:latin typeface="Helvetica" pitchFamily="34" charset="0"/>
              <a:cs typeface="Helvetica" pitchFamily="34" charset="0"/>
            </a:endParaRPr>
          </a:p>
          <a:p>
            <a:pPr marL="342900" indent="-342900">
              <a:buFont typeface="Arial" panose="020B0604020202020204" pitchFamily="34" charset="0"/>
              <a:buChar char="•"/>
              <a:defRPr/>
            </a:pPr>
            <a:r>
              <a:rPr lang="en-US" sz="1400" b="1" dirty="0">
                <a:solidFill>
                  <a:schemeClr val="accent1">
                    <a:lumMod val="75000"/>
                  </a:schemeClr>
                </a:solidFill>
                <a:latin typeface="Helvetica" pitchFamily="34" charset="0"/>
                <a:cs typeface="Helvetica" pitchFamily="34" charset="0"/>
              </a:rPr>
              <a:t>The number should be uneven to prevent a tie.  </a:t>
            </a:r>
          </a:p>
          <a:p>
            <a:pPr marL="342900" indent="-342900">
              <a:buFont typeface="Arial" panose="020B0604020202020204" pitchFamily="34" charset="0"/>
              <a:buChar char="•"/>
              <a:defRPr/>
            </a:pPr>
            <a:endParaRPr lang="en-US" sz="1400" b="1" dirty="0">
              <a:solidFill>
                <a:schemeClr val="accent1">
                  <a:lumMod val="75000"/>
                </a:schemeClr>
              </a:solidFill>
              <a:latin typeface="Helvetica" pitchFamily="34" charset="0"/>
              <a:cs typeface="Helvetica" pitchFamily="34" charset="0"/>
            </a:endParaRPr>
          </a:p>
          <a:p>
            <a:pPr marL="342900" indent="-342900">
              <a:buFont typeface="Arial" panose="020B0604020202020204" pitchFamily="34" charset="0"/>
              <a:buChar char="•"/>
              <a:defRPr/>
            </a:pPr>
            <a:r>
              <a:rPr lang="en-US" altLang="en-US" sz="1400" b="1" dirty="0">
                <a:solidFill>
                  <a:schemeClr val="accent1">
                    <a:lumMod val="75000"/>
                  </a:schemeClr>
                </a:solidFill>
                <a:latin typeface="Arial" charset="0"/>
                <a:cs typeface="Helvetica" charset="0"/>
              </a:rPr>
              <a:t>Responsible for the governing body of the Unit</a:t>
            </a:r>
          </a:p>
          <a:p>
            <a:pPr marL="342900" indent="-342900">
              <a:buFont typeface="Arial" panose="020B0604020202020204" pitchFamily="34" charset="0"/>
              <a:buChar char="•"/>
              <a:defRPr/>
            </a:pPr>
            <a:endParaRPr lang="en-US" altLang="en-US" sz="1400" b="1" dirty="0">
              <a:solidFill>
                <a:schemeClr val="accent1">
                  <a:lumMod val="75000"/>
                </a:schemeClr>
              </a:solidFill>
              <a:latin typeface="Arial" charset="0"/>
              <a:cs typeface="Helvetica" charset="0"/>
            </a:endParaRPr>
          </a:p>
          <a:p>
            <a:pPr marL="342900" indent="-342900">
              <a:buFont typeface="Arial" panose="020B0604020202020204" pitchFamily="34" charset="0"/>
              <a:buChar char="•"/>
              <a:defRPr/>
            </a:pPr>
            <a:r>
              <a:rPr lang="en-US" altLang="en-US" sz="1400" b="1" dirty="0">
                <a:solidFill>
                  <a:schemeClr val="accent1">
                    <a:lumMod val="75000"/>
                  </a:schemeClr>
                </a:solidFill>
                <a:latin typeface="Arial" charset="0"/>
                <a:cs typeface="Helvetica" charset="0"/>
              </a:rPr>
              <a:t>Members of the committee should concern themselves with finances and unit management</a:t>
            </a:r>
          </a:p>
          <a:p>
            <a:pPr marL="342900" indent="-342900">
              <a:buFont typeface="Arial" panose="020B0604020202020204" pitchFamily="34" charset="0"/>
              <a:buChar char="•"/>
              <a:defRPr/>
            </a:pPr>
            <a:endParaRPr lang="en-US" altLang="en-US" sz="1400" b="1" dirty="0">
              <a:solidFill>
                <a:schemeClr val="accent1">
                  <a:lumMod val="75000"/>
                </a:schemeClr>
              </a:solidFill>
              <a:latin typeface="Arial" charset="0"/>
              <a:cs typeface="Helvetica" charset="0"/>
            </a:endParaRPr>
          </a:p>
          <a:p>
            <a:pPr marL="342900" indent="-342900">
              <a:buFont typeface="Arial" panose="020B0604020202020204" pitchFamily="34" charset="0"/>
              <a:buChar char="•"/>
              <a:defRPr/>
            </a:pPr>
            <a:r>
              <a:rPr lang="en-US" altLang="en-US" sz="1400" b="1" dirty="0">
                <a:solidFill>
                  <a:schemeClr val="accent1">
                    <a:lumMod val="75000"/>
                  </a:schemeClr>
                </a:solidFill>
                <a:latin typeface="Arial" charset="0"/>
                <a:cs typeface="Helvetica" charset="0"/>
              </a:rPr>
              <a:t>Unit Chairmen or any member who wishes to do a fundraiser or anything that involves money, should be approved by this committee</a:t>
            </a:r>
          </a:p>
          <a:p>
            <a:pPr marL="342900" indent="-342900">
              <a:buFont typeface="Arial" panose="020B0604020202020204" pitchFamily="34" charset="0"/>
              <a:buChar char="•"/>
              <a:defRPr/>
            </a:pPr>
            <a:endParaRPr lang="en-US" sz="1400" b="1" dirty="0">
              <a:solidFill>
                <a:schemeClr val="accent1">
                  <a:lumMod val="75000"/>
                </a:schemeClr>
              </a:solidFill>
              <a:latin typeface="Helvetica" pitchFamily="34" charset="0"/>
              <a:cs typeface="Helvetica" charset="0"/>
            </a:endParaRPr>
          </a:p>
          <a:p>
            <a:pPr marL="342900" indent="-342900">
              <a:buFont typeface="Arial" panose="020B0604020202020204" pitchFamily="34" charset="0"/>
              <a:buChar char="•"/>
              <a:defRPr/>
            </a:pPr>
            <a:r>
              <a:rPr lang="en-US" sz="1400" b="1" dirty="0">
                <a:solidFill>
                  <a:schemeClr val="accent1">
                    <a:lumMod val="75000"/>
                  </a:schemeClr>
                </a:solidFill>
                <a:latin typeface="Helvetica" pitchFamily="34" charset="0"/>
                <a:cs typeface="Helvetica" charset="0"/>
              </a:rPr>
              <a:t>Only motions approved recommendations are read at the Unit General meeting – no second needed</a:t>
            </a:r>
            <a:r>
              <a:rPr lang="en-US" sz="1400" b="1" dirty="0">
                <a:solidFill>
                  <a:schemeClr val="accent1">
                    <a:lumMod val="75000"/>
                  </a:schemeClr>
                </a:solidFill>
                <a:latin typeface="Helvetica" pitchFamily="34" charset="0"/>
                <a:cs typeface="Helvetica" pitchFamily="34" charset="0"/>
              </a:rPr>
              <a:t>	 	</a:t>
            </a: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51777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a:xfrm>
            <a:off x="3984533" y="115038"/>
            <a:ext cx="2331207" cy="533548"/>
          </a:xfrm>
        </p:spPr>
        <p:txBody>
          <a:bodyPr/>
          <a:lstStyle/>
          <a:p>
            <a:pPr eaLnBrk="1" hangingPunct="1"/>
            <a:r>
              <a:rPr lang="en-US" altLang="en-US" sz="2800" dirty="0">
                <a:solidFill>
                  <a:srgbClr val="FF0000"/>
                </a:solidFill>
                <a:latin typeface="Helvetica" pitchFamily="2" charset="0"/>
                <a:ea typeface="ＭＳ Ｐゴシック" panose="020B0600070205080204" pitchFamily="34" charset="-128"/>
              </a:rPr>
              <a:t>CHAIRMEN</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408238" y="534470"/>
            <a:ext cx="6278562" cy="3697288"/>
          </a:xfrm>
        </p:spPr>
        <p:txBody>
          <a:bodyPr/>
          <a:lstStyle/>
          <a:p>
            <a:pPr marL="285750" indent="-285750" algn="ctr">
              <a:buFont typeface="Arial" panose="020B0604020202020204" pitchFamily="34" charset="0"/>
              <a:buChar char="•"/>
              <a:defRPr/>
            </a:pPr>
            <a:r>
              <a:rPr lang="en-US" sz="1200" b="1" dirty="0">
                <a:solidFill>
                  <a:schemeClr val="accent1">
                    <a:lumMod val="75000"/>
                  </a:schemeClr>
                </a:solidFill>
                <a:latin typeface="Arial" charset="0"/>
              </a:rPr>
              <a:t>Accept the appointment ONLY if you are interested in the program and willing to implement.  </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Read the Plan of Action provided by the Department Chairman so that you are aware of what should be emphasized and the awards.</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Read the Unit Guide Book and all Governing Documents to get a job description.</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If there is any finance needed for a project – go through your Executive Committee for approval – do not assume it is okay.</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Actively involve your members, Legionnaires, Sons and community.</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Realize you can’t do it by yourself and ask for help—just don’t assume they will help – ASK</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NEVER demand from your members—get their cooperation.</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REMEMBER to credit all that deserve acknowledgement and say “THANK YOU”</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Provide a report at the meetings – if YOU can’t attend send the President your report</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The President is an ex-officio member of all committees, except Nominating</a:t>
            </a:r>
          </a:p>
          <a:p>
            <a:pPr marL="285750" indent="-285750">
              <a:buFont typeface="Arial" panose="020B0604020202020204" pitchFamily="34" charset="0"/>
              <a:buChar char="•"/>
              <a:defRPr/>
            </a:pPr>
            <a:r>
              <a:rPr lang="en-US" sz="1200" b="1" dirty="0">
                <a:solidFill>
                  <a:schemeClr val="accent1">
                    <a:lumMod val="75000"/>
                  </a:schemeClr>
                </a:solidFill>
                <a:latin typeface="Arial" charset="0"/>
              </a:rPr>
              <a:t>COMPILE &amp; SUBMIT  END OF YEAR REPORTS FROM THE MEMBERS TO UNIT PRESIDENT</a:t>
            </a:r>
          </a:p>
          <a:p>
            <a:pPr marL="285750" indent="-285750">
              <a:buFont typeface="Arial" panose="020B0604020202020204" pitchFamily="34" charset="0"/>
              <a:buChar char="•"/>
              <a:defRPr/>
            </a:pPr>
            <a:endParaRPr lang="en-US" sz="1200" dirty="0">
              <a:solidFill>
                <a:schemeClr val="accent1">
                  <a:lumMod val="75000"/>
                </a:schemeClr>
              </a:solidFill>
              <a:latin typeface="Arial" charset="0"/>
            </a:endParaRPr>
          </a:p>
          <a:p>
            <a:pPr marL="0" indent="0" algn="ctr">
              <a:buNone/>
              <a:defRPr/>
            </a:pPr>
            <a:r>
              <a:rPr lang="en-US" sz="1400" b="1" dirty="0">
                <a:solidFill>
                  <a:schemeClr val="accent1">
                    <a:lumMod val="75000"/>
                  </a:schemeClr>
                </a:solidFill>
                <a:latin typeface="Arial" charset="0"/>
              </a:rPr>
              <a:t>BE  CREATIVE</a:t>
            </a: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47042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FC58B772-4817-414D-8EF5-3C216011BDBE}"/>
              </a:ext>
            </a:extLst>
          </p:cNvPr>
          <p:cNvSpPr>
            <a:spLocks noGrp="1"/>
          </p:cNvSpPr>
          <p:nvPr>
            <p:ph type="title"/>
          </p:nvPr>
        </p:nvSpPr>
        <p:spPr/>
        <p:txBody>
          <a:bodyPr/>
          <a:lstStyle/>
          <a:p>
            <a:pPr algn="ctr" eaLnBrk="1" hangingPunct="1"/>
            <a:r>
              <a:rPr lang="en-US" altLang="en-US" dirty="0">
                <a:solidFill>
                  <a:srgbClr val="FF0000"/>
                </a:solidFill>
                <a:latin typeface="Helvetica" pitchFamily="2" charset="0"/>
                <a:ea typeface="ＭＳ Ｐゴシック" panose="020B0600070205080204" pitchFamily="34" charset="-128"/>
              </a:rPr>
              <a:t>Mini Courses Provided</a:t>
            </a:r>
          </a:p>
        </p:txBody>
      </p:sp>
      <p:sp>
        <p:nvSpPr>
          <p:cNvPr id="4" name="Content Placeholder 2">
            <a:extLst>
              <a:ext uri="{FF2B5EF4-FFF2-40B4-BE49-F238E27FC236}">
                <a16:creationId xmlns:a16="http://schemas.microsoft.com/office/drawing/2014/main" id="{24895346-F5F8-484F-A871-F800E4776E28}"/>
              </a:ext>
            </a:extLst>
          </p:cNvPr>
          <p:cNvSpPr>
            <a:spLocks noGrp="1"/>
          </p:cNvSpPr>
          <p:nvPr>
            <p:ph sz="half" idx="1"/>
          </p:nvPr>
        </p:nvSpPr>
        <p:spPr>
          <a:xfrm>
            <a:off x="2408238" y="1063625"/>
            <a:ext cx="6427787" cy="3476625"/>
          </a:xfrm>
        </p:spPr>
        <p:txBody>
          <a:bodyPr/>
          <a:lstStyle/>
          <a:p>
            <a:pPr marL="91440" indent="-91440" eaLnBrk="1" hangingPunct="1">
              <a:spcBef>
                <a:spcPct val="0"/>
              </a:spcBef>
              <a:buFontTx/>
              <a:buNone/>
            </a:pPr>
            <a:r>
              <a:rPr lang="en-US" altLang="en-US" sz="1800" dirty="0">
                <a:latin typeface="Arial" panose="020B0604020202020204" pitchFamily="34" charset="0"/>
              </a:rPr>
              <a:t>PART 1			THE UNIT</a:t>
            </a:r>
          </a:p>
          <a:p>
            <a:pPr marL="91440" indent="-91440" eaLnBrk="1" hangingPunct="1">
              <a:spcBef>
                <a:spcPct val="0"/>
              </a:spcBef>
              <a:buFontTx/>
              <a:buNone/>
            </a:pPr>
            <a:r>
              <a:rPr lang="en-US" altLang="en-US" sz="1800" dirty="0">
                <a:latin typeface="Arial" panose="020B0604020202020204" pitchFamily="34" charset="0"/>
              </a:rPr>
              <a:t>PART 2			THE DISTRICT</a:t>
            </a:r>
          </a:p>
          <a:p>
            <a:pPr marL="91440" indent="-91440" eaLnBrk="1" hangingPunct="1">
              <a:spcBef>
                <a:spcPct val="0"/>
              </a:spcBef>
              <a:buFontTx/>
              <a:buNone/>
            </a:pPr>
            <a:r>
              <a:rPr lang="en-US" altLang="en-US" sz="1800" dirty="0">
                <a:latin typeface="Arial" panose="020B0604020202020204" pitchFamily="34" charset="0"/>
              </a:rPr>
              <a:t>PART 3			THE DEPARTMENT</a:t>
            </a:r>
          </a:p>
          <a:p>
            <a:pPr marL="91440" indent="-91440" eaLnBrk="1" hangingPunct="1">
              <a:spcBef>
                <a:spcPct val="0"/>
              </a:spcBef>
              <a:buFontTx/>
              <a:buNone/>
            </a:pPr>
            <a:r>
              <a:rPr lang="en-US" altLang="en-US" sz="1800" dirty="0">
                <a:latin typeface="Arial" panose="020B0604020202020204" pitchFamily="34" charset="0"/>
              </a:rPr>
              <a:t>PART 4			CONDUCTING A MEETING</a:t>
            </a:r>
          </a:p>
          <a:p>
            <a:pPr marL="91440" indent="-91440" eaLnBrk="1" hangingPunct="1">
              <a:spcBef>
                <a:spcPct val="0"/>
              </a:spcBef>
              <a:buFontTx/>
              <a:buNone/>
            </a:pPr>
            <a:r>
              <a:rPr lang="en-US" altLang="en-US" sz="1800" dirty="0">
                <a:latin typeface="Arial" panose="020B0604020202020204" pitchFamily="34" charset="0"/>
              </a:rPr>
              <a:t>PART 5			PROTOCOL &amp; CONDUCT</a:t>
            </a:r>
          </a:p>
          <a:p>
            <a:pPr marL="91440" indent="-91440" eaLnBrk="1" hangingPunct="1">
              <a:spcBef>
                <a:spcPct val="0"/>
              </a:spcBef>
              <a:buFontTx/>
              <a:buNone/>
            </a:pPr>
            <a:r>
              <a:rPr lang="en-US" altLang="en-US" sz="1800" dirty="0">
                <a:latin typeface="Arial" panose="020B0604020202020204" pitchFamily="34" charset="0"/>
              </a:rPr>
              <a:t>PART 6			THINKING ABOUT BEING 				                      UNIT/DISTRICT/DEPARTMENT LEADER</a:t>
            </a:r>
          </a:p>
          <a:p>
            <a:pPr marL="91440" indent="-91440" eaLnBrk="1" hangingPunct="1">
              <a:spcBef>
                <a:spcPct val="0"/>
              </a:spcBef>
              <a:buFontTx/>
              <a:buNone/>
            </a:pPr>
            <a:r>
              <a:rPr lang="en-US" altLang="en-US" sz="1800" dirty="0">
                <a:latin typeface="Arial" panose="020B0604020202020204" pitchFamily="34" charset="0"/>
              </a:rPr>
              <a:t>PART 7			ATTITUDE/CHAIN OF COMMAND/</a:t>
            </a:r>
          </a:p>
          <a:p>
            <a:pPr marL="91440" indent="-91440" eaLnBrk="1" hangingPunct="1">
              <a:spcBef>
                <a:spcPct val="0"/>
              </a:spcBef>
              <a:buFontTx/>
              <a:buNone/>
            </a:pPr>
            <a:r>
              <a:rPr lang="en-US" altLang="en-US" sz="1800" dirty="0">
                <a:latin typeface="Arial" panose="020B0604020202020204" pitchFamily="34" charset="0"/>
              </a:rPr>
              <a:t>                             WRITING A NARRATIVE/ END OF YEAR 				 REPORTS/TAKING THE CHALLENGE</a:t>
            </a:r>
          </a:p>
          <a:p>
            <a:pPr eaLnBrk="1" hangingPunct="1">
              <a:spcBef>
                <a:spcPct val="0"/>
              </a:spcBef>
              <a:buFontTx/>
              <a:buNone/>
            </a:pPr>
            <a:r>
              <a:rPr lang="en-US" altLang="en-US" sz="1400" dirty="0">
                <a:latin typeface="Arial" panose="020B0604020202020204" pitchFamily="34" charset="0"/>
              </a:rPr>
              <a:t>In reading all the Parts, you will find that there is repetition in many areas.  This is done because it doesn’t matter at what level you are working, much of the information is the same.</a:t>
            </a:r>
          </a:p>
          <a:p>
            <a:pPr eaLnBrk="1" hangingPunct="1"/>
            <a:endParaRPr lang="en-US" altLang="en-US" dirty="0">
              <a:latin typeface="Helvetica" pitchFamily="2" charset="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a:extLst>
              <a:ext uri="{FF2B5EF4-FFF2-40B4-BE49-F238E27FC236}">
                <a16:creationId xmlns:a16="http://schemas.microsoft.com/office/drawing/2014/main" id="{3EF8B04B-1DBF-4548-8890-D2DF8B4B8762}"/>
              </a:ext>
            </a:extLst>
          </p:cNvPr>
          <p:cNvSpPr>
            <a:spLocks noGrp="1"/>
          </p:cNvSpPr>
          <p:nvPr>
            <p:ph type="sldNum" sz="quarter" idx="10"/>
          </p:nvPr>
        </p:nvSpPr>
        <p:spPr bwMode="auto">
          <a:xfrm>
            <a:off x="8686800" y="64325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smtClean="0">
                <a:solidFill>
                  <a:srgbClr val="95B3D7"/>
                </a:solidFill>
                <a:latin typeface="Helvetica"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defRPr/>
            </a:pPr>
            <a:fld id="{BC6D02A3-1BE4-4375-8AC5-46F968283BFA}" type="slidenum">
              <a:rPr lang="en-US" altLang="en-US" smtClean="0"/>
              <a:pPr>
                <a:spcBef>
                  <a:spcPct val="0"/>
                </a:spcBef>
                <a:buFontTx/>
                <a:buNone/>
                <a:defRPr/>
              </a:pPr>
              <a:t>20</a:t>
            </a:fld>
            <a:endParaRPr lang="en-US" altLang="en-US" sz="750">
              <a:solidFill>
                <a:srgbClr val="95B3D7"/>
              </a:solidFill>
            </a:endParaRPr>
          </a:p>
        </p:txBody>
      </p:sp>
      <p:sp>
        <p:nvSpPr>
          <p:cNvPr id="32771" name="Rectangle 2">
            <a:extLst>
              <a:ext uri="{FF2B5EF4-FFF2-40B4-BE49-F238E27FC236}">
                <a16:creationId xmlns:a16="http://schemas.microsoft.com/office/drawing/2014/main" id="{AE85451F-35E5-4365-B2A0-8C05ED304F65}"/>
              </a:ext>
            </a:extLst>
          </p:cNvPr>
          <p:cNvSpPr>
            <a:spLocks noChangeArrowheads="1"/>
          </p:cNvSpPr>
          <p:nvPr/>
        </p:nvSpPr>
        <p:spPr bwMode="auto">
          <a:xfrm>
            <a:off x="2181225" y="113110"/>
            <a:ext cx="5554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algn="ctr" eaLnBrk="1" hangingPunct="1">
              <a:spcBef>
                <a:spcPct val="0"/>
              </a:spcBef>
              <a:buFontTx/>
              <a:buNone/>
            </a:pPr>
            <a:r>
              <a:rPr lang="en-US" altLang="en-US" sz="1800" dirty="0">
                <a:solidFill>
                  <a:srgbClr val="FF0000"/>
                </a:solidFill>
              </a:rPr>
              <a:t>BRAINSTORMING TO SET UNIT GOALS</a:t>
            </a:r>
          </a:p>
        </p:txBody>
      </p:sp>
      <p:sp>
        <p:nvSpPr>
          <p:cNvPr id="2" name="TextBox 1">
            <a:extLst>
              <a:ext uri="{FF2B5EF4-FFF2-40B4-BE49-F238E27FC236}">
                <a16:creationId xmlns:a16="http://schemas.microsoft.com/office/drawing/2014/main" id="{D26D85C8-08F1-42B2-867E-9886B2E2EC64}"/>
              </a:ext>
            </a:extLst>
          </p:cNvPr>
          <p:cNvSpPr txBox="1"/>
          <p:nvPr/>
        </p:nvSpPr>
        <p:spPr>
          <a:xfrm>
            <a:off x="2053432" y="479883"/>
            <a:ext cx="6328172" cy="5324535"/>
          </a:xfrm>
          <a:prstGeom prst="rect">
            <a:avLst/>
          </a:prstGeom>
          <a:noFill/>
        </p:spPr>
        <p:txBody>
          <a:bodyPr>
            <a:spAutoFit/>
          </a:bodyPr>
          <a:lstStyle/>
          <a:p>
            <a:pPr marL="557213" lvl="1" indent="-214313">
              <a:buFont typeface="Arial" panose="020B0604020202020204" pitchFamily="34" charset="0"/>
              <a:buChar char="•"/>
              <a:defRPr/>
            </a:pPr>
            <a:r>
              <a:rPr lang="en-US" sz="1600" b="1" dirty="0">
                <a:solidFill>
                  <a:schemeClr val="accent1">
                    <a:lumMod val="75000"/>
                  </a:schemeClr>
                </a:solidFill>
                <a:latin typeface="Arial" charset="0"/>
              </a:rPr>
              <a:t>Setting goals is positive and proactive</a:t>
            </a:r>
          </a:p>
          <a:p>
            <a:pPr lvl="1" eaLnBrk="1" hangingPunct="1">
              <a:defRPr/>
            </a:pPr>
            <a:endParaRPr lang="en-US" sz="1600" b="1" dirty="0">
              <a:solidFill>
                <a:schemeClr val="accent1">
                  <a:lumMod val="75000"/>
                </a:schemeClr>
              </a:solidFill>
              <a:latin typeface="Arial" charset="0"/>
            </a:endParaRPr>
          </a:p>
          <a:p>
            <a:pPr marL="557213" lvl="1" indent="-214313">
              <a:buFont typeface="Arial" panose="020B0604020202020204" pitchFamily="34" charset="0"/>
              <a:buChar char="•"/>
              <a:defRPr/>
            </a:pPr>
            <a:r>
              <a:rPr lang="en-US" sz="1600" b="1" dirty="0">
                <a:solidFill>
                  <a:schemeClr val="accent1">
                    <a:lumMod val="75000"/>
                  </a:schemeClr>
                </a:solidFill>
                <a:latin typeface="Arial" charset="0"/>
              </a:rPr>
              <a:t>Setting goals as a Unit enables all members to take responsibility</a:t>
            </a:r>
          </a:p>
          <a:p>
            <a:pPr lvl="1" eaLnBrk="1" hangingPunct="1">
              <a:defRPr/>
            </a:pPr>
            <a:endParaRPr lang="en-US" sz="1600" b="1" dirty="0">
              <a:solidFill>
                <a:schemeClr val="accent1">
                  <a:lumMod val="75000"/>
                </a:schemeClr>
              </a:solidFill>
              <a:latin typeface="Arial" charset="0"/>
            </a:endParaRPr>
          </a:p>
          <a:p>
            <a:pPr marL="557213" lvl="1" indent="-214313">
              <a:buFont typeface="Arial" panose="020B0604020202020204" pitchFamily="34" charset="0"/>
              <a:buChar char="•"/>
              <a:defRPr/>
            </a:pPr>
            <a:r>
              <a:rPr lang="en-US" sz="1600" b="1" dirty="0">
                <a:solidFill>
                  <a:schemeClr val="accent1">
                    <a:lumMod val="75000"/>
                  </a:schemeClr>
                </a:solidFill>
                <a:latin typeface="Arial" charset="0"/>
              </a:rPr>
              <a:t>Assess the Unit’s strengths and weaknesses</a:t>
            </a:r>
          </a:p>
          <a:p>
            <a:pPr lvl="1" eaLnBrk="1" hangingPunct="1">
              <a:defRPr/>
            </a:pPr>
            <a:endParaRPr lang="en-US" sz="1600" b="1" dirty="0">
              <a:solidFill>
                <a:schemeClr val="accent1">
                  <a:lumMod val="75000"/>
                </a:schemeClr>
              </a:solidFill>
              <a:latin typeface="Arial" charset="0"/>
            </a:endParaRPr>
          </a:p>
          <a:p>
            <a:pPr marL="557213" lvl="1" indent="-214313">
              <a:buFont typeface="Arial" panose="020B0604020202020204" pitchFamily="34" charset="0"/>
              <a:buChar char="•"/>
              <a:defRPr/>
            </a:pPr>
            <a:r>
              <a:rPr lang="en-US" sz="1600" b="1" dirty="0">
                <a:solidFill>
                  <a:schemeClr val="accent1">
                    <a:lumMod val="75000"/>
                  </a:schemeClr>
                </a:solidFill>
                <a:latin typeface="Arial" charset="0"/>
              </a:rPr>
              <a:t>Determine the goal – who are you helping</a:t>
            </a:r>
          </a:p>
          <a:p>
            <a:pPr lvl="1" eaLnBrk="1" hangingPunct="1">
              <a:defRPr/>
            </a:pPr>
            <a:endParaRPr lang="en-US" sz="1600" b="1" dirty="0">
              <a:solidFill>
                <a:schemeClr val="accent1">
                  <a:lumMod val="75000"/>
                </a:schemeClr>
              </a:solidFill>
              <a:latin typeface="Arial" charset="0"/>
            </a:endParaRPr>
          </a:p>
          <a:p>
            <a:pPr marL="557213" lvl="1" indent="-214313">
              <a:buFont typeface="Arial" panose="020B0604020202020204" pitchFamily="34" charset="0"/>
              <a:buChar char="•"/>
              <a:defRPr/>
            </a:pPr>
            <a:r>
              <a:rPr lang="en-US" sz="1600" b="1" dirty="0">
                <a:solidFill>
                  <a:schemeClr val="accent1">
                    <a:lumMod val="75000"/>
                  </a:schemeClr>
                </a:solidFill>
                <a:latin typeface="Arial" charset="0"/>
              </a:rPr>
              <a:t>Determine if the goal needs money or volunteers or both</a:t>
            </a:r>
          </a:p>
          <a:p>
            <a:pPr lvl="1" eaLnBrk="1" hangingPunct="1">
              <a:defRPr/>
            </a:pPr>
            <a:endParaRPr lang="en-US" sz="1600" b="1" dirty="0">
              <a:solidFill>
                <a:schemeClr val="accent1">
                  <a:lumMod val="75000"/>
                </a:schemeClr>
              </a:solidFill>
              <a:latin typeface="Arial" charset="0"/>
            </a:endParaRPr>
          </a:p>
          <a:p>
            <a:pPr marL="557213" lvl="1" indent="-214313">
              <a:buFont typeface="Arial" panose="020B0604020202020204" pitchFamily="34" charset="0"/>
              <a:buChar char="•"/>
              <a:defRPr/>
            </a:pPr>
            <a:r>
              <a:rPr lang="en-US" sz="1600" b="1" dirty="0">
                <a:solidFill>
                  <a:schemeClr val="accent1">
                    <a:lumMod val="75000"/>
                  </a:schemeClr>
                </a:solidFill>
                <a:latin typeface="Arial" charset="0"/>
              </a:rPr>
              <a:t>Set an attainable date to reach the goal</a:t>
            </a:r>
          </a:p>
          <a:p>
            <a:pPr lvl="1" eaLnBrk="1" hangingPunct="1">
              <a:defRPr/>
            </a:pPr>
            <a:endParaRPr lang="en-US" sz="1600" b="1" dirty="0">
              <a:solidFill>
                <a:schemeClr val="accent1">
                  <a:lumMod val="75000"/>
                </a:schemeClr>
              </a:solidFill>
              <a:latin typeface="Arial" charset="0"/>
            </a:endParaRPr>
          </a:p>
          <a:p>
            <a:pPr marL="557213" lvl="1" indent="-214313">
              <a:buFont typeface="Arial" panose="020B0604020202020204" pitchFamily="34" charset="0"/>
              <a:buChar char="•"/>
              <a:defRPr/>
            </a:pPr>
            <a:r>
              <a:rPr lang="en-US" sz="1600" b="1" dirty="0">
                <a:solidFill>
                  <a:schemeClr val="accent1">
                    <a:lumMod val="75000"/>
                  </a:schemeClr>
                </a:solidFill>
                <a:latin typeface="Arial" charset="0"/>
              </a:rPr>
              <a:t>Keep a positive attitude, stay focused and keep organized</a:t>
            </a:r>
          </a:p>
          <a:p>
            <a:pPr lvl="1" eaLnBrk="1" hangingPunct="1">
              <a:defRPr/>
            </a:pPr>
            <a:endParaRPr lang="en-US" sz="1600" b="1" dirty="0">
              <a:solidFill>
                <a:schemeClr val="accent1">
                  <a:lumMod val="75000"/>
                </a:schemeClr>
              </a:solidFill>
              <a:latin typeface="Arial" charset="0"/>
            </a:endParaRPr>
          </a:p>
          <a:p>
            <a:pPr marL="557213" lvl="1" indent="-214313">
              <a:buFont typeface="Arial" panose="020B0604020202020204" pitchFamily="34" charset="0"/>
              <a:buChar char="•"/>
              <a:defRPr/>
            </a:pPr>
            <a:r>
              <a:rPr lang="en-US" sz="1600" b="1" dirty="0">
                <a:solidFill>
                  <a:schemeClr val="accent1">
                    <a:lumMod val="75000"/>
                  </a:schemeClr>
                </a:solidFill>
                <a:latin typeface="Arial" charset="0"/>
              </a:rPr>
              <a:t>Be Flexible – be ready to modify or change </a:t>
            </a:r>
            <a:r>
              <a:rPr lang="en-US" b="1" dirty="0">
                <a:solidFill>
                  <a:schemeClr val="accent1">
                    <a:lumMod val="75000"/>
                  </a:schemeClr>
                </a:solidFill>
                <a:latin typeface="Arial" charset="0"/>
              </a:rPr>
              <a:t>plan </a:t>
            </a:r>
          </a:p>
          <a:p>
            <a:pPr marL="557213" lvl="1" indent="-214313">
              <a:buFont typeface="Arial" panose="020B0604020202020204" pitchFamily="34" charset="0"/>
              <a:buChar char="•"/>
              <a:defRPr/>
            </a:pPr>
            <a:endParaRPr lang="en-US" b="1" dirty="0">
              <a:solidFill>
                <a:schemeClr val="accent1">
                  <a:lumMod val="75000"/>
                </a:schemeClr>
              </a:solidFill>
              <a:latin typeface="Arial" charset="0"/>
            </a:endParaRPr>
          </a:p>
          <a:p>
            <a:pPr marL="557213" lvl="1" indent="-214313">
              <a:buFont typeface="Wingdings" panose="05000000000000000000" pitchFamily="2" charset="2"/>
              <a:buChar char="v"/>
              <a:defRPr/>
            </a:pPr>
            <a:endParaRPr lang="en-US" sz="1200" b="1" dirty="0">
              <a:solidFill>
                <a:schemeClr val="accent1">
                  <a:lumMod val="75000"/>
                </a:schemeClr>
              </a:solidFill>
              <a:latin typeface="Arial" charset="0"/>
            </a:endParaRPr>
          </a:p>
          <a:p>
            <a:pPr marL="557213" lvl="1" indent="-214313">
              <a:buFont typeface="Wingdings" panose="05000000000000000000" pitchFamily="2" charset="2"/>
              <a:buChar char="v"/>
              <a:defRPr/>
            </a:pPr>
            <a:endParaRPr lang="en-US" sz="1200" b="1" dirty="0">
              <a:solidFill>
                <a:schemeClr val="accent1">
                  <a:lumMod val="75000"/>
                </a:schemeClr>
              </a:solidFill>
              <a:latin typeface="Arial" charset="0"/>
            </a:endParaRPr>
          </a:p>
          <a:p>
            <a:pPr marL="214313" indent="-214313">
              <a:buFont typeface="Arial" panose="020B0604020202020204" pitchFamily="34" charset="0"/>
              <a:buChar char="•"/>
              <a:defRPr/>
            </a:pPr>
            <a:endParaRPr lang="en-US" sz="1200" b="1" dirty="0">
              <a:solidFill>
                <a:schemeClr val="accent1">
                  <a:lumMod val="75000"/>
                </a:schemeClr>
              </a:solidFill>
              <a:latin typeface="Arial" charset="0"/>
            </a:endParaRPr>
          </a:p>
          <a:p>
            <a:pPr marL="214313" indent="-214313">
              <a:buFont typeface="Arial" panose="020B0604020202020204" pitchFamily="34" charset="0"/>
              <a:buChar char="•"/>
              <a:defRPr/>
            </a:pPr>
            <a:endParaRPr lang="en-US" sz="1200" b="1" dirty="0">
              <a:solidFill>
                <a:schemeClr val="bg1"/>
              </a:solidFill>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a:extLst>
              <a:ext uri="{FF2B5EF4-FFF2-40B4-BE49-F238E27FC236}">
                <a16:creationId xmlns:a16="http://schemas.microsoft.com/office/drawing/2014/main" id="{82A48B8D-AD7C-4F95-9EBA-DD99E1AE872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800" b="1">
                <a:solidFill>
                  <a:schemeClr val="bg1"/>
                </a:solidFill>
                <a:latin typeface="Helvetica" panose="020B060402020202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1500">
                <a:solidFill>
                  <a:schemeClr val="bg1"/>
                </a:solidFill>
                <a:latin typeface="Helvetica" panose="020B0604020202020204" pitchFamily="34" charset="0"/>
                <a:ea typeface="MS PGothic" panose="020B0600070205080204" pitchFamily="34" charset="-128"/>
              </a:defRPr>
            </a:lvl2pPr>
            <a:lvl3pPr marL="857250" indent="-17145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050" b="1" i="1">
                <a:solidFill>
                  <a:schemeClr val="bg1"/>
                </a:solidFill>
                <a:latin typeface="Helvetica" panose="020B060402020202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900" i="1">
                <a:solidFill>
                  <a:schemeClr val="bg1"/>
                </a:solidFill>
                <a:latin typeface="Helvetica"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900" i="1">
                <a:solidFill>
                  <a:schemeClr val="bg1"/>
                </a:solidFill>
                <a:latin typeface="Helvetica"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900" i="1">
                <a:solidFill>
                  <a:schemeClr val="bg1"/>
                </a:solidFill>
                <a:latin typeface="Helvetica"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900" i="1">
                <a:solidFill>
                  <a:schemeClr val="bg1"/>
                </a:solidFill>
                <a:latin typeface="Helvetica"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900" i="1">
                <a:solidFill>
                  <a:schemeClr val="bg1"/>
                </a:solidFill>
                <a:latin typeface="Helvetica" panose="020B0604020202020204" pitchFamily="34" charset="0"/>
                <a:ea typeface="MS PGothic" panose="020B0600070205080204" pitchFamily="34" charset="-128"/>
              </a:defRPr>
            </a:lvl9pPr>
          </a:lstStyle>
          <a:p>
            <a:pPr>
              <a:spcBef>
                <a:spcPct val="0"/>
              </a:spcBef>
              <a:buFontTx/>
              <a:buNone/>
            </a:pPr>
            <a:fld id="{8F7351FA-733F-44D3-A1F5-8566F0DF98BB}" type="slidenum">
              <a:rPr lang="en-US" altLang="en-US" sz="750">
                <a:solidFill>
                  <a:srgbClr val="95B3D7"/>
                </a:solidFill>
              </a:rPr>
              <a:pPr>
                <a:spcBef>
                  <a:spcPct val="0"/>
                </a:spcBef>
                <a:buFontTx/>
                <a:buNone/>
              </a:pPr>
              <a:t>21</a:t>
            </a:fld>
            <a:endParaRPr lang="en-US" altLang="en-US" sz="750">
              <a:solidFill>
                <a:srgbClr val="95B3D7"/>
              </a:solidFill>
            </a:endParaRPr>
          </a:p>
        </p:txBody>
      </p:sp>
      <p:pic>
        <p:nvPicPr>
          <p:cNvPr id="29699" name="Picture 2" descr="C:\Users\Bates\Documents\(4) AUXILIARY DEPT LEADERSHIP 2013&amp;2014\1175699_436827366436129_2009125857_n.jpg">
            <a:extLst>
              <a:ext uri="{FF2B5EF4-FFF2-40B4-BE49-F238E27FC236}">
                <a16:creationId xmlns:a16="http://schemas.microsoft.com/office/drawing/2014/main" id="{FC14521B-DBF3-4C40-9979-317EE5E58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296" y="760478"/>
            <a:ext cx="5062538" cy="341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p:txBody>
          <a:bodyPr/>
          <a:lstStyle/>
          <a:p>
            <a:pPr algn="ctr" eaLnBrk="1" hangingPunct="1"/>
            <a:r>
              <a:rPr lang="en-US" altLang="en-US" dirty="0">
                <a:solidFill>
                  <a:srgbClr val="FF0000"/>
                </a:solidFill>
                <a:latin typeface="Helvetica" pitchFamily="2" charset="0"/>
                <a:ea typeface="ＭＳ Ｐゴシック" panose="020B0600070205080204" pitchFamily="34" charset="-128"/>
              </a:rPr>
              <a:t>Setting the Example</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p:txBody>
          <a:bodyPr/>
          <a:lstStyle/>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If we don’t conduct ourselves as knowledgeable  and informed members – we cannot expect to tell others “WHO WE ARE AND WHAT WE DO”.  </a:t>
            </a:r>
          </a:p>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If we don’t teach and inform our members the correct  protocols and traditions, we cannot expect to have good, informed and efficient meetings. </a:t>
            </a:r>
          </a:p>
          <a:p>
            <a:pPr eaLnBrk="1" hangingPunct="1">
              <a:spcBef>
                <a:spcPct val="0"/>
              </a:spcBef>
              <a:buFontTx/>
              <a:buNone/>
            </a:pPr>
            <a:endParaRPr lang="en-US" altLang="en-US" sz="1400" dirty="0">
              <a:latin typeface="Arial" panose="020B0604020202020204" pitchFamily="34" charset="0"/>
            </a:endParaRPr>
          </a:p>
          <a:p>
            <a:pPr algn="ctr" eaLnBrk="1" hangingPunct="1">
              <a:spcBef>
                <a:spcPct val="0"/>
              </a:spcBef>
              <a:buFontTx/>
              <a:buNone/>
            </a:pPr>
            <a:r>
              <a:rPr lang="en-US" altLang="en-US" sz="1600" dirty="0">
                <a:latin typeface="Arial" panose="020B0604020202020204" pitchFamily="34" charset="0"/>
              </a:rPr>
              <a:t>READ YOUR </a:t>
            </a:r>
            <a:r>
              <a:rPr lang="en-US" altLang="en-US" sz="1600">
                <a:latin typeface="Arial" panose="020B0604020202020204" pitchFamily="34" charset="0"/>
              </a:rPr>
              <a:t>GOVERNING DOCUMENTS</a:t>
            </a:r>
          </a:p>
          <a:p>
            <a:pPr algn="ctr" eaLnBrk="1" hangingPunct="1">
              <a:spcBef>
                <a:spcPct val="0"/>
              </a:spcBef>
              <a:buFontTx/>
              <a:buNone/>
            </a:pPr>
            <a:endParaRPr lang="en-US" altLang="en-US" sz="16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These power point presentation PARTs will provide some basics at Unit, District and Department levels.  </a:t>
            </a: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28988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p:txBody>
          <a:bodyPr/>
          <a:lstStyle/>
          <a:p>
            <a:pPr algn="ctr" eaLnBrk="1" hangingPunct="1"/>
            <a:r>
              <a:rPr lang="en-US" altLang="en-US" dirty="0">
                <a:solidFill>
                  <a:srgbClr val="FF0000"/>
                </a:solidFill>
                <a:latin typeface="Helvetica" pitchFamily="2" charset="0"/>
                <a:ea typeface="ＭＳ Ｐゴシック" panose="020B0600070205080204" pitchFamily="34" charset="-128"/>
              </a:rPr>
              <a:t>Part 1 CONTENT</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831768" y="1063625"/>
            <a:ext cx="5778832" cy="3394075"/>
          </a:xfrm>
        </p:spPr>
        <p:txBody>
          <a:bodyPr/>
          <a:lstStyle/>
          <a:p>
            <a:pPr marL="342900" indent="-342900" eaLnBrk="1" hangingPunct="1">
              <a:spcBef>
                <a:spcPct val="0"/>
              </a:spcBef>
              <a:defRPr/>
            </a:pPr>
            <a:r>
              <a:rPr lang="en-US" altLang="en-US" sz="2000" dirty="0">
                <a:latin typeface="Arial" charset="0"/>
              </a:rPr>
              <a:t>Auxiliary Mission Statement</a:t>
            </a:r>
          </a:p>
          <a:p>
            <a:pPr marL="342900" indent="-342900" eaLnBrk="1" hangingPunct="1">
              <a:spcBef>
                <a:spcPct val="0"/>
              </a:spcBef>
              <a:defRPr/>
            </a:pPr>
            <a:r>
              <a:rPr lang="en-US" altLang="en-US" sz="2000" dirty="0">
                <a:latin typeface="Arial" charset="0"/>
              </a:rPr>
              <a:t>Auxiliary Vision Statement</a:t>
            </a:r>
          </a:p>
          <a:p>
            <a:pPr marL="342900" indent="-342900" eaLnBrk="1" hangingPunct="1">
              <a:spcBef>
                <a:spcPct val="0"/>
              </a:spcBef>
              <a:defRPr/>
            </a:pPr>
            <a:r>
              <a:rPr lang="en-US" altLang="en-US" sz="2000" dirty="0">
                <a:latin typeface="Arial" charset="0"/>
              </a:rPr>
              <a:t>Members &amp; Leadership Work Hand In Hand</a:t>
            </a:r>
          </a:p>
          <a:p>
            <a:pPr marL="342900" indent="-342900" eaLnBrk="1" hangingPunct="1">
              <a:spcBef>
                <a:spcPct val="0"/>
              </a:spcBef>
              <a:defRPr/>
            </a:pPr>
            <a:r>
              <a:rPr lang="en-US" altLang="en-US" sz="2000" dirty="0">
                <a:latin typeface="Arial" charset="0"/>
              </a:rPr>
              <a:t>Members Rights and Responsibilities</a:t>
            </a:r>
          </a:p>
          <a:p>
            <a:pPr marL="342900" indent="-342900" eaLnBrk="1" hangingPunct="1">
              <a:spcBef>
                <a:spcPct val="0"/>
              </a:spcBef>
              <a:defRPr/>
            </a:pPr>
            <a:r>
              <a:rPr lang="en-US" altLang="en-US" sz="2000" dirty="0">
                <a:latin typeface="Arial" charset="0"/>
              </a:rPr>
              <a:t>President’s Responsibilities</a:t>
            </a:r>
          </a:p>
          <a:p>
            <a:pPr marL="342900" indent="-342900" eaLnBrk="1" hangingPunct="1">
              <a:spcBef>
                <a:spcPct val="0"/>
              </a:spcBef>
              <a:defRPr/>
            </a:pPr>
            <a:r>
              <a:rPr lang="en-US" altLang="en-US" sz="2000" dirty="0">
                <a:latin typeface="Arial" charset="0"/>
              </a:rPr>
              <a:t>Vice President’s Responsibilities</a:t>
            </a:r>
          </a:p>
          <a:p>
            <a:pPr marL="342900" indent="-342900" eaLnBrk="1" hangingPunct="1">
              <a:spcBef>
                <a:spcPct val="0"/>
              </a:spcBef>
              <a:defRPr/>
            </a:pPr>
            <a:r>
              <a:rPr lang="en-US" altLang="en-US" sz="2000" dirty="0">
                <a:latin typeface="Arial" charset="0"/>
              </a:rPr>
              <a:t>Secretary Responsibilities</a:t>
            </a:r>
          </a:p>
          <a:p>
            <a:pPr marL="342900" indent="-342900" eaLnBrk="1" hangingPunct="1">
              <a:spcBef>
                <a:spcPct val="0"/>
              </a:spcBef>
              <a:defRPr/>
            </a:pPr>
            <a:r>
              <a:rPr lang="en-US" altLang="en-US" sz="2000" dirty="0">
                <a:latin typeface="Arial" charset="0"/>
              </a:rPr>
              <a:t>Treasurer Responsibilities</a:t>
            </a:r>
          </a:p>
          <a:p>
            <a:pPr marL="342900" indent="-342900" eaLnBrk="1" hangingPunct="1">
              <a:spcBef>
                <a:spcPct val="0"/>
              </a:spcBef>
              <a:defRPr/>
            </a:pPr>
            <a:r>
              <a:rPr lang="en-US" altLang="en-US" sz="2000" dirty="0">
                <a:latin typeface="Arial" charset="0"/>
              </a:rPr>
              <a:t>Chairman Responsibilities</a:t>
            </a:r>
          </a:p>
          <a:p>
            <a:pPr marL="342900" indent="-342900" eaLnBrk="1" hangingPunct="1">
              <a:spcBef>
                <a:spcPct val="0"/>
              </a:spcBef>
              <a:defRPr/>
            </a:pPr>
            <a:r>
              <a:rPr lang="en-US" altLang="en-US" sz="2000" dirty="0">
                <a:latin typeface="Arial" charset="0"/>
              </a:rPr>
              <a:t>Brainstorming Goals</a:t>
            </a: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70259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a:xfrm>
            <a:off x="2656331" y="189466"/>
            <a:ext cx="5629976" cy="633597"/>
          </a:xfrm>
        </p:spPr>
        <p:txBody>
          <a:bodyPr/>
          <a:lstStyle/>
          <a:p>
            <a:pPr eaLnBrk="1" hangingPunct="1"/>
            <a:r>
              <a:rPr lang="en-US" altLang="en-US" sz="2800" dirty="0">
                <a:solidFill>
                  <a:srgbClr val="FF0000"/>
                </a:solidFill>
                <a:latin typeface="Helvetica" pitchFamily="2" charset="0"/>
                <a:ea typeface="ＭＳ Ｐゴシック" panose="020B0600070205080204" pitchFamily="34" charset="-128"/>
              </a:rPr>
              <a:t>MISSION &amp; VISION STATEMENT</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332038" y="733647"/>
            <a:ext cx="6278562" cy="3394075"/>
          </a:xfrm>
        </p:spPr>
        <p:txBody>
          <a:bodyPr/>
          <a:lstStyle/>
          <a:p>
            <a:pPr marL="457200" lvl="1" indent="0">
              <a:buFont typeface="Arial" panose="020B0604020202020204" pitchFamily="34" charset="0"/>
              <a:buNone/>
            </a:pPr>
            <a:r>
              <a:rPr lang="en-US" altLang="en-US" sz="1400" b="1" dirty="0">
                <a:latin typeface="Helvetica" panose="020B0604020202020204" pitchFamily="34" charset="0"/>
              </a:rPr>
              <a:t>MISSION</a:t>
            </a:r>
          </a:p>
          <a:p>
            <a:pPr marL="457200" lvl="1" indent="0">
              <a:buFont typeface="Arial" panose="020B0604020202020204" pitchFamily="34" charset="0"/>
              <a:buNone/>
            </a:pPr>
            <a:r>
              <a:rPr lang="en-US" altLang="en-US" sz="1400" b="1" dirty="0">
                <a:latin typeface="Helvetica" panose="020B0604020202020204" pitchFamily="34" charset="0"/>
              </a:rPr>
              <a:t>In the spirit of service, not self, the mission of the American Legion Auxiliary is to support The American Legion and to honor the sacrifice of those who serve by enhancing the lives of our veterans, military, and their families, both at home and abroad.</a:t>
            </a:r>
          </a:p>
          <a:p>
            <a:pPr marL="457200" lvl="1" indent="0">
              <a:buFont typeface="Arial" panose="020B0604020202020204" pitchFamily="34" charset="0"/>
              <a:buNone/>
            </a:pPr>
            <a:endParaRPr lang="en-US" altLang="en-US" sz="1400" b="1" dirty="0">
              <a:latin typeface="Helvetica" panose="020B0604020202020204" pitchFamily="34" charset="0"/>
            </a:endParaRPr>
          </a:p>
          <a:p>
            <a:pPr marL="457200" lvl="1" indent="0">
              <a:buFont typeface="Arial" panose="020B0604020202020204" pitchFamily="34" charset="0"/>
              <a:buNone/>
            </a:pPr>
            <a:r>
              <a:rPr lang="en-US" altLang="en-US" sz="1400" b="1" dirty="0">
                <a:latin typeface="Helvetica" panose="020B0604020202020204" pitchFamily="34" charset="0"/>
              </a:rPr>
              <a:t>For God and Country, we advocate for veterans, educate our citizens, mentor youth, and promote patriotism, good citizenship, peace and security</a:t>
            </a:r>
          </a:p>
          <a:p>
            <a:pPr marL="457200" lvl="1" indent="0">
              <a:buFont typeface="Arial" panose="020B0604020202020204" pitchFamily="34" charset="0"/>
              <a:buNone/>
            </a:pPr>
            <a:endParaRPr lang="en-US" altLang="en-US" sz="1400" b="1" dirty="0">
              <a:latin typeface="Helvetica" panose="020B0604020202020204" pitchFamily="34" charset="0"/>
              <a:ea typeface="ＭＳ Ｐゴシック" panose="020B0600070205080204" pitchFamily="34" charset="-128"/>
            </a:endParaRPr>
          </a:p>
          <a:p>
            <a:pPr marL="457200" lvl="1" indent="0">
              <a:buFont typeface="Arial" panose="020B0604020202020204" pitchFamily="34" charset="0"/>
              <a:buNone/>
            </a:pPr>
            <a:r>
              <a:rPr lang="en-US" altLang="en-US" sz="1400" b="1" dirty="0">
                <a:latin typeface="Helvetica" panose="020B0604020202020204" pitchFamily="34" charset="0"/>
                <a:ea typeface="ＭＳ Ｐゴシック" panose="020B0600070205080204" pitchFamily="34" charset="-128"/>
              </a:rPr>
              <a:t>VISION</a:t>
            </a:r>
          </a:p>
          <a:p>
            <a:pPr marL="457200" lvl="1" indent="0">
              <a:buNone/>
            </a:pPr>
            <a:r>
              <a:rPr lang="en-US" altLang="en-US" sz="1400" b="1" dirty="0">
                <a:latin typeface="Helvetica" panose="020B0604020202020204" pitchFamily="34" charset="0"/>
              </a:rPr>
              <a:t>The vision of the American Legion Auxiliary is to support The American Legion while becoming the premier service organization and foundation of every community providing support for our veterans, our military, and their families by shaping a positive future in an atmosphere of fellowship, patriotism, peace and security.</a:t>
            </a:r>
          </a:p>
          <a:p>
            <a:pPr marL="457200" lvl="1" indent="0">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63724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p:txBody>
          <a:bodyPr/>
          <a:lstStyle/>
          <a:p>
            <a:pPr algn="ctr" eaLnBrk="1" hangingPunct="1"/>
            <a:r>
              <a:rPr lang="en-US" altLang="en-US" dirty="0">
                <a:solidFill>
                  <a:srgbClr val="FF0000"/>
                </a:solidFill>
                <a:latin typeface="Helvetica" panose="020B0604020202020204" pitchFamily="34" charset="0"/>
              </a:rPr>
              <a:t>MEMBERSHIP &amp; LEADERSHIP </a:t>
            </a:r>
            <a:br>
              <a:rPr lang="en-US" altLang="en-US" dirty="0">
                <a:solidFill>
                  <a:srgbClr val="FF0000"/>
                </a:solidFill>
                <a:latin typeface="Helvetica" panose="020B0604020202020204" pitchFamily="34" charset="0"/>
              </a:rPr>
            </a:br>
            <a:r>
              <a:rPr lang="en-US" altLang="en-US" dirty="0">
                <a:solidFill>
                  <a:srgbClr val="FF0000"/>
                </a:solidFill>
                <a:latin typeface="Helvetica" panose="020B0604020202020204" pitchFamily="34" charset="0"/>
              </a:rPr>
              <a:t>WORK HAND IN HAND</a:t>
            </a:r>
            <a:endParaRPr lang="en-US" altLang="en-US" dirty="0">
              <a:solidFill>
                <a:srgbClr val="FF0000"/>
              </a:solidFill>
              <a:latin typeface="Helvetica" pitchFamily="2" charset="0"/>
              <a:ea typeface="ＭＳ Ｐゴシック" panose="020B0600070205080204" pitchFamily="34" charset="-128"/>
            </a:endParaRP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p:txBody>
          <a:bodyPr/>
          <a:lstStyle/>
          <a:p>
            <a:pPr algn="ctr" eaLnBrk="1" hangingPunct="1">
              <a:buFont typeface="Arial" charset="0"/>
              <a:buNone/>
              <a:defRPr/>
            </a:pPr>
            <a:r>
              <a:rPr lang="en-US" altLang="en-US" sz="1400" dirty="0">
                <a:latin typeface="Helvetica" charset="0"/>
              </a:rPr>
              <a:t>We are all leaders in this organization.</a:t>
            </a:r>
          </a:p>
          <a:p>
            <a:pPr algn="ctr" eaLnBrk="1" hangingPunct="1">
              <a:buFont typeface="Arial" charset="0"/>
              <a:buNone/>
              <a:defRPr/>
            </a:pPr>
            <a:r>
              <a:rPr lang="en-US" altLang="en-US" sz="1400" dirty="0">
                <a:latin typeface="Helvetica" charset="0"/>
              </a:rPr>
              <a:t>  </a:t>
            </a:r>
          </a:p>
          <a:p>
            <a:pPr marL="0" indent="0" eaLnBrk="1" hangingPunct="1">
              <a:buFont typeface="Arial" charset="0"/>
              <a:buNone/>
              <a:defRPr/>
            </a:pPr>
            <a:r>
              <a:rPr lang="en-US" altLang="en-US" sz="1400" dirty="0">
                <a:latin typeface="Helvetica" charset="0"/>
              </a:rPr>
              <a:t>A member who choses to pay her dues, but not participate –</a:t>
            </a:r>
          </a:p>
          <a:p>
            <a:pPr eaLnBrk="1" hangingPunct="1">
              <a:buFont typeface="Arial" charset="0"/>
              <a:buChar char="•"/>
              <a:defRPr/>
            </a:pPr>
            <a:r>
              <a:rPr lang="en-US" altLang="en-US" sz="1400" dirty="0">
                <a:latin typeface="Helvetica" charset="0"/>
              </a:rPr>
              <a:t>has provided the Unit money for their general fund</a:t>
            </a:r>
          </a:p>
          <a:p>
            <a:pPr eaLnBrk="1" hangingPunct="1">
              <a:buFont typeface="Arial" charset="0"/>
              <a:buChar char="•"/>
              <a:defRPr/>
            </a:pPr>
            <a:r>
              <a:rPr lang="en-US" altLang="en-US" sz="1400" dirty="0">
                <a:latin typeface="Helvetica" charset="0"/>
              </a:rPr>
              <a:t>the Department with funds for Veterans Affairs, Buckeye Messenger</a:t>
            </a:r>
          </a:p>
          <a:p>
            <a:pPr eaLnBrk="1" hangingPunct="1">
              <a:buFont typeface="Arial" charset="0"/>
              <a:buChar char="•"/>
              <a:defRPr/>
            </a:pPr>
            <a:r>
              <a:rPr lang="en-US" altLang="en-US" sz="1400" dirty="0">
                <a:latin typeface="Helvetica" charset="0"/>
              </a:rPr>
              <a:t>funds for Department &amp; National Convention</a:t>
            </a:r>
          </a:p>
          <a:p>
            <a:pPr eaLnBrk="1" hangingPunct="1">
              <a:buFont typeface="Arial" charset="0"/>
              <a:buChar char="•"/>
              <a:defRPr/>
            </a:pPr>
            <a:endParaRPr lang="en-US" altLang="en-US" sz="1400" dirty="0">
              <a:latin typeface="Helvetica" charset="0"/>
            </a:endParaRPr>
          </a:p>
          <a:p>
            <a:pPr marL="0" indent="0" eaLnBrk="1" hangingPunct="1">
              <a:buFont typeface="Arial" charset="0"/>
              <a:buNone/>
              <a:defRPr/>
            </a:pPr>
            <a:r>
              <a:rPr lang="en-US" altLang="en-US" sz="1400" dirty="0">
                <a:latin typeface="Helvetica" charset="0"/>
              </a:rPr>
              <a:t>A member who choses to pay her dues and volunteer –</a:t>
            </a:r>
          </a:p>
          <a:p>
            <a:pPr eaLnBrk="1" hangingPunct="1">
              <a:buFont typeface="Arial" charset="0"/>
              <a:buChar char="•"/>
              <a:defRPr/>
            </a:pPr>
            <a:r>
              <a:rPr lang="en-US" altLang="en-US" sz="1400" dirty="0">
                <a:latin typeface="Helvetica" charset="0"/>
              </a:rPr>
              <a:t>provides the above</a:t>
            </a:r>
          </a:p>
          <a:p>
            <a:pPr eaLnBrk="1" hangingPunct="1">
              <a:buFont typeface="Arial" charset="0"/>
              <a:buChar char="•"/>
              <a:defRPr/>
            </a:pPr>
            <a:r>
              <a:rPr lang="en-US" altLang="en-US" sz="1400" dirty="0">
                <a:latin typeface="Helvetica" charset="0"/>
              </a:rPr>
              <a:t>provides her expertise as an officer, program chairman,</a:t>
            </a:r>
          </a:p>
          <a:p>
            <a:pPr marL="0" indent="0" eaLnBrk="1" hangingPunct="1">
              <a:buFont typeface="Arial" charset="0"/>
              <a:buNone/>
              <a:defRPr/>
            </a:pPr>
            <a:r>
              <a:rPr lang="en-US" altLang="en-US" sz="1400" dirty="0">
                <a:latin typeface="Helvetica" charset="0"/>
              </a:rPr>
              <a:t>      project chairman or assists all of the above to achieve </a:t>
            </a:r>
          </a:p>
          <a:p>
            <a:pPr marL="0" indent="0" eaLnBrk="1" hangingPunct="1">
              <a:buFont typeface="Arial" charset="0"/>
              <a:buNone/>
              <a:defRPr/>
            </a:pPr>
            <a:r>
              <a:rPr lang="en-US" altLang="en-US" sz="1400" dirty="0">
                <a:latin typeface="Helvetica" charset="0"/>
              </a:rPr>
              <a:t>      a goal of the Unit</a:t>
            </a:r>
          </a:p>
          <a:p>
            <a:pPr marL="0" indent="0" eaLnBrk="1" hangingPunct="1">
              <a:buFont typeface="Arial" charset="0"/>
              <a:buNone/>
              <a:defRPr/>
            </a:pPr>
            <a:endParaRPr lang="en-US" altLang="en-US" sz="1400" dirty="0">
              <a:latin typeface="Helvetica" charset="0"/>
            </a:endParaRPr>
          </a:p>
          <a:p>
            <a:pPr marL="0" indent="0" algn="ctr" eaLnBrk="1" hangingPunct="1">
              <a:buFont typeface="Arial" charset="0"/>
              <a:buNone/>
              <a:defRPr/>
            </a:pPr>
            <a:r>
              <a:rPr lang="en-US" altLang="en-US" sz="1400" dirty="0">
                <a:latin typeface="Helvetica" charset="0"/>
              </a:rPr>
              <a:t>EVERY MEMBER HAS VALUE!</a:t>
            </a: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pic>
        <p:nvPicPr>
          <p:cNvPr id="4" name="Picture 6" descr="C:\Users\Bates\AppData\Local\Microsoft\Windows\Temporary Internet Files\Content.IE5\9Q5XQFVI\Working_Together_Teamwork_Puzzle_Concept[1].jpg">
            <a:extLst>
              <a:ext uri="{FF2B5EF4-FFF2-40B4-BE49-F238E27FC236}">
                <a16:creationId xmlns:a16="http://schemas.microsoft.com/office/drawing/2014/main" id="{247413F9-D14E-4977-A666-17F0F8AEB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907" y="2690036"/>
            <a:ext cx="1157749" cy="165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26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a:xfrm>
            <a:off x="2408238" y="342900"/>
            <a:ext cx="6202362" cy="857250"/>
          </a:xfrm>
        </p:spPr>
        <p:txBody>
          <a:bodyPr/>
          <a:lstStyle/>
          <a:p>
            <a:pPr algn="ctr" eaLnBrk="1" hangingPunct="1"/>
            <a:r>
              <a:rPr lang="en-US" altLang="en-US" sz="3200" dirty="0">
                <a:solidFill>
                  <a:srgbClr val="FF0000"/>
                </a:solidFill>
              </a:rPr>
              <a:t>MEMBERS RIGHTS &amp; RESPONSIBILITIES</a:t>
            </a:r>
            <a:br>
              <a:rPr lang="en-US" altLang="en-US" sz="3200" dirty="0">
                <a:solidFill>
                  <a:srgbClr val="FF0000"/>
                </a:solidFill>
              </a:rPr>
            </a:br>
            <a:endParaRPr lang="en-US" altLang="en-US" dirty="0">
              <a:solidFill>
                <a:srgbClr val="FF0000"/>
              </a:solidFill>
              <a:latin typeface="Helvetica" pitchFamily="2" charset="0"/>
              <a:ea typeface="ＭＳ Ｐゴシック" panose="020B0600070205080204" pitchFamily="34" charset="-128"/>
            </a:endParaRP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p:txBody>
          <a:bodyPr/>
          <a:lstStyle/>
          <a:p>
            <a:pPr algn="ctr" eaLnBrk="1" hangingPunct="1">
              <a:spcBef>
                <a:spcPct val="0"/>
              </a:spcBef>
              <a:buFontTx/>
              <a:buNone/>
            </a:pPr>
            <a:r>
              <a:rPr lang="en-US" altLang="en-US" sz="1400" dirty="0">
                <a:latin typeface="Arial" panose="020B0604020202020204" pitchFamily="34" charset="0"/>
              </a:rPr>
              <a:t> TWO TYPES OF MEMBERS (ONLY)</a:t>
            </a:r>
          </a:p>
          <a:p>
            <a:pPr eaLnBrk="1" hangingPunct="1">
              <a:spcBef>
                <a:spcPct val="0"/>
              </a:spcBef>
              <a:buFontTx/>
              <a:buNone/>
            </a:pPr>
            <a:r>
              <a:rPr lang="en-US" altLang="en-US" sz="1400" dirty="0">
                <a:latin typeface="Arial" panose="020B0604020202020204" pitchFamily="34" charset="0"/>
              </a:rPr>
              <a:t>Senior</a:t>
            </a:r>
          </a:p>
          <a:p>
            <a:pPr eaLnBrk="1" hangingPunct="1">
              <a:spcBef>
                <a:spcPct val="0"/>
              </a:spcBef>
              <a:buFontTx/>
              <a:buNone/>
            </a:pPr>
            <a:r>
              <a:rPr lang="en-US" altLang="en-US" sz="1400" dirty="0">
                <a:latin typeface="Arial" panose="020B0604020202020204" pitchFamily="34" charset="0"/>
              </a:rPr>
              <a:t>Junior</a:t>
            </a:r>
          </a:p>
          <a:p>
            <a:pPr eaLnBrk="1" hangingPunct="1">
              <a:spcBef>
                <a:spcPct val="0"/>
              </a:spcBef>
              <a:buFontTx/>
              <a:buNone/>
            </a:pPr>
            <a:endParaRPr lang="en-US" altLang="en-US" sz="1400" dirty="0">
              <a:latin typeface="Arial" panose="020B0604020202020204" pitchFamily="34" charset="0"/>
            </a:endParaRPr>
          </a:p>
          <a:p>
            <a:pPr algn="ctr" eaLnBrk="1" hangingPunct="1">
              <a:spcBef>
                <a:spcPct val="0"/>
              </a:spcBef>
              <a:buFontTx/>
              <a:buNone/>
            </a:pPr>
            <a:r>
              <a:rPr lang="en-US" altLang="en-US" sz="1400" dirty="0">
                <a:latin typeface="Arial" panose="020B0604020202020204" pitchFamily="34" charset="0"/>
              </a:rPr>
              <a:t>HONORARY LIFE MEMBERSHIPS</a:t>
            </a:r>
          </a:p>
          <a:p>
            <a:pPr algn="ct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Each Department establishes its own rules</a:t>
            </a:r>
          </a:p>
          <a:p>
            <a:pPr eaLnBrk="1" hangingPunct="1">
              <a:spcBef>
                <a:spcPct val="0"/>
              </a:spcBef>
              <a:buFontTx/>
              <a:buNone/>
            </a:pPr>
            <a:r>
              <a:rPr lang="en-US" altLang="en-US" sz="1400" dirty="0">
                <a:latin typeface="Arial" panose="020B0604020202020204" pitchFamily="34" charset="0"/>
              </a:rPr>
              <a:t>Unit pays the National and Department assessments</a:t>
            </a:r>
          </a:p>
          <a:p>
            <a:pPr eaLnBrk="1" hangingPunct="1">
              <a:spcBef>
                <a:spcPct val="0"/>
              </a:spcBef>
              <a:buFontTx/>
              <a:buNone/>
            </a:pPr>
            <a:r>
              <a:rPr lang="en-US" altLang="en-US" sz="1400" dirty="0">
                <a:latin typeface="Arial" panose="020B0604020202020204" pitchFamily="34" charset="0"/>
              </a:rPr>
              <a:t>Cannot be transferred from Unit to Unit nor Department to Department nor one member to another member</a:t>
            </a:r>
          </a:p>
          <a:p>
            <a:pPr eaLnBrk="1" hangingPunct="1">
              <a:spcBef>
                <a:spcPct val="0"/>
              </a:spcBef>
              <a:buFontTx/>
              <a:buNone/>
            </a:pPr>
            <a:r>
              <a:rPr lang="en-US" altLang="en-US" sz="1400" dirty="0">
                <a:latin typeface="Arial" panose="020B0604020202020204" pitchFamily="34" charset="0"/>
              </a:rPr>
              <a:t> </a:t>
            </a:r>
          </a:p>
          <a:p>
            <a:pPr algn="ctr" eaLnBrk="1" hangingPunct="1">
              <a:spcBef>
                <a:spcPct val="0"/>
              </a:spcBef>
              <a:buFontTx/>
              <a:buNone/>
            </a:pPr>
            <a:r>
              <a:rPr lang="en-US" altLang="en-US" sz="1400" dirty="0">
                <a:latin typeface="Arial" panose="020B0604020202020204" pitchFamily="34" charset="0"/>
              </a:rPr>
              <a:t>MEMBER IN GOOD STANDING</a:t>
            </a:r>
          </a:p>
          <a:p>
            <a:pPr algn="ct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This means that the member has paid her current year’s dues and is entitled to the full rights, privileges and benefits</a:t>
            </a:r>
          </a:p>
          <a:p>
            <a:pPr eaLnBrk="1" hangingPunct="1">
              <a:spcBef>
                <a:spcPct val="0"/>
              </a:spcBef>
              <a:buFontTx/>
              <a:buNone/>
            </a:pPr>
            <a:r>
              <a:rPr lang="en-US" altLang="en-US" sz="1400" dirty="0">
                <a:latin typeface="Arial" panose="020B0604020202020204" pitchFamily="34" charset="0"/>
              </a:rPr>
              <a:t>Once a member always a member as long as you pay your dues</a:t>
            </a:r>
          </a:p>
          <a:p>
            <a:pPr eaLnBrk="1" hangingPunct="1">
              <a:spcBef>
                <a:spcPct val="0"/>
              </a:spcBef>
              <a:buFontTx/>
              <a:buNone/>
            </a:pPr>
            <a:r>
              <a:rPr lang="en-US" altLang="en-US" sz="1400" dirty="0">
                <a:latin typeface="Arial" panose="020B0604020202020204" pitchFamily="34" charset="0"/>
              </a:rPr>
              <a:t> </a:t>
            </a: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41312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a:xfrm>
            <a:off x="2408238" y="342900"/>
            <a:ext cx="6202362" cy="612700"/>
          </a:xfrm>
        </p:spPr>
        <p:txBody>
          <a:bodyPr/>
          <a:lstStyle/>
          <a:p>
            <a:pPr algn="ctr" eaLnBrk="1" hangingPunct="1"/>
            <a:r>
              <a:rPr lang="en-US" altLang="en-US" sz="2400" dirty="0">
                <a:solidFill>
                  <a:srgbClr val="FF0000"/>
                </a:solidFill>
              </a:rPr>
              <a:t>MEMBERS RIGHTS &amp; RESPONSIBILITIES (</a:t>
            </a:r>
            <a:r>
              <a:rPr lang="en-US" altLang="en-US" sz="2400" dirty="0" err="1">
                <a:solidFill>
                  <a:srgbClr val="FF0000"/>
                </a:solidFill>
              </a:rPr>
              <a:t>cont</a:t>
            </a:r>
            <a:r>
              <a:rPr lang="en-US" altLang="en-US" sz="2400" dirty="0">
                <a:solidFill>
                  <a:srgbClr val="FF0000"/>
                </a:solidFill>
              </a:rPr>
              <a:t>)</a:t>
            </a:r>
            <a:br>
              <a:rPr lang="en-US" altLang="en-US" sz="3200" dirty="0">
                <a:solidFill>
                  <a:srgbClr val="FF0000"/>
                </a:solidFill>
              </a:rPr>
            </a:br>
            <a:endParaRPr lang="en-US" altLang="en-US" dirty="0">
              <a:latin typeface="Helvetica" pitchFamily="2" charset="0"/>
              <a:ea typeface="ＭＳ Ｐゴシック" panose="020B0600070205080204" pitchFamily="34" charset="-128"/>
            </a:endParaRP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408238" y="796112"/>
            <a:ext cx="6278562" cy="3844999"/>
          </a:xfrm>
        </p:spPr>
        <p:txBody>
          <a:bodyPr/>
          <a:lstStyle/>
          <a:p>
            <a:pPr eaLnBrk="1" hangingPunct="1">
              <a:spcBef>
                <a:spcPct val="0"/>
              </a:spcBef>
              <a:buFont typeface="Arial" charset="0"/>
              <a:buNone/>
              <a:defRPr/>
            </a:pPr>
            <a:r>
              <a:rPr lang="en-US" altLang="en-US" sz="1400" dirty="0">
                <a:latin typeface="Arial" charset="0"/>
              </a:rPr>
              <a:t>DO YOU?</a:t>
            </a:r>
          </a:p>
          <a:p>
            <a:pPr marL="285750" indent="-285750" eaLnBrk="1" hangingPunct="1">
              <a:spcBef>
                <a:spcPct val="0"/>
              </a:spcBef>
              <a:defRPr/>
            </a:pPr>
            <a:r>
              <a:rPr lang="en-US" altLang="en-US" sz="1400" dirty="0">
                <a:latin typeface="Arial" charset="0"/>
              </a:rPr>
              <a:t>Attend Unit meetings </a:t>
            </a:r>
          </a:p>
          <a:p>
            <a:pPr marL="285750" indent="-285750" eaLnBrk="1" hangingPunct="1">
              <a:spcBef>
                <a:spcPct val="0"/>
              </a:spcBef>
              <a:defRPr/>
            </a:pPr>
            <a:r>
              <a:rPr lang="en-US" altLang="en-US" sz="1400" dirty="0">
                <a:latin typeface="Arial" charset="0"/>
              </a:rPr>
              <a:t>Wear your American Legion Auxiliary pin proudly over your heart</a:t>
            </a:r>
          </a:p>
          <a:p>
            <a:pPr marL="285750" indent="-285750" eaLnBrk="1" hangingPunct="1">
              <a:spcBef>
                <a:spcPct val="0"/>
              </a:spcBef>
              <a:defRPr/>
            </a:pPr>
            <a:r>
              <a:rPr lang="en-US" altLang="en-US" sz="1400" dirty="0">
                <a:latin typeface="Arial" charset="0"/>
              </a:rPr>
              <a:t>Pay attention and listen to instructions from the “Chair”</a:t>
            </a:r>
          </a:p>
          <a:p>
            <a:pPr marL="285750" indent="-285750" eaLnBrk="1" hangingPunct="1">
              <a:spcBef>
                <a:spcPct val="0"/>
              </a:spcBef>
              <a:defRPr/>
            </a:pPr>
            <a:r>
              <a:rPr lang="en-US" altLang="en-US" sz="1400" dirty="0">
                <a:latin typeface="Arial" charset="0"/>
              </a:rPr>
              <a:t>Ask questions</a:t>
            </a:r>
          </a:p>
          <a:p>
            <a:pPr marL="285750" indent="-285750" eaLnBrk="1" hangingPunct="1">
              <a:spcBef>
                <a:spcPct val="0"/>
              </a:spcBef>
              <a:defRPr/>
            </a:pPr>
            <a:r>
              <a:rPr lang="en-US" altLang="en-US" sz="1400" dirty="0">
                <a:latin typeface="Arial" charset="0"/>
              </a:rPr>
              <a:t>Express yourself freely and honestly – not after</a:t>
            </a:r>
          </a:p>
          <a:p>
            <a:pPr marL="285750" indent="-285750" eaLnBrk="1" hangingPunct="1">
              <a:spcBef>
                <a:spcPct val="0"/>
              </a:spcBef>
              <a:defRPr/>
            </a:pPr>
            <a:r>
              <a:rPr lang="en-US" altLang="en-US" sz="1400" dirty="0">
                <a:latin typeface="Arial" charset="0"/>
              </a:rPr>
              <a:t>Make motions – “I move that” not “I make a motion”</a:t>
            </a:r>
          </a:p>
          <a:p>
            <a:pPr marL="285750" indent="-285750" eaLnBrk="1" hangingPunct="1">
              <a:spcBef>
                <a:spcPct val="0"/>
              </a:spcBef>
              <a:defRPr/>
            </a:pPr>
            <a:r>
              <a:rPr lang="en-US" altLang="en-US" sz="1400" dirty="0">
                <a:latin typeface="Arial" charset="0"/>
              </a:rPr>
              <a:t>Vote on motions – by not voting means you agree with the motion</a:t>
            </a:r>
          </a:p>
          <a:p>
            <a:pPr marL="285750" indent="-285750" eaLnBrk="1" hangingPunct="1">
              <a:spcBef>
                <a:spcPct val="0"/>
              </a:spcBef>
              <a:defRPr/>
            </a:pPr>
            <a:r>
              <a:rPr lang="en-US" altLang="en-US" sz="1400" dirty="0">
                <a:latin typeface="Arial" charset="0"/>
              </a:rPr>
              <a:t>Welcome guests &amp; new members</a:t>
            </a:r>
          </a:p>
          <a:p>
            <a:pPr marL="285750" indent="-285750" eaLnBrk="1" hangingPunct="1">
              <a:spcBef>
                <a:spcPct val="0"/>
              </a:spcBef>
              <a:defRPr/>
            </a:pPr>
            <a:r>
              <a:rPr lang="en-US" altLang="en-US" sz="1400" dirty="0">
                <a:latin typeface="Arial" charset="0"/>
              </a:rPr>
              <a:t>Bring a friend </a:t>
            </a:r>
          </a:p>
          <a:p>
            <a:pPr marL="285750" indent="-285750" eaLnBrk="1" hangingPunct="1">
              <a:spcBef>
                <a:spcPct val="0"/>
              </a:spcBef>
              <a:defRPr/>
            </a:pPr>
            <a:r>
              <a:rPr lang="en-US" altLang="en-US" sz="1400" dirty="0">
                <a:latin typeface="Arial" charset="0"/>
              </a:rPr>
              <a:t>Carpool</a:t>
            </a:r>
          </a:p>
          <a:p>
            <a:pPr marL="285750" indent="-285750" eaLnBrk="1" hangingPunct="1">
              <a:spcBef>
                <a:spcPct val="0"/>
              </a:spcBef>
              <a:defRPr/>
            </a:pPr>
            <a:r>
              <a:rPr lang="en-US" altLang="en-US" sz="1400" dirty="0">
                <a:latin typeface="Arial" charset="0"/>
              </a:rPr>
              <a:t>Know the difference in the organization’ s levels –</a:t>
            </a:r>
          </a:p>
          <a:p>
            <a:pPr eaLnBrk="1" hangingPunct="1">
              <a:spcBef>
                <a:spcPct val="0"/>
              </a:spcBef>
              <a:buFont typeface="Arial" charset="0"/>
              <a:buNone/>
              <a:defRPr/>
            </a:pPr>
            <a:r>
              <a:rPr lang="en-US" altLang="en-US" sz="1400" dirty="0">
                <a:latin typeface="Arial" charset="0"/>
              </a:rPr>
              <a:t>           National – Department – District – Unit</a:t>
            </a:r>
          </a:p>
          <a:p>
            <a:pPr marL="285750" indent="-285750" eaLnBrk="1" hangingPunct="1">
              <a:spcBef>
                <a:spcPct val="0"/>
              </a:spcBef>
              <a:defRPr/>
            </a:pPr>
            <a:r>
              <a:rPr lang="en-US" altLang="en-US" sz="1400" dirty="0">
                <a:latin typeface="Arial" charset="0"/>
              </a:rPr>
              <a:t>Show respect for your officers and other members</a:t>
            </a:r>
          </a:p>
          <a:p>
            <a:pPr marL="285750" indent="-285750" eaLnBrk="1" hangingPunct="1">
              <a:spcBef>
                <a:spcPct val="0"/>
              </a:spcBef>
              <a:defRPr/>
            </a:pPr>
            <a:r>
              <a:rPr lang="en-US" altLang="en-US" sz="1400" dirty="0">
                <a:latin typeface="Arial" charset="0"/>
              </a:rPr>
              <a:t>Turn you phone off or on vibe</a:t>
            </a:r>
          </a:p>
          <a:p>
            <a:pPr marL="285750" indent="-285750" eaLnBrk="1" hangingPunct="1">
              <a:spcBef>
                <a:spcPct val="0"/>
              </a:spcBef>
              <a:defRPr/>
            </a:pPr>
            <a:r>
              <a:rPr lang="en-US" altLang="en-US" sz="1400" dirty="0">
                <a:latin typeface="Arial" charset="0"/>
              </a:rPr>
              <a:t>Obey the rules of the organization</a:t>
            </a:r>
          </a:p>
          <a:p>
            <a:pPr marL="285750" indent="-285750" eaLnBrk="1" hangingPunct="1">
              <a:spcBef>
                <a:spcPct val="0"/>
              </a:spcBef>
              <a:defRPr/>
            </a:pPr>
            <a:r>
              <a:rPr lang="en-US" altLang="en-US" sz="1400" dirty="0">
                <a:latin typeface="Arial" charset="0"/>
              </a:rPr>
              <a:t>Say please and thank you</a:t>
            </a:r>
          </a:p>
          <a:p>
            <a:pPr marL="285750" indent="-285750" eaLnBrk="1" hangingPunct="1">
              <a:spcBef>
                <a:spcPct val="0"/>
              </a:spcBef>
              <a:defRPr/>
            </a:pPr>
            <a:r>
              <a:rPr lang="en-US" altLang="en-US" sz="1400" dirty="0">
                <a:latin typeface="Arial" charset="0"/>
              </a:rPr>
              <a:t>Resolve your own internal issues</a:t>
            </a:r>
          </a:p>
          <a:p>
            <a:pPr marL="0" indent="0" eaLnBrk="1" hangingPunct="1">
              <a:spcBef>
                <a:spcPct val="0"/>
              </a:spcBef>
              <a:buNone/>
              <a:defRPr/>
            </a:pPr>
            <a:endParaRPr lang="en-US" altLang="en-US" sz="1400" dirty="0">
              <a:latin typeface="Arial" charset="0"/>
            </a:endParaRPr>
          </a:p>
          <a:p>
            <a:pPr marL="285750" indent="-285750" eaLnBrk="1" hangingPunct="1">
              <a:spcBef>
                <a:spcPct val="0"/>
              </a:spcBef>
              <a:defRPr/>
            </a:pPr>
            <a:endParaRPr lang="en-US" altLang="en-US" sz="1400" dirty="0">
              <a:latin typeface="Arial" charset="0"/>
            </a:endParaRP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90181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408238" y="1072559"/>
            <a:ext cx="6278562" cy="3394075"/>
          </a:xfrm>
        </p:spPr>
        <p:txBody>
          <a:bodyPr/>
          <a:lstStyle/>
          <a:p>
            <a:pPr algn="ctr" eaLnBrk="1" hangingPunct="1">
              <a:spcBef>
                <a:spcPct val="0"/>
              </a:spcBef>
              <a:buFontTx/>
              <a:buNone/>
              <a:defRPr/>
            </a:pPr>
            <a:r>
              <a:rPr lang="en-US" altLang="en-US" sz="1400" dirty="0">
                <a:latin typeface="Arial" charset="0"/>
              </a:rPr>
              <a:t>HOW TO HELP YOUR UNIT TO BE SUCCESSFUL</a:t>
            </a:r>
          </a:p>
          <a:p>
            <a:pPr algn="ctr" eaLnBrk="1" hangingPunct="1">
              <a:spcBef>
                <a:spcPct val="0"/>
              </a:spcBef>
              <a:buFontTx/>
              <a:buNone/>
              <a:defRPr/>
            </a:pPr>
            <a:r>
              <a:rPr lang="en-US" altLang="en-US" sz="1400" dirty="0">
                <a:latin typeface="Arial" charset="0"/>
              </a:rPr>
              <a:t> </a:t>
            </a:r>
          </a:p>
          <a:p>
            <a:pPr marL="285750" indent="-285750" eaLnBrk="1" hangingPunct="1">
              <a:spcBef>
                <a:spcPct val="0"/>
              </a:spcBef>
              <a:defRPr/>
            </a:pPr>
            <a:r>
              <a:rPr lang="en-US" altLang="en-US" sz="1400" dirty="0">
                <a:latin typeface="Arial" charset="0"/>
              </a:rPr>
              <a:t>Give Proper Respect to Officers</a:t>
            </a:r>
          </a:p>
          <a:p>
            <a:pPr marL="285750" indent="-285750" eaLnBrk="1" hangingPunct="1">
              <a:spcBef>
                <a:spcPct val="0"/>
              </a:spcBef>
              <a:defRPr/>
            </a:pPr>
            <a:r>
              <a:rPr lang="en-US" altLang="en-US" sz="1400" dirty="0">
                <a:latin typeface="Arial" charset="0"/>
              </a:rPr>
              <a:t>Listen and respect others opinions</a:t>
            </a:r>
          </a:p>
          <a:p>
            <a:pPr marL="285750" indent="-285750" eaLnBrk="1" hangingPunct="1">
              <a:spcBef>
                <a:spcPct val="0"/>
              </a:spcBef>
              <a:defRPr/>
            </a:pPr>
            <a:r>
              <a:rPr lang="en-US" altLang="en-US" sz="1400" dirty="0">
                <a:latin typeface="Arial" charset="0"/>
              </a:rPr>
              <a:t>Know your Unit’s Constitution, Bylaws, Standing Rules and Policies</a:t>
            </a:r>
          </a:p>
          <a:p>
            <a:pPr marL="285750" indent="-285750" eaLnBrk="1" hangingPunct="1">
              <a:spcBef>
                <a:spcPct val="0"/>
              </a:spcBef>
              <a:defRPr/>
            </a:pPr>
            <a:r>
              <a:rPr lang="en-US" altLang="en-US" sz="1400" dirty="0">
                <a:latin typeface="Arial" charset="0"/>
              </a:rPr>
              <a:t>Volunteer …your time…your energy…your best efforts</a:t>
            </a:r>
          </a:p>
          <a:p>
            <a:pPr marL="285750" indent="-285750" eaLnBrk="1" hangingPunct="1">
              <a:spcBef>
                <a:spcPct val="0"/>
              </a:spcBef>
              <a:defRPr/>
            </a:pPr>
            <a:r>
              <a:rPr lang="en-US" altLang="en-US" sz="1400" dirty="0">
                <a:latin typeface="Arial" charset="0"/>
              </a:rPr>
              <a:t>Help sign up new members</a:t>
            </a:r>
          </a:p>
          <a:p>
            <a:pPr marL="285750" indent="-285750" eaLnBrk="1" hangingPunct="1">
              <a:spcBef>
                <a:spcPct val="0"/>
              </a:spcBef>
              <a:defRPr/>
            </a:pPr>
            <a:r>
              <a:rPr lang="en-US" altLang="en-US" sz="1400" dirty="0">
                <a:latin typeface="Arial" charset="0"/>
              </a:rPr>
              <a:t>Pay your dues  -  the Auxiliary does not work on a calendar year—the new year’s cards usually arrive in August and final payment due end of May – these dues support your Unit’s programs &amp; operating expenses</a:t>
            </a:r>
          </a:p>
          <a:p>
            <a:pPr marL="285750" indent="-285750" eaLnBrk="1" hangingPunct="1">
              <a:spcBef>
                <a:spcPct val="0"/>
              </a:spcBef>
              <a:defRPr/>
            </a:pPr>
            <a:r>
              <a:rPr lang="en-US" altLang="en-US" sz="1400" dirty="0">
                <a:latin typeface="Arial" charset="0"/>
              </a:rPr>
              <a:t>Read &amp; Share – The National News; National Programs Facebook; </a:t>
            </a:r>
          </a:p>
          <a:p>
            <a:pPr marL="0" indent="0" eaLnBrk="1" hangingPunct="1">
              <a:spcBef>
                <a:spcPct val="0"/>
              </a:spcBef>
              <a:buNone/>
              <a:defRPr/>
            </a:pPr>
            <a:r>
              <a:rPr lang="en-US" altLang="en-US" sz="1400" dirty="0">
                <a:latin typeface="Arial" charset="0"/>
              </a:rPr>
              <a:t>      Department Plans of Action; Department Bulk Mail; Buckeye   </a:t>
            </a:r>
          </a:p>
          <a:p>
            <a:pPr marL="0" indent="0" eaLnBrk="1" hangingPunct="1">
              <a:spcBef>
                <a:spcPct val="0"/>
              </a:spcBef>
              <a:buNone/>
              <a:defRPr/>
            </a:pPr>
            <a:r>
              <a:rPr lang="en-US" altLang="en-US" sz="1400" dirty="0">
                <a:latin typeface="Arial" charset="0"/>
              </a:rPr>
              <a:t>       Messenger; District Newsletters and Unit Newsletters.</a:t>
            </a:r>
          </a:p>
          <a:p>
            <a:pPr eaLnBrk="1" hangingPunct="1">
              <a:spcBef>
                <a:spcPct val="0"/>
              </a:spcBef>
              <a:defRPr/>
            </a:pPr>
            <a:r>
              <a:rPr lang="en-US" altLang="en-US" sz="1400" dirty="0">
                <a:latin typeface="Arial" charset="0"/>
              </a:rPr>
              <a:t>Signup for </a:t>
            </a:r>
            <a:r>
              <a:rPr lang="en-US" altLang="en-US" sz="1400" dirty="0" err="1">
                <a:latin typeface="Arial" charset="0"/>
              </a:rPr>
              <a:t>MyAuxiliary</a:t>
            </a:r>
            <a:r>
              <a:rPr lang="en-US" altLang="en-US" sz="1400" dirty="0">
                <a:latin typeface="Arial" charset="0"/>
              </a:rPr>
              <a:t> on the </a:t>
            </a:r>
            <a:r>
              <a:rPr lang="en-US" altLang="en-US" sz="1400">
                <a:latin typeface="Arial" charset="0"/>
              </a:rPr>
              <a:t>National website</a:t>
            </a:r>
            <a:endParaRPr lang="en-US" altLang="en-US" sz="1400" dirty="0">
              <a:latin typeface="Arial" charset="0"/>
            </a:endParaRP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
        <p:nvSpPr>
          <p:cNvPr id="4" name="Rectangle 3">
            <a:extLst>
              <a:ext uri="{FF2B5EF4-FFF2-40B4-BE49-F238E27FC236}">
                <a16:creationId xmlns:a16="http://schemas.microsoft.com/office/drawing/2014/main" id="{D2F763B0-BF31-4669-ACD8-9DB696846EAA}"/>
              </a:ext>
            </a:extLst>
          </p:cNvPr>
          <p:cNvSpPr>
            <a:spLocks noChangeArrowheads="1"/>
          </p:cNvSpPr>
          <p:nvPr/>
        </p:nvSpPr>
        <p:spPr bwMode="auto">
          <a:xfrm>
            <a:off x="2737848" y="36513"/>
            <a:ext cx="53451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algn="ctr" eaLnBrk="1" hangingPunct="1">
              <a:spcBef>
                <a:spcPct val="0"/>
              </a:spcBef>
              <a:buFontTx/>
              <a:buNone/>
            </a:pPr>
            <a:r>
              <a:rPr lang="en-US" altLang="en-US" sz="2800" dirty="0">
                <a:solidFill>
                  <a:srgbClr val="FF0000"/>
                </a:solidFill>
              </a:rPr>
              <a:t>MEMBERS RIGHTS </a:t>
            </a:r>
          </a:p>
          <a:p>
            <a:pPr algn="ctr" eaLnBrk="1" hangingPunct="1">
              <a:spcBef>
                <a:spcPct val="0"/>
              </a:spcBef>
              <a:buFontTx/>
              <a:buNone/>
            </a:pPr>
            <a:r>
              <a:rPr lang="en-US" altLang="en-US" sz="2800" dirty="0">
                <a:solidFill>
                  <a:srgbClr val="FF0000"/>
                </a:solidFill>
              </a:rPr>
              <a:t>&amp; RESPONSIBILITIES  (</a:t>
            </a:r>
            <a:r>
              <a:rPr lang="en-US" altLang="en-US" sz="2800" dirty="0" err="1">
                <a:solidFill>
                  <a:srgbClr val="FF0000"/>
                </a:solidFill>
              </a:rPr>
              <a:t>cont</a:t>
            </a:r>
            <a:r>
              <a:rPr lang="en-US" altLang="en-US" sz="2800" dirty="0">
                <a:solidFill>
                  <a:srgbClr val="FF0000"/>
                </a:solidFill>
              </a:rPr>
              <a:t>) </a:t>
            </a:r>
          </a:p>
          <a:p>
            <a:pPr algn="ctr" eaLnBrk="1" hangingPunct="1">
              <a:spcBef>
                <a:spcPct val="0"/>
              </a:spcBef>
              <a:buFontTx/>
              <a:buNone/>
            </a:pPr>
            <a:r>
              <a:rPr lang="en-US" altLang="en-US" sz="2800" dirty="0">
                <a:solidFill>
                  <a:srgbClr val="FF0000"/>
                </a:solidFill>
              </a:rPr>
              <a:t>                                                     </a:t>
            </a:r>
            <a:endParaRPr lang="en-US" altLang="en-US" dirty="0">
              <a:solidFill>
                <a:srgbClr val="FF0000"/>
              </a:solidFill>
            </a:endParaRPr>
          </a:p>
        </p:txBody>
      </p:sp>
    </p:spTree>
    <p:extLst>
      <p:ext uri="{BB962C8B-B14F-4D97-AF65-F5344CB8AC3E}">
        <p14:creationId xmlns:p14="http://schemas.microsoft.com/office/powerpoint/2010/main" val="3003745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0E6ACE4196CA4DB2F6917A1188FD6F" ma:contentTypeVersion="0" ma:contentTypeDescription="Create a new document." ma:contentTypeScope="" ma:versionID="22d533352c78d575e7b335260539a0b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CC9ECE8-F624-48FD-AA71-762490BB75D0}">
  <ds:schemaRefs>
    <ds:schemaRef ds:uri="http://schemas.microsoft.com/sharepoint/v3/contenttype/forms"/>
  </ds:schemaRefs>
</ds:datastoreItem>
</file>

<file path=customXml/itemProps2.xml><?xml version="1.0" encoding="utf-8"?>
<ds:datastoreItem xmlns:ds="http://schemas.openxmlformats.org/officeDocument/2006/customXml" ds:itemID="{EA0586E4-F2FD-4A4C-AA7C-64088D393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426</TotalTime>
  <Words>2192</Words>
  <Application>Microsoft Office PowerPoint</Application>
  <PresentationFormat>On-screen Show (16:9)</PresentationFormat>
  <Paragraphs>247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Adobe Garamond Pro</vt:lpstr>
      <vt:lpstr>Adobe Garamond Pro Bold</vt:lpstr>
      <vt:lpstr>Arial</vt:lpstr>
      <vt:lpstr>Calibri</vt:lpstr>
      <vt:lpstr>Helvetica</vt:lpstr>
      <vt:lpstr>Wingdings</vt:lpstr>
      <vt:lpstr>Office Theme</vt:lpstr>
      <vt:lpstr> PART 1 – THE UNIT   GUIDE TO THE AMERICAN LEGION AUXILIARY DEPARTMENT OF OHIO  LEADERSHIP  </vt:lpstr>
      <vt:lpstr>Mini Courses Provided</vt:lpstr>
      <vt:lpstr>Setting the Example</vt:lpstr>
      <vt:lpstr>Part 1 CONTENT</vt:lpstr>
      <vt:lpstr>MISSION &amp; VISION STATEMENT</vt:lpstr>
      <vt:lpstr>MEMBERSHIP &amp; LEADERSHIP  WORK HAND IN HAND</vt:lpstr>
      <vt:lpstr>MEMBERS RIGHTS &amp; RESPONSIBILITIES </vt:lpstr>
      <vt:lpstr>MEMBERS RIGHTS &amp; RESPONSIBILITIES (cont) </vt:lpstr>
      <vt:lpstr>PowerPoint Presentation</vt:lpstr>
      <vt:lpstr>PowerPoint Presentation</vt:lpstr>
      <vt:lpstr>PowerPoint Presentation</vt:lpstr>
      <vt:lpstr>PowerPoint Presentation</vt:lpstr>
      <vt:lpstr>PowerPoint Presentation</vt:lpstr>
      <vt:lpstr>PowerPoint Presentation</vt:lpstr>
      <vt:lpstr>SECRETARY (cont)</vt:lpstr>
      <vt:lpstr>Secretary Minutes Include</vt:lpstr>
      <vt:lpstr>Treasurer</vt:lpstr>
      <vt:lpstr>EXECUTIVE COMMITTEE</vt:lpstr>
      <vt:lpstr>CHAIRMEN</vt:lpstr>
      <vt:lpstr>PowerPoint Presentation</vt:lpstr>
      <vt:lpstr>PowerPoint Presentation</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dc:creator>
  <cp:lastModifiedBy>Pamela Bates</cp:lastModifiedBy>
  <cp:revision>66</cp:revision>
  <cp:lastPrinted>2021-04-19T15:09:17Z</cp:lastPrinted>
  <dcterms:created xsi:type="dcterms:W3CDTF">2011-01-20T16:20:29Z</dcterms:created>
  <dcterms:modified xsi:type="dcterms:W3CDTF">2021-08-18T20:34:52Z</dcterms:modified>
</cp:coreProperties>
</file>