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24"/>
  </p:notesMasterIdLst>
  <p:handoutMasterIdLst>
    <p:handoutMasterId r:id="rId25"/>
  </p:handoutMasterIdLst>
  <p:sldIdLst>
    <p:sldId id="257" r:id="rId4"/>
    <p:sldId id="276" r:id="rId5"/>
    <p:sldId id="278" r:id="rId6"/>
    <p:sldId id="279" r:id="rId7"/>
    <p:sldId id="267" r:id="rId8"/>
    <p:sldId id="258" r:id="rId9"/>
    <p:sldId id="266" r:id="rId10"/>
    <p:sldId id="260" r:id="rId11"/>
    <p:sldId id="265" r:id="rId12"/>
    <p:sldId id="261" r:id="rId13"/>
    <p:sldId id="262" r:id="rId14"/>
    <p:sldId id="263" r:id="rId15"/>
    <p:sldId id="269" r:id="rId16"/>
    <p:sldId id="270" r:id="rId17"/>
    <p:sldId id="271" r:id="rId18"/>
    <p:sldId id="272" r:id="rId19"/>
    <p:sldId id="273" r:id="rId20"/>
    <p:sldId id="274" r:id="rId21"/>
    <p:sldId id="275" r:id="rId22"/>
    <p:sldId id="268" r:id="rId23"/>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5A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26"/>
    <p:restoredTop sz="94694"/>
  </p:normalViewPr>
  <p:slideViewPr>
    <p:cSldViewPr snapToGrid="0" snapToObjects="1">
      <p:cViewPr varScale="1">
        <p:scale>
          <a:sx n="90" d="100"/>
          <a:sy n="90" d="100"/>
        </p:scale>
        <p:origin x="954" y="60"/>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97" d="100"/>
          <a:sy n="97" d="100"/>
        </p:scale>
        <p:origin x="31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09D46E-8C1E-D249-BD03-E0ABC6331A8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5B8C4DBA-B0A6-E940-977C-3CFD3FF9FC4A}"/>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51173524-907D-F148-B752-E83A3836C398}" type="datetime1">
              <a:rPr lang="en-US" altLang="en-US" smtClean="0"/>
              <a:t>8/18/2021</a:t>
            </a:fld>
            <a:endParaRPr lang="en-US" altLang="en-US"/>
          </a:p>
        </p:txBody>
      </p:sp>
      <p:sp>
        <p:nvSpPr>
          <p:cNvPr id="4" name="Footer Placeholder 3">
            <a:extLst>
              <a:ext uri="{FF2B5EF4-FFF2-40B4-BE49-F238E27FC236}">
                <a16:creationId xmlns:a16="http://schemas.microsoft.com/office/drawing/2014/main" id="{C28C4A4D-1CCD-2E41-8966-C628F54E4DB7}"/>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F7A27B19-0868-AF45-AFA7-66211085A2D8}"/>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81194C48-C4A5-EE42-8D9F-CBC71AA5CD99}"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21F20A-95EE-CC41-9A7C-6A9EC1D059C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CB7CF04A-F526-444E-A951-75D1568560DD}"/>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C574A509-53BB-4C4C-B866-F5E07BCEC399}" type="datetime1">
              <a:rPr lang="en-US" altLang="en-US" smtClean="0"/>
              <a:t>8/18/2021</a:t>
            </a:fld>
            <a:endParaRPr lang="en-US" altLang="en-US"/>
          </a:p>
        </p:txBody>
      </p:sp>
      <p:sp>
        <p:nvSpPr>
          <p:cNvPr id="4" name="Slide Image Placeholder 3">
            <a:extLst>
              <a:ext uri="{FF2B5EF4-FFF2-40B4-BE49-F238E27FC236}">
                <a16:creationId xmlns:a16="http://schemas.microsoft.com/office/drawing/2014/main" id="{A4D36042-F901-8745-B15F-E8E68DADE3B9}"/>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496CB49B-11B7-9641-BCB6-48CDE568C98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D714878-5AEF-9343-B1DB-0B8A459DADE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198C36E1-E68E-AE48-9941-9B19933193F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989E114-64B6-0445-8537-E2164C6926DB}"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2D1A4605-F0B4-4BED-8D0A-2D3920A1B9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E6F73AA9-45B9-46B0-B606-B02C1E2B21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To be used with the ALApowerpoint Correspondence Course Narrative.</a:t>
            </a:r>
          </a:p>
        </p:txBody>
      </p:sp>
      <p:sp>
        <p:nvSpPr>
          <p:cNvPr id="25604" name="Date Placeholder 3">
            <a:extLst>
              <a:ext uri="{FF2B5EF4-FFF2-40B4-BE49-F238E27FC236}">
                <a16:creationId xmlns:a16="http://schemas.microsoft.com/office/drawing/2014/main" id="{2A85E786-281F-4C59-B330-1BCEB023548B}"/>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A9BA98E5-3AD2-4237-ABAE-CCE66E31ACAA}" type="datetime1">
              <a:rPr lang="en-US" altLang="en-US" smtClean="0"/>
              <a:pPr eaLnBrk="1" hangingPunct="1">
                <a:spcBef>
                  <a:spcPct val="0"/>
                </a:spcBef>
              </a:pPr>
              <a:t>8/18/2021</a:t>
            </a:fld>
            <a:endParaRPr lang="en-US" altLang="en-US"/>
          </a:p>
        </p:txBody>
      </p:sp>
      <p:sp>
        <p:nvSpPr>
          <p:cNvPr id="5" name="Footer Placeholder 4">
            <a:extLst>
              <a:ext uri="{FF2B5EF4-FFF2-40B4-BE49-F238E27FC236}">
                <a16:creationId xmlns:a16="http://schemas.microsoft.com/office/drawing/2014/main" id="{2C3734B2-CB33-473D-8493-D7C5A3B63C24}"/>
              </a:ext>
            </a:extLst>
          </p:cNvPr>
          <p:cNvSpPr>
            <a:spLocks noGrp="1"/>
          </p:cNvSpPr>
          <p:nvPr>
            <p:ph type="ftr" sz="quarter" idx="4"/>
          </p:nvPr>
        </p:nvSpPr>
        <p:spPr/>
        <p:txBody>
          <a:bodyPr/>
          <a:lstStyle/>
          <a:p>
            <a:pPr>
              <a:defRPr/>
            </a:pPr>
            <a:endParaRPr lang="en-US"/>
          </a:p>
        </p:txBody>
      </p:sp>
      <p:sp>
        <p:nvSpPr>
          <p:cNvPr id="25606" name="Slide Number Placeholder 5">
            <a:extLst>
              <a:ext uri="{FF2B5EF4-FFF2-40B4-BE49-F238E27FC236}">
                <a16:creationId xmlns:a16="http://schemas.microsoft.com/office/drawing/2014/main" id="{236638B7-3CC8-477C-86B3-675D10998A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150DD714-E44D-41E5-B2C9-BFDA454BE6E3}" type="slidenum">
              <a:rPr lang="en-US" altLang="en-US"/>
              <a:pPr eaLnBrk="1" hangingPunct="1">
                <a:spcBef>
                  <a:spcPct val="0"/>
                </a:spcBef>
              </a:pPr>
              <a:t>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DC15FF0C-FA82-4994-98DE-6DF966EC55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12B672A6-6371-4C65-B18C-C7B6A75CDC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To be used with the ALApowerpoint Correspondence Course Narrative.</a:t>
            </a:r>
          </a:p>
        </p:txBody>
      </p:sp>
      <p:sp>
        <p:nvSpPr>
          <p:cNvPr id="26628" name="Date Placeholder 3">
            <a:extLst>
              <a:ext uri="{FF2B5EF4-FFF2-40B4-BE49-F238E27FC236}">
                <a16:creationId xmlns:a16="http://schemas.microsoft.com/office/drawing/2014/main" id="{10AA37D7-5706-4683-8271-62E38FB930D4}"/>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BD075CDF-9631-4DB2-BD3F-6DAD950EFDE0}" type="datetime1">
              <a:rPr lang="en-US" altLang="en-US" smtClean="0"/>
              <a:pPr eaLnBrk="1" hangingPunct="1">
                <a:spcBef>
                  <a:spcPct val="0"/>
                </a:spcBef>
              </a:pPr>
              <a:t>8/18/2021</a:t>
            </a:fld>
            <a:endParaRPr lang="en-US" altLang="en-US"/>
          </a:p>
        </p:txBody>
      </p:sp>
      <p:sp>
        <p:nvSpPr>
          <p:cNvPr id="5" name="Footer Placeholder 4">
            <a:extLst>
              <a:ext uri="{FF2B5EF4-FFF2-40B4-BE49-F238E27FC236}">
                <a16:creationId xmlns:a16="http://schemas.microsoft.com/office/drawing/2014/main" id="{62135125-3CBD-474F-93B2-B75DB1A25F56}"/>
              </a:ext>
            </a:extLst>
          </p:cNvPr>
          <p:cNvSpPr>
            <a:spLocks noGrp="1"/>
          </p:cNvSpPr>
          <p:nvPr>
            <p:ph type="ftr" sz="quarter" idx="4"/>
          </p:nvPr>
        </p:nvSpPr>
        <p:spPr/>
        <p:txBody>
          <a:bodyPr/>
          <a:lstStyle/>
          <a:p>
            <a:pPr>
              <a:defRPr/>
            </a:pPr>
            <a:endParaRPr lang="en-US"/>
          </a:p>
        </p:txBody>
      </p:sp>
      <p:sp>
        <p:nvSpPr>
          <p:cNvPr id="26630" name="Slide Number Placeholder 5">
            <a:extLst>
              <a:ext uri="{FF2B5EF4-FFF2-40B4-BE49-F238E27FC236}">
                <a16:creationId xmlns:a16="http://schemas.microsoft.com/office/drawing/2014/main" id="{14927F53-05E7-4178-B4E5-BEE728CCAE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fld id="{34916705-3F16-4326-96A7-C1A30DF009CD}" type="slidenum">
              <a:rPr lang="en-US" altLang="en-US"/>
              <a:pPr eaLnBrk="1" hangingPunct="1">
                <a:spcBef>
                  <a:spcPct val="0"/>
                </a:spcBef>
              </a:pPr>
              <a:t>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1582693"/>
          </a:xfrm>
          <a:prstGeom prst="rect">
            <a:avLst/>
          </a:prstGeom>
        </p:spPr>
        <p:txBody>
          <a:bodyPr rtlCol="0">
            <a:noAutofit/>
          </a:bodyPr>
          <a:lstStyle>
            <a:lvl1pPr>
              <a:defRPr sz="4000">
                <a:solidFill>
                  <a:srgbClr val="145A9B"/>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27A4B1F3-4E48-E444-AF16-EB9C4BF0559A}"/>
              </a:ext>
            </a:extLst>
          </p:cNvPr>
          <p:cNvSpPr>
            <a:spLocks noGrp="1"/>
          </p:cNvSpPr>
          <p:nvPr>
            <p:ph type="sldNum" sz="quarter" idx="10"/>
          </p:nvPr>
        </p:nvSpPr>
        <p:spPr/>
        <p:txBody>
          <a:bodyPr/>
          <a:lstStyle/>
          <a:p>
            <a:fld id="{DA395637-C3C3-F248-B132-17E6A5DC3774}" type="slidenum">
              <a:rPr lang="en-US" altLang="en-US" smtClean="0"/>
              <a:pPr/>
              <a:t>‹#›</a:t>
            </a:fld>
            <a:endParaRPr lang="en-US" altLang="en-US" dirty="0"/>
          </a:p>
        </p:txBody>
      </p:sp>
    </p:spTree>
    <p:extLst>
      <p:ext uri="{BB962C8B-B14F-4D97-AF65-F5344CB8AC3E}">
        <p14:creationId xmlns:p14="http://schemas.microsoft.com/office/powerpoint/2010/main" val="1292757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oppy">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1582693"/>
          </a:xfrm>
          <a:prstGeom prst="rect">
            <a:avLst/>
          </a:prstGeom>
        </p:spPr>
        <p:txBody>
          <a:bodyPr rtlCol="0">
            <a:noAutofit/>
          </a:bodyPr>
          <a:lstStyle>
            <a:lvl1pPr>
              <a:defRPr sz="4000">
                <a:solidFill>
                  <a:srgbClr val="145A9B"/>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27A4B1F3-4E48-E444-AF16-EB9C4BF0559A}"/>
              </a:ext>
            </a:extLst>
          </p:cNvPr>
          <p:cNvSpPr>
            <a:spLocks noGrp="1"/>
          </p:cNvSpPr>
          <p:nvPr>
            <p:ph type="sldNum" sz="quarter" idx="10"/>
          </p:nvPr>
        </p:nvSpPr>
        <p:spPr/>
        <p:txBody>
          <a:bodyPr/>
          <a:lstStyle/>
          <a:p>
            <a:fld id="{DA395637-C3C3-F248-B132-17E6A5DC3774}" type="slidenum">
              <a:rPr lang="en-US" altLang="en-US" smtClean="0"/>
              <a:pPr/>
              <a:t>‹#›</a:t>
            </a:fld>
            <a:endParaRPr lang="en-US" altLang="en-US" dirty="0"/>
          </a:p>
        </p:txBody>
      </p:sp>
      <p:pic>
        <p:nvPicPr>
          <p:cNvPr id="6" name="Picture 5" descr="A purple circle with a black circle&#10;&#10;Description automatically generated with low confidence">
            <a:extLst>
              <a:ext uri="{FF2B5EF4-FFF2-40B4-BE49-F238E27FC236}">
                <a16:creationId xmlns:a16="http://schemas.microsoft.com/office/drawing/2014/main" id="{2D42129B-1002-8945-9B64-513BF88D87EE}"/>
              </a:ext>
            </a:extLst>
          </p:cNvPr>
          <p:cNvPicPr>
            <a:picLocks noChangeAspect="1"/>
          </p:cNvPicPr>
          <p:nvPr userDrawn="1"/>
        </p:nvPicPr>
        <p:blipFill>
          <a:blip r:embed="rId2"/>
          <a:stretch>
            <a:fillRect/>
          </a:stretch>
        </p:blipFill>
        <p:spPr>
          <a:xfrm>
            <a:off x="7001585" y="3412273"/>
            <a:ext cx="1397761" cy="1359984"/>
          </a:xfrm>
          <a:prstGeom prst="rect">
            <a:avLst/>
          </a:prstGeom>
        </p:spPr>
      </p:pic>
    </p:spTree>
    <p:extLst>
      <p:ext uri="{BB962C8B-B14F-4D97-AF65-F5344CB8AC3E}">
        <p14:creationId xmlns:p14="http://schemas.microsoft.com/office/powerpoint/2010/main" val="169563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oppy Pin">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1582693"/>
          </a:xfrm>
          <a:prstGeom prst="rect">
            <a:avLst/>
          </a:prstGeom>
        </p:spPr>
        <p:txBody>
          <a:bodyPr rtlCol="0">
            <a:noAutofit/>
          </a:bodyPr>
          <a:lstStyle>
            <a:lvl1pPr>
              <a:defRPr sz="4000">
                <a:solidFill>
                  <a:srgbClr val="145A9B"/>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27A4B1F3-4E48-E444-AF16-EB9C4BF0559A}"/>
              </a:ext>
            </a:extLst>
          </p:cNvPr>
          <p:cNvSpPr>
            <a:spLocks noGrp="1"/>
          </p:cNvSpPr>
          <p:nvPr>
            <p:ph type="sldNum" sz="quarter" idx="10"/>
          </p:nvPr>
        </p:nvSpPr>
        <p:spPr/>
        <p:txBody>
          <a:bodyPr/>
          <a:lstStyle/>
          <a:p>
            <a:fld id="{DA395637-C3C3-F248-B132-17E6A5DC3774}" type="slidenum">
              <a:rPr lang="en-US" altLang="en-US" smtClean="0"/>
              <a:pPr/>
              <a:t>‹#›</a:t>
            </a:fld>
            <a:endParaRPr lang="en-US" altLang="en-US" dirty="0"/>
          </a:p>
        </p:txBody>
      </p:sp>
      <p:pic>
        <p:nvPicPr>
          <p:cNvPr id="4" name="Picture 3" descr="Logo&#10;&#10;Description automatically generated">
            <a:extLst>
              <a:ext uri="{FF2B5EF4-FFF2-40B4-BE49-F238E27FC236}">
                <a16:creationId xmlns:a16="http://schemas.microsoft.com/office/drawing/2014/main" id="{3C7C414B-EE49-CA47-9E0E-CD5AE196D1BA}"/>
              </a:ext>
            </a:extLst>
          </p:cNvPr>
          <p:cNvPicPr>
            <a:picLocks noChangeAspect="1"/>
          </p:cNvPicPr>
          <p:nvPr userDrawn="1"/>
        </p:nvPicPr>
        <p:blipFill>
          <a:blip r:embed="rId2"/>
          <a:stretch>
            <a:fillRect/>
          </a:stretch>
        </p:blipFill>
        <p:spPr>
          <a:xfrm>
            <a:off x="7031929" y="3412272"/>
            <a:ext cx="1359985" cy="1359985"/>
          </a:xfrm>
          <a:prstGeom prst="rect">
            <a:avLst/>
          </a:prstGeom>
        </p:spPr>
      </p:pic>
    </p:spTree>
    <p:extLst>
      <p:ext uri="{BB962C8B-B14F-4D97-AF65-F5344CB8AC3E}">
        <p14:creationId xmlns:p14="http://schemas.microsoft.com/office/powerpoint/2010/main" val="644065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5521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2408178" y="1200151"/>
            <a:ext cx="3002023"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10154" y="1200151"/>
            <a:ext cx="3076647"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3068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410042" y="1259706"/>
            <a:ext cx="2967346"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410042" y="1739528"/>
            <a:ext cx="2967346"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80156" y="1259706"/>
            <a:ext cx="300664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80156" y="1739528"/>
            <a:ext cx="300664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677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04406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5058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2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42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42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2491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CD640F9-114A-C645-8837-27AA5A949C6B}"/>
              </a:ext>
            </a:extLst>
          </p:cNvPr>
          <p:cNvSpPr>
            <a:spLocks noChangeArrowheads="1"/>
          </p:cNvSpPr>
          <p:nvPr userDrawn="1"/>
        </p:nvSpPr>
        <p:spPr bwMode="auto">
          <a:xfrm>
            <a:off x="-14288" y="0"/>
            <a:ext cx="2098676" cy="5156200"/>
          </a:xfrm>
          <a:prstGeom prst="rect">
            <a:avLst/>
          </a:prstGeom>
          <a:solidFill>
            <a:schemeClr val="bg1"/>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028" name="Title Placeholder 1">
            <a:extLst>
              <a:ext uri="{FF2B5EF4-FFF2-40B4-BE49-F238E27FC236}">
                <a16:creationId xmlns:a16="http://schemas.microsoft.com/office/drawing/2014/main" id="{A26F371E-655F-8647-9942-A302D3D791B3}"/>
              </a:ext>
            </a:extLst>
          </p:cNvPr>
          <p:cNvSpPr>
            <a:spLocks noGrp="1"/>
          </p:cNvSpPr>
          <p:nvPr>
            <p:ph type="title"/>
          </p:nvPr>
        </p:nvSpPr>
        <p:spPr bwMode="auto">
          <a:xfrm>
            <a:off x="2408238" y="206375"/>
            <a:ext cx="6202362"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Text Placeholder 2">
            <a:extLst>
              <a:ext uri="{FF2B5EF4-FFF2-40B4-BE49-F238E27FC236}">
                <a16:creationId xmlns:a16="http://schemas.microsoft.com/office/drawing/2014/main" id="{71B65ED1-CF76-C94E-9EE0-47EBB3B85A6C}"/>
              </a:ext>
            </a:extLst>
          </p:cNvPr>
          <p:cNvSpPr>
            <a:spLocks noGrp="1"/>
          </p:cNvSpPr>
          <p:nvPr>
            <p:ph type="body" idx="1"/>
          </p:nvPr>
        </p:nvSpPr>
        <p:spPr bwMode="auto">
          <a:xfrm>
            <a:off x="2408238" y="1200150"/>
            <a:ext cx="6278562"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6" name="Slide Number Placeholder 5">
            <a:extLst>
              <a:ext uri="{FF2B5EF4-FFF2-40B4-BE49-F238E27FC236}">
                <a16:creationId xmlns:a16="http://schemas.microsoft.com/office/drawing/2014/main" id="{BB7FDB62-32E9-DD4D-96AF-D9FB66D94E3C}"/>
              </a:ext>
            </a:extLst>
          </p:cNvPr>
          <p:cNvSpPr>
            <a:spLocks noGrp="1"/>
          </p:cNvSpPr>
          <p:nvPr>
            <p:ph type="sldNum" sz="quarter" idx="4"/>
          </p:nvPr>
        </p:nvSpPr>
        <p:spPr>
          <a:xfrm>
            <a:off x="8731250" y="5297170"/>
            <a:ext cx="412750" cy="273050"/>
          </a:xfrm>
          <a:prstGeom prst="rect">
            <a:avLst/>
          </a:prstGeom>
        </p:spPr>
        <p:txBody>
          <a:bodyPr vert="horz" wrap="square" lIns="91440" tIns="45720" rIns="91440" bIns="45720" numCol="1" anchor="ctr" anchorCtr="0" compatLnSpc="1">
            <a:prstTxWarp prst="textNoShape">
              <a:avLst/>
            </a:prstTxWarp>
          </a:bodyPr>
          <a:lstStyle>
            <a:lvl1pPr algn="r">
              <a:defRPr sz="1000" b="1">
                <a:solidFill>
                  <a:srgbClr val="145A9B"/>
                </a:solidFill>
                <a:latin typeface="Helvetica" pitchFamily="2" charset="0"/>
              </a:defRPr>
            </a:lvl1pPr>
          </a:lstStyle>
          <a:p>
            <a:fld id="{DA395637-C3C3-F248-B132-17E6A5DC3774}" type="slidenum">
              <a:rPr lang="en-US" altLang="en-US" smtClean="0"/>
              <a:pPr/>
              <a:t>‹#›</a:t>
            </a:fld>
            <a:endParaRPr lang="en-US" altLang="en-US" dirty="0"/>
          </a:p>
        </p:txBody>
      </p:sp>
      <p:sp>
        <p:nvSpPr>
          <p:cNvPr id="17" name="Rectangle 16">
            <a:extLst>
              <a:ext uri="{FF2B5EF4-FFF2-40B4-BE49-F238E27FC236}">
                <a16:creationId xmlns:a16="http://schemas.microsoft.com/office/drawing/2014/main" id="{DB6BBBC9-60D3-DA47-9ED3-6087CB5343DD}"/>
              </a:ext>
            </a:extLst>
          </p:cNvPr>
          <p:cNvSpPr/>
          <p:nvPr userDrawn="1"/>
        </p:nvSpPr>
        <p:spPr>
          <a:xfrm flipV="1">
            <a:off x="2089150" y="0"/>
            <a:ext cx="44450" cy="5143500"/>
          </a:xfrm>
          <a:prstGeom prst="rect">
            <a:avLst/>
          </a:prstGeom>
          <a:solidFill>
            <a:srgbClr val="CF003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10">
            <a:extLst>
              <a:ext uri="{FF2B5EF4-FFF2-40B4-BE49-F238E27FC236}">
                <a16:creationId xmlns:a16="http://schemas.microsoft.com/office/drawing/2014/main" id="{E4DBA46A-A8C7-B84C-A3E7-0376897B0B95}"/>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280988" y="79375"/>
            <a:ext cx="1481137" cy="148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7CF449A5-85DE-714C-80C0-C7658A092655}"/>
              </a:ext>
            </a:extLst>
          </p:cNvPr>
          <p:cNvPicPr>
            <a:picLocks noChangeAspect="1"/>
          </p:cNvPicPr>
          <p:nvPr userDrawn="1"/>
        </p:nvPicPr>
        <p:blipFill>
          <a:blip r:embed="rId12"/>
          <a:stretch>
            <a:fillRect/>
          </a:stretch>
        </p:blipFill>
        <p:spPr>
          <a:xfrm>
            <a:off x="2178050" y="4662564"/>
            <a:ext cx="6965950" cy="392951"/>
          </a:xfrm>
          <a:prstGeom prst="rect">
            <a:avLst/>
          </a:prstGeom>
        </p:spPr>
      </p:pic>
      <p:sp>
        <p:nvSpPr>
          <p:cNvPr id="11" name="Slide Number Placeholder 3">
            <a:extLst>
              <a:ext uri="{FF2B5EF4-FFF2-40B4-BE49-F238E27FC236}">
                <a16:creationId xmlns:a16="http://schemas.microsoft.com/office/drawing/2014/main" id="{81DB29B1-B570-2941-A5D8-3D312B0E4FF4}"/>
              </a:ext>
            </a:extLst>
          </p:cNvPr>
          <p:cNvSpPr txBox="1">
            <a:spLocks/>
          </p:cNvSpPr>
          <p:nvPr userDrawn="1"/>
        </p:nvSpPr>
        <p:spPr bwMode="auto">
          <a:xfrm>
            <a:off x="8729560" y="4888603"/>
            <a:ext cx="414440" cy="24174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1pPr>
            <a:lvl2pPr marL="742950" indent="-28575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2pPr>
            <a:lvl3pPr marL="1143000" indent="-22860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3pPr>
            <a:lvl4pPr marL="1600200" indent="-22860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4pPr>
            <a:lvl5pPr marL="2057400" indent="-22860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5pPr>
            <a:lvl6pPr marL="25146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6pPr>
            <a:lvl7pPr marL="29718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7pPr>
            <a:lvl8pPr marL="34290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8pPr>
            <a:lvl9pPr marL="38862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9pPr>
          </a:lstStyle>
          <a:p>
            <a:pPr eaLnBrk="1" hangingPunct="1"/>
            <a:fld id="{13EC3D7B-228E-1042-821D-48C035114407}" type="slidenum">
              <a:rPr lang="en-US" altLang="en-US" sz="900" smtClean="0">
                <a:solidFill>
                  <a:srgbClr val="145A9B"/>
                </a:solidFill>
                <a:latin typeface="Helvetica" pitchFamily="2" charset="0"/>
              </a:rPr>
              <a:pPr eaLnBrk="1" hangingPunct="1"/>
              <a:t>‹#›</a:t>
            </a:fld>
            <a:endParaRPr lang="en-US" altLang="en-US" sz="900" dirty="0">
              <a:solidFill>
                <a:srgbClr val="145A9B"/>
              </a:solidFill>
              <a:latin typeface="Helvetica" pitchFamily="2" charset="0"/>
            </a:endParaRPr>
          </a:p>
        </p:txBody>
      </p:sp>
      <p:sp>
        <p:nvSpPr>
          <p:cNvPr id="2" name="Rectangle 1">
            <a:extLst>
              <a:ext uri="{FF2B5EF4-FFF2-40B4-BE49-F238E27FC236}">
                <a16:creationId xmlns:a16="http://schemas.microsoft.com/office/drawing/2014/main" id="{7434BBD9-B8A7-394E-9723-B6ED4AFD61AC}"/>
              </a:ext>
            </a:extLst>
          </p:cNvPr>
          <p:cNvSpPr/>
          <p:nvPr userDrawn="1"/>
        </p:nvSpPr>
        <p:spPr>
          <a:xfrm>
            <a:off x="263525" y="1639888"/>
            <a:ext cx="1543050" cy="830997"/>
          </a:xfrm>
          <a:prstGeom prst="rect">
            <a:avLst/>
          </a:prstGeom>
        </p:spPr>
        <p:txBody>
          <a:bodyPr wrap="square">
            <a:spAutoFit/>
          </a:bodyPr>
          <a:lstStyle/>
          <a:p>
            <a:pPr algn="ctr"/>
            <a:r>
              <a:rPr lang="en-US" sz="1200" b="1" i="1" dirty="0">
                <a:solidFill>
                  <a:srgbClr val="145A9B"/>
                </a:solidFill>
                <a:effectLst/>
                <a:latin typeface="Adobe Garamond Pro Bold" panose="02020502060506020403" pitchFamily="18" charset="77"/>
              </a:rPr>
              <a:t>A Community </a:t>
            </a:r>
            <a:br>
              <a:rPr lang="en-US" sz="1200" b="1" i="1" dirty="0">
                <a:solidFill>
                  <a:srgbClr val="145A9B"/>
                </a:solidFill>
                <a:effectLst/>
                <a:latin typeface="Adobe Garamond Pro Bold" panose="02020502060506020403" pitchFamily="18" charset="77"/>
              </a:rPr>
            </a:br>
            <a:r>
              <a:rPr lang="en-US" sz="1200" b="1" i="1" dirty="0">
                <a:solidFill>
                  <a:srgbClr val="145A9B"/>
                </a:solidFill>
                <a:effectLst/>
                <a:latin typeface="Adobe Garamond Pro Bold" panose="02020502060506020403" pitchFamily="18" charset="77"/>
              </a:rPr>
              <a:t>of Volunteers Serving Veterans, Military, </a:t>
            </a:r>
            <a:br>
              <a:rPr lang="en-US" sz="1200" b="1" i="1" dirty="0">
                <a:solidFill>
                  <a:srgbClr val="145A9B"/>
                </a:solidFill>
                <a:effectLst/>
                <a:latin typeface="Adobe Garamond Pro Bold" panose="02020502060506020403" pitchFamily="18" charset="77"/>
              </a:rPr>
            </a:br>
            <a:r>
              <a:rPr lang="en-US" sz="1200" b="1" i="1" dirty="0">
                <a:solidFill>
                  <a:srgbClr val="145A9B"/>
                </a:solidFill>
                <a:effectLst/>
                <a:latin typeface="Adobe Garamond Pro Bold" panose="02020502060506020403" pitchFamily="18" charset="77"/>
              </a:rPr>
              <a:t>and their Families</a:t>
            </a:r>
            <a:endParaRPr lang="en-US" sz="1200" dirty="0">
              <a:solidFill>
                <a:srgbClr val="145A9B"/>
              </a:solidFill>
              <a:effectLst/>
              <a:latin typeface="Adobe Garamond Pro" panose="02020502060506020403" pitchFamily="18" charset="77"/>
            </a:endParaRPr>
          </a:p>
        </p:txBody>
      </p:sp>
    </p:spTree>
  </p:cSld>
  <p:clrMap bg1="lt1" tx1="dk1" bg2="lt2" tx2="dk2" accent1="accent1" accent2="accent2" accent3="accent3" accent4="accent4" accent5="accent5" accent6="accent6" hlink="hlink" folHlink="folHlink"/>
  <p:sldLayoutIdLst>
    <p:sldLayoutId id="2147483689" r:id="rId1"/>
    <p:sldLayoutId id="2147483696" r:id="rId2"/>
    <p:sldLayoutId id="2147483697" r:id="rId3"/>
    <p:sldLayoutId id="2147483695" r:id="rId4"/>
    <p:sldLayoutId id="2147483690" r:id="rId5"/>
    <p:sldLayoutId id="2147483691" r:id="rId6"/>
    <p:sldLayoutId id="2147483692" r:id="rId7"/>
    <p:sldLayoutId id="2147483693" r:id="rId8"/>
    <p:sldLayoutId id="2147483694" r:id="rId9"/>
  </p:sldLayoutIdLst>
  <p:hf hdr="0" ftr="0" dt="0"/>
  <p:txStyles>
    <p:titleStyle>
      <a:lvl1pPr algn="l" defTabSz="457200" rtl="0" eaLnBrk="0" fontAlgn="base" hangingPunct="0">
        <a:spcBef>
          <a:spcPct val="0"/>
        </a:spcBef>
        <a:spcAft>
          <a:spcPct val="0"/>
        </a:spcAft>
        <a:defRPr sz="3200" b="1" kern="1200">
          <a:solidFill>
            <a:srgbClr val="145A9B"/>
          </a:solidFill>
          <a:latin typeface="Helvetica"/>
          <a:ea typeface="ＭＳ Ｐゴシック" charset="-128"/>
          <a:cs typeface="ＭＳ Ｐゴシック" charset="-128"/>
        </a:defRPr>
      </a:lvl1pPr>
      <a:lvl2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2pPr>
      <a:lvl3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3pPr>
      <a:lvl4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4pPr>
      <a:lvl5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5pPr>
      <a:lvl6pPr marL="4572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6pPr>
      <a:lvl7pPr marL="9144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7pPr>
      <a:lvl8pPr marL="13716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8pPr>
      <a:lvl9pPr marL="18288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400" b="1" kern="1200">
          <a:solidFill>
            <a:srgbClr val="145A9B"/>
          </a:solidFill>
          <a:latin typeface="Helvetica"/>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145A9B"/>
          </a:solidFill>
          <a:latin typeface="Helvetica"/>
          <a:ea typeface="ＭＳ Ｐゴシック" charset="-128"/>
          <a:cs typeface="ＭＳ Ｐゴシック" charset="0"/>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145A9B"/>
          </a:solidFill>
          <a:latin typeface="Helvetica"/>
          <a:ea typeface="ＭＳ Ｐゴシック" charset="-128"/>
          <a:cs typeface="ＭＳ Ｐゴシック"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400" b="1" i="1" kern="1200">
          <a:solidFill>
            <a:srgbClr val="145A9B"/>
          </a:solidFill>
          <a:latin typeface="Helvetica"/>
          <a:ea typeface="ＭＳ Ｐゴシック" charset="-128"/>
          <a:cs typeface="ＭＳ Ｐゴシック"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200" i="1" kern="1200">
          <a:solidFill>
            <a:srgbClr val="145A9B"/>
          </a:solidFill>
          <a:latin typeface="Helvetica"/>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8">
            <a:extLst>
              <a:ext uri="{FF2B5EF4-FFF2-40B4-BE49-F238E27FC236}">
                <a16:creationId xmlns:a16="http://schemas.microsoft.com/office/drawing/2014/main" id="{88E1ADEB-6D12-4C54-BAC9-545A29E4B725}"/>
              </a:ext>
            </a:extLst>
          </p:cNvPr>
          <p:cNvSpPr>
            <a:spLocks noGrp="1"/>
          </p:cNvSpPr>
          <p:nvPr>
            <p:ph type="title"/>
          </p:nvPr>
        </p:nvSpPr>
        <p:spPr>
          <a:xfrm>
            <a:off x="2929398" y="806164"/>
            <a:ext cx="4708922" cy="1957388"/>
          </a:xfrm>
        </p:spPr>
        <p:txBody>
          <a:bodyPr/>
          <a:lstStyle/>
          <a:p>
            <a:pPr algn="ctr" eaLnBrk="1" hangingPunct="1"/>
            <a:r>
              <a:rPr lang="en-US" altLang="en-US" sz="2550" dirty="0">
                <a:solidFill>
                  <a:srgbClr val="FF0000"/>
                </a:solidFill>
                <a:latin typeface="Bookman Old Style" panose="02050604050505020204" pitchFamily="18" charset="0"/>
              </a:rPr>
              <a:t>Guide to Protocol, Parliamentary Procedures &amp; Conduct</a:t>
            </a:r>
            <a:br>
              <a:rPr lang="en-US" altLang="en-US" sz="2550" dirty="0">
                <a:solidFill>
                  <a:srgbClr val="FF0000"/>
                </a:solidFill>
                <a:latin typeface="Bookman Old Style" panose="02050604050505020204" pitchFamily="18" charset="0"/>
              </a:rPr>
            </a:br>
            <a:r>
              <a:rPr lang="en-US" altLang="en-US" sz="2550" dirty="0">
                <a:solidFill>
                  <a:srgbClr val="FF0000"/>
                </a:solidFill>
                <a:latin typeface="Bookman Old Style" panose="02050604050505020204" pitchFamily="18" charset="0"/>
              </a:rPr>
              <a:t>Part 5</a:t>
            </a:r>
            <a:br>
              <a:rPr lang="en-US" altLang="en-US" sz="2550" dirty="0">
                <a:solidFill>
                  <a:srgbClr val="FF0000"/>
                </a:solidFill>
                <a:latin typeface="Bookman Old Style" panose="02050604050505020204" pitchFamily="18" charset="0"/>
              </a:rPr>
            </a:br>
            <a:br>
              <a:rPr lang="en-US" altLang="en-US" sz="2550" dirty="0">
                <a:latin typeface="Bookman Old Style" panose="02050604050505020204" pitchFamily="18" charset="0"/>
              </a:rPr>
            </a:br>
            <a:r>
              <a:rPr lang="en-US" altLang="en-US" sz="1200" dirty="0">
                <a:solidFill>
                  <a:schemeClr val="tx1"/>
                </a:solidFill>
                <a:latin typeface="Bookman Old Style" panose="02050604050505020204" pitchFamily="18" charset="0"/>
              </a:rPr>
              <a:t>(This slide show is a combination of a slide show from National and Information Added from other sources)</a:t>
            </a:r>
            <a:endParaRPr lang="en-US" altLang="en-US" sz="2550" dirty="0">
              <a:latin typeface="Bookman Old Style" panose="02050604050505020204" pitchFamily="18" charset="0"/>
            </a:endParaRPr>
          </a:p>
        </p:txBody>
      </p:sp>
      <p:sp>
        <p:nvSpPr>
          <p:cNvPr id="3075" name="TextBox 1">
            <a:extLst>
              <a:ext uri="{FF2B5EF4-FFF2-40B4-BE49-F238E27FC236}">
                <a16:creationId xmlns:a16="http://schemas.microsoft.com/office/drawing/2014/main" id="{20FCDBFD-1B0B-488E-A6A8-E3E848ECA39E}"/>
              </a:ext>
            </a:extLst>
          </p:cNvPr>
          <p:cNvSpPr txBox="1">
            <a:spLocks noChangeArrowheads="1"/>
          </p:cNvSpPr>
          <p:nvPr/>
        </p:nvSpPr>
        <p:spPr bwMode="auto">
          <a:xfrm>
            <a:off x="5531854" y="4532987"/>
            <a:ext cx="311655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sz="1050" b="0" dirty="0">
                <a:solidFill>
                  <a:schemeClr val="tx1"/>
                </a:solidFill>
                <a:latin typeface="Arial" panose="020B0604020202020204" pitchFamily="34" charset="0"/>
              </a:rPr>
              <a:t>Updated with additional info P. Bates SEPT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6F309CF-37EE-4A3B-9A29-C3CA795EA26E}"/>
              </a:ext>
            </a:extLst>
          </p:cNvPr>
          <p:cNvSpPr>
            <a:spLocks noGrp="1"/>
          </p:cNvSpPr>
          <p:nvPr>
            <p:ph type="title"/>
          </p:nvPr>
        </p:nvSpPr>
        <p:spPr>
          <a:xfrm>
            <a:off x="2427233" y="73901"/>
            <a:ext cx="6202362" cy="479822"/>
          </a:xfrm>
        </p:spPr>
        <p:txBody>
          <a:bodyPr/>
          <a:lstStyle/>
          <a:p>
            <a:pPr algn="ctr"/>
            <a:r>
              <a:rPr lang="en-US" altLang="en-US" sz="2400" dirty="0">
                <a:solidFill>
                  <a:srgbClr val="FF0000"/>
                </a:solidFill>
                <a:latin typeface="Helvetica" panose="020B0604020202020204" pitchFamily="34" charset="0"/>
              </a:rPr>
              <a:t>Protocol for Guests (continued)</a:t>
            </a:r>
          </a:p>
        </p:txBody>
      </p:sp>
      <p:sp>
        <p:nvSpPr>
          <p:cNvPr id="13315" name="Text Placeholder 2">
            <a:extLst>
              <a:ext uri="{FF2B5EF4-FFF2-40B4-BE49-F238E27FC236}">
                <a16:creationId xmlns:a16="http://schemas.microsoft.com/office/drawing/2014/main" id="{21C9FAB0-486D-48C7-8243-2FD2AA6DABD8}"/>
              </a:ext>
            </a:extLst>
          </p:cNvPr>
          <p:cNvSpPr>
            <a:spLocks noGrp="1"/>
          </p:cNvSpPr>
          <p:nvPr>
            <p:ph type="body" idx="1"/>
          </p:nvPr>
        </p:nvSpPr>
        <p:spPr>
          <a:xfrm>
            <a:off x="2950369" y="1259682"/>
            <a:ext cx="2225279" cy="479822"/>
          </a:xfrm>
        </p:spPr>
        <p:txBody>
          <a:bodyPr/>
          <a:lstStyle/>
          <a:p>
            <a:pPr algn="ctr"/>
            <a:r>
              <a:rPr lang="en-US" altLang="en-US" dirty="0">
                <a:latin typeface="Helvetica" panose="020B0604020202020204" pitchFamily="34" charset="0"/>
              </a:rPr>
              <a:t>Advancement of Officers &amp; Guests</a:t>
            </a:r>
          </a:p>
        </p:txBody>
      </p:sp>
      <p:sp>
        <p:nvSpPr>
          <p:cNvPr id="13316" name="Content Placeholder 3">
            <a:extLst>
              <a:ext uri="{FF2B5EF4-FFF2-40B4-BE49-F238E27FC236}">
                <a16:creationId xmlns:a16="http://schemas.microsoft.com/office/drawing/2014/main" id="{9D191651-8ED0-48BF-A015-660A0278C969}"/>
              </a:ext>
            </a:extLst>
          </p:cNvPr>
          <p:cNvSpPr>
            <a:spLocks noGrp="1"/>
          </p:cNvSpPr>
          <p:nvPr>
            <p:ph sz="half" idx="2"/>
          </p:nvPr>
        </p:nvSpPr>
        <p:spPr>
          <a:xfrm>
            <a:off x="2950369" y="1739504"/>
            <a:ext cx="2225279" cy="2963465"/>
          </a:xfrm>
        </p:spPr>
        <p:txBody>
          <a:bodyPr/>
          <a:lstStyle/>
          <a:p>
            <a:pPr lvl="1" eaLnBrk="1" hangingPunct="1">
              <a:buFont typeface="Arial" panose="020B0604020202020204" pitchFamily="34" charset="0"/>
              <a:buNone/>
            </a:pPr>
            <a:endParaRPr lang="en-US" altLang="en-US" dirty="0">
              <a:latin typeface="Helvetica" panose="020B0604020202020204" pitchFamily="34" charset="0"/>
            </a:endParaRPr>
          </a:p>
          <a:p>
            <a:r>
              <a:rPr lang="en-US" altLang="en-US" sz="1200" dirty="0">
                <a:latin typeface="Helvetica" panose="020B0604020202020204" pitchFamily="34" charset="0"/>
              </a:rPr>
              <a:t>Past Department Presidents precede the current officers in the processional; officers follow according to rank of their office</a:t>
            </a:r>
          </a:p>
          <a:p>
            <a:endParaRPr lang="en-US" altLang="en-US" sz="1200" dirty="0">
              <a:latin typeface="Helvetica" panose="020B0604020202020204" pitchFamily="34" charset="0"/>
            </a:endParaRPr>
          </a:p>
          <a:p>
            <a:r>
              <a:rPr lang="en-US" altLang="en-US" sz="1200" dirty="0">
                <a:latin typeface="Helvetica" panose="020B0604020202020204" pitchFamily="34" charset="0"/>
              </a:rPr>
              <a:t>The Department President is last in line preceded by the National Executive Committeewoman</a:t>
            </a:r>
          </a:p>
          <a:p>
            <a:endParaRPr lang="en-US" altLang="en-US" dirty="0">
              <a:latin typeface="Helvetica" panose="020B0604020202020204" pitchFamily="34" charset="0"/>
            </a:endParaRPr>
          </a:p>
          <a:p>
            <a:endParaRPr lang="en-US" altLang="en-US" dirty="0">
              <a:latin typeface="Helvetica" panose="020B0604020202020204" pitchFamily="34" charset="0"/>
            </a:endParaRPr>
          </a:p>
        </p:txBody>
      </p:sp>
      <p:sp>
        <p:nvSpPr>
          <p:cNvPr id="13317" name="Text Placeholder 4">
            <a:extLst>
              <a:ext uri="{FF2B5EF4-FFF2-40B4-BE49-F238E27FC236}">
                <a16:creationId xmlns:a16="http://schemas.microsoft.com/office/drawing/2014/main" id="{E2D737A0-A70D-4265-88A5-7D34A93166E1}"/>
              </a:ext>
            </a:extLst>
          </p:cNvPr>
          <p:cNvSpPr>
            <a:spLocks noGrp="1"/>
          </p:cNvSpPr>
          <p:nvPr>
            <p:ph type="body" sz="quarter" idx="3"/>
          </p:nvPr>
        </p:nvSpPr>
        <p:spPr>
          <a:xfrm>
            <a:off x="5345907" y="595907"/>
            <a:ext cx="2255044" cy="332185"/>
          </a:xfrm>
        </p:spPr>
        <p:txBody>
          <a:bodyPr/>
          <a:lstStyle/>
          <a:p>
            <a:pPr algn="ctr"/>
            <a:r>
              <a:rPr lang="en-US" altLang="en-US" dirty="0">
                <a:latin typeface="Helvetica" panose="020B0604020202020204" pitchFamily="34" charset="0"/>
              </a:rPr>
              <a:t>Escorting </a:t>
            </a:r>
          </a:p>
        </p:txBody>
      </p:sp>
      <p:sp>
        <p:nvSpPr>
          <p:cNvPr id="13318" name="Content Placeholder 5">
            <a:extLst>
              <a:ext uri="{FF2B5EF4-FFF2-40B4-BE49-F238E27FC236}">
                <a16:creationId xmlns:a16="http://schemas.microsoft.com/office/drawing/2014/main" id="{001B209F-7B62-4454-9FC4-EF336338C38C}"/>
              </a:ext>
            </a:extLst>
          </p:cNvPr>
          <p:cNvSpPr>
            <a:spLocks noGrp="1"/>
          </p:cNvSpPr>
          <p:nvPr>
            <p:ph sz="quarter" idx="4"/>
          </p:nvPr>
        </p:nvSpPr>
        <p:spPr>
          <a:xfrm>
            <a:off x="5275659" y="928092"/>
            <a:ext cx="2858247" cy="3918347"/>
          </a:xfrm>
        </p:spPr>
        <p:txBody>
          <a:bodyPr/>
          <a:lstStyle/>
          <a:p>
            <a:r>
              <a:rPr lang="en-US" altLang="en-US" sz="1050" dirty="0">
                <a:latin typeface="Helvetica" panose="020B0604020202020204" pitchFamily="34" charset="0"/>
              </a:rPr>
              <a:t>Double line escorting has the Assistant Sgt. At Arms on the left and the Sgt. At Arms on the right; followed by the Distinguished Guest Chairman on the left and the Distinguished Guest on her right</a:t>
            </a:r>
          </a:p>
          <a:p>
            <a:r>
              <a:rPr lang="en-US" altLang="en-US" sz="1050" dirty="0">
                <a:latin typeface="Helvetica" panose="020B0604020202020204" pitchFamily="34" charset="0"/>
              </a:rPr>
              <a:t>Single line escorting has Sgt. At Arms, Distinguished Guest Chairman,   Distinguished Guest, and Assistant Sgt. At Arms</a:t>
            </a:r>
            <a:endParaRPr lang="en-US" altLang="en-US" sz="525" dirty="0">
              <a:latin typeface="Helvetica" panose="020B0604020202020204" pitchFamily="34" charset="0"/>
            </a:endParaRPr>
          </a:p>
          <a:p>
            <a:r>
              <a:rPr lang="en-US" altLang="en-US" sz="1050" dirty="0">
                <a:latin typeface="Helvetica" panose="020B0604020202020204" pitchFamily="34" charset="0"/>
              </a:rPr>
              <a:t>The person escorting the guest takes the guest’s left arm in her right arm</a:t>
            </a:r>
          </a:p>
          <a:p>
            <a:r>
              <a:rPr lang="en-US" altLang="en-US" sz="1050" dirty="0">
                <a:latin typeface="Helvetica" panose="020B0604020202020204" pitchFamily="34" charset="0"/>
              </a:rPr>
              <a:t>If escorting Legionnaire, pause so they may salute the colors</a:t>
            </a:r>
          </a:p>
          <a:p>
            <a:r>
              <a:rPr lang="en-US" altLang="en-US" sz="1050" dirty="0">
                <a:latin typeface="Helvetica" panose="020B0604020202020204" pitchFamily="34" charset="0"/>
              </a:rPr>
              <a:t>“It is not mandatory for the Auxiliary to salute the colors, but the National Organization appreciates the demonstration of patriotism and respect”-</a:t>
            </a:r>
            <a:r>
              <a:rPr lang="en-US" altLang="en-US" sz="1050" i="1" dirty="0">
                <a:latin typeface="Helvetica" panose="020B0604020202020204" pitchFamily="34" charset="0"/>
              </a:rPr>
              <a:t>Post Officers Guide and Manual of Ceremonies</a:t>
            </a:r>
          </a:p>
          <a:p>
            <a:endParaRPr lang="en-US" altLang="en-US" sz="1050" dirty="0">
              <a:latin typeface="Helvetica"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A69606CF-A786-428C-95AF-DAB329491198}"/>
              </a:ext>
            </a:extLst>
          </p:cNvPr>
          <p:cNvSpPr>
            <a:spLocks noGrp="1"/>
          </p:cNvSpPr>
          <p:nvPr>
            <p:ph type="title"/>
          </p:nvPr>
        </p:nvSpPr>
        <p:spPr>
          <a:xfrm>
            <a:off x="2949178" y="80963"/>
            <a:ext cx="4651772" cy="598885"/>
          </a:xfrm>
        </p:spPr>
        <p:txBody>
          <a:bodyPr/>
          <a:lstStyle/>
          <a:p>
            <a:pPr algn="ctr"/>
            <a:r>
              <a:rPr lang="en-US" altLang="en-US" sz="2000" dirty="0">
                <a:solidFill>
                  <a:srgbClr val="FF0000"/>
                </a:solidFill>
                <a:latin typeface="Helvetica" panose="020B0604020202020204" pitchFamily="34" charset="0"/>
              </a:rPr>
              <a:t>Protocol for Guests (continued)</a:t>
            </a:r>
          </a:p>
        </p:txBody>
      </p:sp>
      <p:sp>
        <p:nvSpPr>
          <p:cNvPr id="14339" name="Text Placeholder 2">
            <a:extLst>
              <a:ext uri="{FF2B5EF4-FFF2-40B4-BE49-F238E27FC236}">
                <a16:creationId xmlns:a16="http://schemas.microsoft.com/office/drawing/2014/main" id="{3F030290-B66D-43F9-B687-89CAEFA63647}"/>
              </a:ext>
            </a:extLst>
          </p:cNvPr>
          <p:cNvSpPr>
            <a:spLocks noGrp="1"/>
          </p:cNvSpPr>
          <p:nvPr>
            <p:ph type="body" idx="1"/>
          </p:nvPr>
        </p:nvSpPr>
        <p:spPr>
          <a:xfrm>
            <a:off x="2869406" y="569119"/>
            <a:ext cx="2225279" cy="338138"/>
          </a:xfrm>
        </p:spPr>
        <p:txBody>
          <a:bodyPr/>
          <a:lstStyle/>
          <a:p>
            <a:pPr algn="ctr"/>
            <a:r>
              <a:rPr lang="en-US" altLang="en-US">
                <a:latin typeface="Helvetica" panose="020B0604020202020204" pitchFamily="34" charset="0"/>
              </a:rPr>
              <a:t>Introductions </a:t>
            </a:r>
          </a:p>
        </p:txBody>
      </p:sp>
      <p:sp>
        <p:nvSpPr>
          <p:cNvPr id="14340" name="Content Placeholder 3">
            <a:extLst>
              <a:ext uri="{FF2B5EF4-FFF2-40B4-BE49-F238E27FC236}">
                <a16:creationId xmlns:a16="http://schemas.microsoft.com/office/drawing/2014/main" id="{8CCE8961-F280-45BF-8980-CF174F0D5DA6}"/>
              </a:ext>
            </a:extLst>
          </p:cNvPr>
          <p:cNvSpPr>
            <a:spLocks noGrp="1"/>
          </p:cNvSpPr>
          <p:nvPr>
            <p:ph sz="half" idx="2"/>
          </p:nvPr>
        </p:nvSpPr>
        <p:spPr>
          <a:xfrm>
            <a:off x="2769394" y="884635"/>
            <a:ext cx="2506266" cy="3663553"/>
          </a:xfrm>
        </p:spPr>
        <p:txBody>
          <a:bodyPr/>
          <a:lstStyle/>
          <a:p>
            <a:r>
              <a:rPr lang="en-US" altLang="en-US" sz="1050" dirty="0">
                <a:latin typeface="Helvetica" panose="020B0604020202020204" pitchFamily="34" charset="0"/>
              </a:rPr>
              <a:t>Guests of honor are always introduced by the Department President or presiding officer</a:t>
            </a:r>
          </a:p>
          <a:p>
            <a:r>
              <a:rPr lang="en-US" altLang="en-US" sz="1050" dirty="0">
                <a:latin typeface="Helvetica" panose="020B0604020202020204" pitchFamily="34" charset="0"/>
              </a:rPr>
              <a:t>In making introductions, it is a general rule to introduce elected officers before appointed officers or chairmen</a:t>
            </a:r>
          </a:p>
          <a:p>
            <a:r>
              <a:rPr lang="en-US" altLang="en-US" sz="1050" dirty="0">
                <a:latin typeface="Helvetica" panose="020B0604020202020204" pitchFamily="34" charset="0"/>
              </a:rPr>
              <a:t>If the guests or head table officers are each to say a few words, then recognize the lowest ranking guest or officer first &amp; go up the line; if bow only, recognize highest to lowest</a:t>
            </a:r>
          </a:p>
          <a:p>
            <a:r>
              <a:rPr lang="en-US" altLang="en-US" sz="1050" dirty="0">
                <a:latin typeface="Helvetica" panose="020B0604020202020204" pitchFamily="34" charset="0"/>
              </a:rPr>
              <a:t>Give short bio of speaker and their topic</a:t>
            </a:r>
          </a:p>
          <a:p>
            <a:r>
              <a:rPr lang="en-US" altLang="en-US" sz="1050" dirty="0">
                <a:latin typeface="Helvetica" panose="020B0604020202020204" pitchFamily="34" charset="0"/>
              </a:rPr>
              <a:t>It is appropriate to state a specific maximum speaking time allotted for each person</a:t>
            </a:r>
          </a:p>
          <a:p>
            <a:r>
              <a:rPr lang="en-US" altLang="en-US" sz="1050" dirty="0">
                <a:latin typeface="Helvetica" panose="020B0604020202020204" pitchFamily="34" charset="0"/>
              </a:rPr>
              <a:t>Introduce a guest that is </a:t>
            </a:r>
            <a:r>
              <a:rPr lang="en-US" altLang="en-US" sz="1050" u="sng" dirty="0">
                <a:latin typeface="Helvetica" panose="020B0604020202020204" pitchFamily="34" charset="0"/>
              </a:rPr>
              <a:t>not known</a:t>
            </a:r>
            <a:r>
              <a:rPr lang="en-US" altLang="en-US" sz="1050" dirty="0">
                <a:latin typeface="Helvetica" panose="020B0604020202020204" pitchFamily="34" charset="0"/>
              </a:rPr>
              <a:t> to the audience. Present a guest who is known. </a:t>
            </a:r>
          </a:p>
          <a:p>
            <a:endParaRPr lang="en-US" altLang="en-US" sz="1050" dirty="0">
              <a:latin typeface="Helvetica" panose="020B0604020202020204" pitchFamily="34" charset="0"/>
            </a:endParaRPr>
          </a:p>
        </p:txBody>
      </p:sp>
      <p:sp>
        <p:nvSpPr>
          <p:cNvPr id="14341" name="Text Placeholder 4">
            <a:extLst>
              <a:ext uri="{FF2B5EF4-FFF2-40B4-BE49-F238E27FC236}">
                <a16:creationId xmlns:a16="http://schemas.microsoft.com/office/drawing/2014/main" id="{425D8481-3DC2-4E13-BA78-3393D97131F4}"/>
              </a:ext>
            </a:extLst>
          </p:cNvPr>
          <p:cNvSpPr>
            <a:spLocks noGrp="1"/>
          </p:cNvSpPr>
          <p:nvPr>
            <p:ph type="body" sz="quarter" idx="3"/>
          </p:nvPr>
        </p:nvSpPr>
        <p:spPr>
          <a:xfrm>
            <a:off x="5642510" y="544116"/>
            <a:ext cx="2255044" cy="311944"/>
          </a:xfrm>
        </p:spPr>
        <p:txBody>
          <a:bodyPr/>
          <a:lstStyle/>
          <a:p>
            <a:pPr algn="ctr"/>
            <a:r>
              <a:rPr lang="en-US" altLang="en-US" dirty="0">
                <a:latin typeface="Helvetica" panose="020B0604020202020204" pitchFamily="34" charset="0"/>
              </a:rPr>
              <a:t>Seating </a:t>
            </a:r>
          </a:p>
        </p:txBody>
      </p:sp>
      <p:sp>
        <p:nvSpPr>
          <p:cNvPr id="14342" name="Content Placeholder 5">
            <a:extLst>
              <a:ext uri="{FF2B5EF4-FFF2-40B4-BE49-F238E27FC236}">
                <a16:creationId xmlns:a16="http://schemas.microsoft.com/office/drawing/2014/main" id="{5D8BD577-7B93-41ED-8410-C4B8CAB01319}"/>
              </a:ext>
            </a:extLst>
          </p:cNvPr>
          <p:cNvSpPr>
            <a:spLocks noGrp="1"/>
          </p:cNvSpPr>
          <p:nvPr>
            <p:ph sz="quarter" idx="4"/>
          </p:nvPr>
        </p:nvSpPr>
        <p:spPr>
          <a:xfrm>
            <a:off x="5642510" y="856060"/>
            <a:ext cx="2661517" cy="4017169"/>
          </a:xfrm>
        </p:spPr>
        <p:txBody>
          <a:bodyPr/>
          <a:lstStyle/>
          <a:p>
            <a:r>
              <a:rPr lang="en-US" altLang="en-US" sz="1050" dirty="0">
                <a:latin typeface="Helvetica" panose="020B0604020202020204" pitchFamily="34" charset="0"/>
              </a:rPr>
              <a:t>The presiding officer is always at the center of the head table or to the right of the podium</a:t>
            </a:r>
          </a:p>
          <a:p>
            <a:r>
              <a:rPr lang="en-US" altLang="en-US" sz="1050" dirty="0">
                <a:latin typeface="Helvetica" panose="020B0604020202020204" pitchFamily="34" charset="0"/>
              </a:rPr>
              <a:t>The guest of honor is seated to the right of the presiding officer</a:t>
            </a:r>
          </a:p>
          <a:p>
            <a:r>
              <a:rPr lang="en-US" altLang="en-US" sz="1050" dirty="0">
                <a:latin typeface="Helvetica" panose="020B0604020202020204" pitchFamily="34" charset="0"/>
              </a:rPr>
              <a:t>A special chairman giving a program is to be seated to the left of the presiding officer if there is a honored guest seated on the right</a:t>
            </a:r>
          </a:p>
          <a:p>
            <a:r>
              <a:rPr lang="en-US" altLang="en-US" sz="1050" dirty="0">
                <a:latin typeface="Helvetica" panose="020B0604020202020204" pitchFamily="34" charset="0"/>
              </a:rPr>
              <a:t>At a business session, it is customary to have the parliamentarian seated to the immediate right of the presiding officer</a:t>
            </a:r>
          </a:p>
          <a:p>
            <a:r>
              <a:rPr lang="en-US" altLang="en-US" sz="1050" dirty="0">
                <a:latin typeface="Helvetica" panose="020B0604020202020204" pitchFamily="34" charset="0"/>
              </a:rPr>
              <a:t>Other guests or officers are seated right, left, right, etc. of the presiding officer, according to rank</a:t>
            </a:r>
          </a:p>
          <a:p>
            <a:r>
              <a:rPr lang="en-US" altLang="en-US" sz="1050" dirty="0">
                <a:latin typeface="Helvetica" panose="020B0604020202020204" pitchFamily="34" charset="0"/>
              </a:rPr>
              <a:t>If there are large number of honored quests is too large use two head tables; but guest of honor is always on the right of the presiding officer</a:t>
            </a:r>
          </a:p>
          <a:p>
            <a:endParaRPr lang="en-US" altLang="en-US" sz="1050" dirty="0">
              <a:latin typeface="Helvetica"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0916C71-BC50-41FE-9705-D9D8335C6279}"/>
              </a:ext>
            </a:extLst>
          </p:cNvPr>
          <p:cNvSpPr>
            <a:spLocks noGrp="1"/>
          </p:cNvSpPr>
          <p:nvPr>
            <p:ph type="title"/>
          </p:nvPr>
        </p:nvSpPr>
        <p:spPr/>
        <p:txBody>
          <a:bodyPr/>
          <a:lstStyle/>
          <a:p>
            <a:pPr algn="ctr"/>
            <a:r>
              <a:rPr lang="en-US" altLang="en-US" dirty="0">
                <a:solidFill>
                  <a:srgbClr val="FF0000"/>
                </a:solidFill>
                <a:latin typeface="Helvetica" panose="020B0604020202020204" pitchFamily="34" charset="0"/>
              </a:rPr>
              <a:t>Protocol for Guests </a:t>
            </a:r>
            <a:r>
              <a:rPr lang="en-US" altLang="en-US" sz="1500" dirty="0">
                <a:solidFill>
                  <a:srgbClr val="FF0000"/>
                </a:solidFill>
                <a:latin typeface="Helvetica" panose="020B0604020202020204" pitchFamily="34" charset="0"/>
              </a:rPr>
              <a:t>(continued)</a:t>
            </a:r>
          </a:p>
        </p:txBody>
      </p:sp>
      <p:sp>
        <p:nvSpPr>
          <p:cNvPr id="15363" name="Text Placeholder 2">
            <a:extLst>
              <a:ext uri="{FF2B5EF4-FFF2-40B4-BE49-F238E27FC236}">
                <a16:creationId xmlns:a16="http://schemas.microsoft.com/office/drawing/2014/main" id="{27A4F236-EC3C-4FF3-AB4C-1C9A00373E27}"/>
              </a:ext>
            </a:extLst>
          </p:cNvPr>
          <p:cNvSpPr>
            <a:spLocks noGrp="1"/>
          </p:cNvSpPr>
          <p:nvPr>
            <p:ph type="body" idx="1"/>
          </p:nvPr>
        </p:nvSpPr>
        <p:spPr>
          <a:xfrm>
            <a:off x="2949179" y="937022"/>
            <a:ext cx="2225278" cy="479822"/>
          </a:xfrm>
        </p:spPr>
        <p:txBody>
          <a:bodyPr/>
          <a:lstStyle/>
          <a:p>
            <a:pPr algn="ctr"/>
            <a:r>
              <a:rPr lang="en-US" altLang="en-US">
                <a:latin typeface="Helvetica" panose="020B0604020202020204" pitchFamily="34" charset="0"/>
              </a:rPr>
              <a:t>Corsage </a:t>
            </a:r>
          </a:p>
        </p:txBody>
      </p:sp>
      <p:sp>
        <p:nvSpPr>
          <p:cNvPr id="15364" name="Content Placeholder 3">
            <a:extLst>
              <a:ext uri="{FF2B5EF4-FFF2-40B4-BE49-F238E27FC236}">
                <a16:creationId xmlns:a16="http://schemas.microsoft.com/office/drawing/2014/main" id="{24A30355-FEF1-443C-B3BA-C7A508ACCAF5}"/>
              </a:ext>
            </a:extLst>
          </p:cNvPr>
          <p:cNvSpPr>
            <a:spLocks noGrp="1"/>
          </p:cNvSpPr>
          <p:nvPr>
            <p:ph sz="half" idx="2"/>
          </p:nvPr>
        </p:nvSpPr>
        <p:spPr>
          <a:xfrm>
            <a:off x="2869406" y="1346597"/>
            <a:ext cx="2533650" cy="3356372"/>
          </a:xfrm>
        </p:spPr>
        <p:txBody>
          <a:bodyPr/>
          <a:lstStyle/>
          <a:p>
            <a:r>
              <a:rPr lang="en-US" altLang="en-US" sz="1200">
                <a:latin typeface="Helvetica" panose="020B0604020202020204" pitchFamily="34" charset="0"/>
              </a:rPr>
              <a:t>While corsages are a tradition in many departments, it is not a requirement; if treasury is low, forget them</a:t>
            </a:r>
          </a:p>
          <a:p>
            <a:r>
              <a:rPr lang="en-US" altLang="en-US" sz="1200">
                <a:latin typeface="Helvetica" panose="020B0604020202020204" pitchFamily="34" charset="0"/>
              </a:rPr>
              <a:t>If corsages are to be worn, there should be enough for everyone at the head table</a:t>
            </a:r>
          </a:p>
          <a:p>
            <a:r>
              <a:rPr lang="en-US" altLang="en-US" sz="1200">
                <a:latin typeface="Helvetica" panose="020B0604020202020204" pitchFamily="34" charset="0"/>
              </a:rPr>
              <a:t>If corsages are to be worn, a designated person should present the corsages to head table members before the start of the meeting</a:t>
            </a:r>
          </a:p>
          <a:p>
            <a:r>
              <a:rPr lang="en-US" altLang="en-US" sz="1200">
                <a:latin typeface="Helvetica" panose="020B0604020202020204" pitchFamily="34" charset="0"/>
              </a:rPr>
              <a:t>Think neutral color; but, a poppy corsage is always in order</a:t>
            </a:r>
          </a:p>
        </p:txBody>
      </p:sp>
      <p:sp>
        <p:nvSpPr>
          <p:cNvPr id="15365" name="Text Placeholder 4">
            <a:extLst>
              <a:ext uri="{FF2B5EF4-FFF2-40B4-BE49-F238E27FC236}">
                <a16:creationId xmlns:a16="http://schemas.microsoft.com/office/drawing/2014/main" id="{F9FDF19A-A623-4776-BB78-526124D2D198}"/>
              </a:ext>
            </a:extLst>
          </p:cNvPr>
          <p:cNvSpPr>
            <a:spLocks noGrp="1"/>
          </p:cNvSpPr>
          <p:nvPr>
            <p:ph type="body" sz="quarter" idx="3"/>
          </p:nvPr>
        </p:nvSpPr>
        <p:spPr>
          <a:xfrm>
            <a:off x="5403057" y="1259682"/>
            <a:ext cx="2255044" cy="479822"/>
          </a:xfrm>
        </p:spPr>
        <p:txBody>
          <a:bodyPr/>
          <a:lstStyle/>
          <a:p>
            <a:pPr algn="ctr"/>
            <a:r>
              <a:rPr lang="en-US" altLang="en-US">
                <a:latin typeface="Helvetica" panose="020B0604020202020204" pitchFamily="34" charset="0"/>
              </a:rPr>
              <a:t>Gifts </a:t>
            </a:r>
          </a:p>
        </p:txBody>
      </p:sp>
      <p:sp>
        <p:nvSpPr>
          <p:cNvPr id="15366" name="Content Placeholder 5">
            <a:extLst>
              <a:ext uri="{FF2B5EF4-FFF2-40B4-BE49-F238E27FC236}">
                <a16:creationId xmlns:a16="http://schemas.microsoft.com/office/drawing/2014/main" id="{DAB9C3D7-7437-48DC-A587-67781E87AF90}"/>
              </a:ext>
            </a:extLst>
          </p:cNvPr>
          <p:cNvSpPr>
            <a:spLocks noGrp="1"/>
          </p:cNvSpPr>
          <p:nvPr>
            <p:ph sz="quarter" idx="4"/>
          </p:nvPr>
        </p:nvSpPr>
        <p:spPr>
          <a:xfrm>
            <a:off x="5403057" y="1739504"/>
            <a:ext cx="2255044" cy="2963465"/>
          </a:xfrm>
        </p:spPr>
        <p:txBody>
          <a:bodyPr/>
          <a:lstStyle/>
          <a:p>
            <a:r>
              <a:rPr lang="en-US" altLang="en-US" sz="1350">
                <a:latin typeface="Helvetica" panose="020B0604020202020204" pitchFamily="34" charset="0"/>
              </a:rPr>
              <a:t>Gifts for the guests of honor should pack easily</a:t>
            </a:r>
          </a:p>
          <a:p>
            <a:endParaRPr lang="en-US" altLang="en-US" sz="1200">
              <a:latin typeface="Helvetica" panose="020B0604020202020204" pitchFamily="34" charset="0"/>
            </a:endParaRPr>
          </a:p>
          <a:p>
            <a:r>
              <a:rPr lang="en-US" altLang="en-US" sz="1350">
                <a:latin typeface="Helvetica" panose="020B0604020202020204" pitchFamily="34" charset="0"/>
              </a:rPr>
              <a:t>Room gifts such as water and fruit are always welcome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DA7D3299-FDB4-4A2F-B8CE-A2537A775F33}"/>
              </a:ext>
            </a:extLst>
          </p:cNvPr>
          <p:cNvSpPr>
            <a:spLocks noGrp="1"/>
          </p:cNvSpPr>
          <p:nvPr>
            <p:ph type="title"/>
          </p:nvPr>
        </p:nvSpPr>
        <p:spPr/>
        <p:txBody>
          <a:bodyPr/>
          <a:lstStyle/>
          <a:p>
            <a:pPr algn="ctr"/>
            <a:r>
              <a:rPr lang="en-US" altLang="en-US" sz="1800">
                <a:latin typeface="Helvetica" panose="020B0604020202020204" pitchFamily="34" charset="0"/>
              </a:rPr>
              <a:t>Protocol All Members Should Know</a:t>
            </a:r>
          </a:p>
        </p:txBody>
      </p:sp>
      <p:sp>
        <p:nvSpPr>
          <p:cNvPr id="3" name="TextBox 2">
            <a:extLst>
              <a:ext uri="{FF2B5EF4-FFF2-40B4-BE49-F238E27FC236}">
                <a16:creationId xmlns:a16="http://schemas.microsoft.com/office/drawing/2014/main" id="{B94CBF6A-F8D6-49AC-8E2E-366C8576FDA6}"/>
              </a:ext>
            </a:extLst>
          </p:cNvPr>
          <p:cNvSpPr txBox="1"/>
          <p:nvPr/>
        </p:nvSpPr>
        <p:spPr>
          <a:xfrm>
            <a:off x="2818210" y="967978"/>
            <a:ext cx="4947188" cy="5170646"/>
          </a:xfrm>
          <a:prstGeom prst="rect">
            <a:avLst/>
          </a:prstGeom>
          <a:noFill/>
        </p:spPr>
        <p:txBody>
          <a:bodyPr wrap="none">
            <a:spAutoFit/>
          </a:bodyPr>
          <a:lstStyle/>
          <a:p>
            <a:pPr marL="257175" indent="-257175">
              <a:buFont typeface="Arial" panose="020B0604020202020204" pitchFamily="34" charset="0"/>
              <a:buChar char="•"/>
              <a:defRPr/>
            </a:pPr>
            <a:r>
              <a:rPr lang="en-US" sz="1500" dirty="0"/>
              <a:t>If the Vice President assumes the chair, she</a:t>
            </a:r>
          </a:p>
          <a:p>
            <a:pPr>
              <a:defRPr/>
            </a:pPr>
            <a:r>
              <a:rPr lang="en-US" sz="1500" dirty="0"/>
              <a:t>     is addressed as “Madam President”</a:t>
            </a:r>
          </a:p>
          <a:p>
            <a:pPr marL="257175" indent="-257175">
              <a:buFont typeface="Arial" panose="020B0604020202020204" pitchFamily="34" charset="0"/>
              <a:buChar char="•"/>
              <a:defRPr/>
            </a:pPr>
            <a:r>
              <a:rPr lang="en-US" sz="1500" dirty="0"/>
              <a:t>You never “</a:t>
            </a:r>
            <a:r>
              <a:rPr lang="en-US" sz="1500" b="1" dirty="0"/>
              <a:t>turn the gavel</a:t>
            </a:r>
            <a:r>
              <a:rPr lang="en-US" sz="1500" dirty="0"/>
              <a:t>” over to anyone.</a:t>
            </a:r>
          </a:p>
          <a:p>
            <a:pPr marL="257175" indent="-257175">
              <a:buFont typeface="Arial" panose="020B0604020202020204" pitchFamily="34" charset="0"/>
              <a:buChar char="•"/>
              <a:defRPr/>
            </a:pPr>
            <a:r>
              <a:rPr lang="en-US" sz="1500" dirty="0"/>
              <a:t>Don’t allow anyone to be seated in the President’s </a:t>
            </a:r>
          </a:p>
          <a:p>
            <a:pPr>
              <a:defRPr/>
            </a:pPr>
            <a:r>
              <a:rPr lang="en-US" sz="1500" dirty="0"/>
              <a:t>     chair unless they are assuming the chair</a:t>
            </a:r>
          </a:p>
          <a:p>
            <a:pPr marL="257175" indent="-257175">
              <a:buFont typeface="Arial" panose="020B0604020202020204" pitchFamily="34" charset="0"/>
              <a:buChar char="•"/>
              <a:defRPr/>
            </a:pPr>
            <a:r>
              <a:rPr lang="en-US" sz="1500" dirty="0"/>
              <a:t>Never leave the podium empty. Once the </a:t>
            </a:r>
          </a:p>
          <a:p>
            <a:pPr>
              <a:defRPr/>
            </a:pPr>
            <a:r>
              <a:rPr lang="en-US" sz="1500" dirty="0"/>
              <a:t>     guest/speaker is introduced step back or be seated.</a:t>
            </a:r>
          </a:p>
          <a:p>
            <a:pPr marL="257175" indent="-257175">
              <a:buFont typeface="Arial" panose="020B0604020202020204" pitchFamily="34" charset="0"/>
              <a:buChar char="•"/>
              <a:defRPr/>
            </a:pPr>
            <a:r>
              <a:rPr lang="en-US" sz="1500" dirty="0"/>
              <a:t>Always address your remarks to “</a:t>
            </a:r>
            <a:r>
              <a:rPr lang="en-US" sz="1500" b="1" dirty="0"/>
              <a:t>the Chair</a:t>
            </a:r>
            <a:r>
              <a:rPr lang="en-US" sz="1500" dirty="0"/>
              <a:t>”.</a:t>
            </a:r>
          </a:p>
          <a:p>
            <a:pPr marL="257175" indent="-257175">
              <a:buFont typeface="Arial" panose="020B0604020202020204" pitchFamily="34" charset="0"/>
              <a:buChar char="•"/>
              <a:defRPr/>
            </a:pPr>
            <a:r>
              <a:rPr lang="en-US" sz="1500" dirty="0"/>
              <a:t>When a person cuts the colors, remember that this is</a:t>
            </a:r>
          </a:p>
          <a:p>
            <a:pPr>
              <a:defRPr/>
            </a:pPr>
            <a:r>
              <a:rPr lang="en-US" sz="1500" dirty="0"/>
              <a:t>      NOT a breach of the flag code.  This is a American </a:t>
            </a:r>
          </a:p>
          <a:p>
            <a:pPr>
              <a:defRPr/>
            </a:pPr>
            <a:r>
              <a:rPr lang="en-US" sz="1500" dirty="0"/>
              <a:t>      Legion tradition, so please avoid the “loud gasping”</a:t>
            </a:r>
          </a:p>
          <a:p>
            <a:pPr marL="257175" indent="-257175">
              <a:buFont typeface="Arial" panose="020B0604020202020204" pitchFamily="34" charset="0"/>
              <a:buChar char="•"/>
              <a:defRPr/>
            </a:pPr>
            <a:r>
              <a:rPr lang="en-US" sz="1500" dirty="0"/>
              <a:t>Support your president and the others efforts</a:t>
            </a:r>
          </a:p>
          <a:p>
            <a:pPr marL="257175" indent="-257175">
              <a:buFont typeface="Arial" panose="020B0604020202020204" pitchFamily="34" charset="0"/>
              <a:buChar char="•"/>
              <a:defRPr/>
            </a:pPr>
            <a:r>
              <a:rPr lang="en-US" sz="1500" dirty="0"/>
              <a:t>Extend the hand of the ALA to the AL</a:t>
            </a:r>
          </a:p>
          <a:p>
            <a:pPr marL="257175" indent="-257175">
              <a:buFont typeface="Arial" panose="020B0604020202020204" pitchFamily="34" charset="0"/>
              <a:buChar char="•"/>
              <a:defRPr/>
            </a:pPr>
            <a:r>
              <a:rPr lang="en-US" sz="1500" dirty="0"/>
              <a:t>Do not criticize but educate members when:</a:t>
            </a:r>
          </a:p>
          <a:p>
            <a:pPr>
              <a:defRPr/>
            </a:pPr>
            <a:r>
              <a:rPr lang="en-US" sz="1500" dirty="0"/>
              <a:t>                     they say “they sell poppies”</a:t>
            </a:r>
          </a:p>
          <a:p>
            <a:pPr>
              <a:defRPr/>
            </a:pPr>
            <a:r>
              <a:rPr lang="en-US" sz="1500" dirty="0"/>
              <a:t>                     they fly the eagle backwards</a:t>
            </a:r>
          </a:p>
          <a:p>
            <a:pPr>
              <a:defRPr/>
            </a:pPr>
            <a:endParaRPr lang="en-US" sz="1500" dirty="0"/>
          </a:p>
          <a:p>
            <a:pPr>
              <a:defRPr/>
            </a:pPr>
            <a:endParaRPr lang="en-US" sz="1500" dirty="0"/>
          </a:p>
          <a:p>
            <a:pPr marL="257175" indent="-257175">
              <a:buFont typeface="Arial" panose="020B0604020202020204" pitchFamily="34" charset="0"/>
              <a:buChar char="•"/>
              <a:defRPr/>
            </a:pPr>
            <a:endParaRPr lang="en-US" sz="1500" dirty="0"/>
          </a:p>
          <a:p>
            <a:pPr marL="257175" indent="-257175">
              <a:buFont typeface="Arial" panose="020B0604020202020204" pitchFamily="34" charset="0"/>
              <a:buChar char="•"/>
              <a:defRPr/>
            </a:pPr>
            <a:endParaRPr lang="en-US" sz="1500" dirty="0"/>
          </a:p>
          <a:p>
            <a:pPr>
              <a:defRPr/>
            </a:pPr>
            <a:endParaRPr lang="en-US" sz="1500" dirty="0"/>
          </a:p>
          <a:p>
            <a:pPr>
              <a:defRPr/>
            </a:pPr>
            <a:endParaRPr lang="en-US" sz="1500" dirty="0"/>
          </a:p>
        </p:txBody>
      </p:sp>
      <p:sp>
        <p:nvSpPr>
          <p:cNvPr id="16388" name="Title 1">
            <a:extLst>
              <a:ext uri="{FF2B5EF4-FFF2-40B4-BE49-F238E27FC236}">
                <a16:creationId xmlns:a16="http://schemas.microsoft.com/office/drawing/2014/main" id="{B5B239F3-116D-45A1-BA9E-0C96D11C46B8}"/>
              </a:ext>
            </a:extLst>
          </p:cNvPr>
          <p:cNvSpPr txBox="1">
            <a:spLocks/>
          </p:cNvSpPr>
          <p:nvPr/>
        </p:nvSpPr>
        <p:spPr bwMode="auto">
          <a:xfrm>
            <a:off x="3063478" y="206375"/>
            <a:ext cx="4651772"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endParaRPr lang="en-US" altLang="en-US" sz="1500">
              <a:solidFill>
                <a:srgbClr val="CF003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0F002C6-C63C-4632-8152-C1E41F0FF537}"/>
              </a:ext>
            </a:extLst>
          </p:cNvPr>
          <p:cNvSpPr txBox="1">
            <a:spLocks/>
          </p:cNvSpPr>
          <p:nvPr/>
        </p:nvSpPr>
        <p:spPr bwMode="auto">
          <a:xfrm>
            <a:off x="3063478" y="320279"/>
            <a:ext cx="4651772"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endParaRPr lang="en-US" altLang="en-US" sz="1500">
              <a:solidFill>
                <a:srgbClr val="CF0031"/>
              </a:solidFill>
            </a:endParaRPr>
          </a:p>
        </p:txBody>
      </p:sp>
      <p:sp>
        <p:nvSpPr>
          <p:cNvPr id="17411" name="Title 1">
            <a:extLst>
              <a:ext uri="{FF2B5EF4-FFF2-40B4-BE49-F238E27FC236}">
                <a16:creationId xmlns:a16="http://schemas.microsoft.com/office/drawing/2014/main" id="{F3E40CB1-AD2B-4D58-B5FC-53F8F8CF9706}"/>
              </a:ext>
            </a:extLst>
          </p:cNvPr>
          <p:cNvSpPr txBox="1">
            <a:spLocks/>
          </p:cNvSpPr>
          <p:nvPr/>
        </p:nvSpPr>
        <p:spPr bwMode="auto">
          <a:xfrm>
            <a:off x="2925366" y="222647"/>
            <a:ext cx="4651772" cy="765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r>
              <a:rPr lang="en-US" altLang="en-US" sz="1500" dirty="0">
                <a:solidFill>
                  <a:srgbClr val="FF0000"/>
                </a:solidFill>
              </a:rPr>
              <a:t>Protocol &amp; Parliamentary </a:t>
            </a:r>
            <a:r>
              <a:rPr lang="en-US" altLang="en-US" sz="1500" dirty="0" err="1">
                <a:solidFill>
                  <a:srgbClr val="FF0000"/>
                </a:solidFill>
              </a:rPr>
              <a:t>Precedure</a:t>
            </a:r>
            <a:endParaRPr lang="en-US" altLang="en-US" sz="1500" dirty="0">
              <a:solidFill>
                <a:srgbClr val="FF0000"/>
              </a:solidFill>
            </a:endParaRPr>
          </a:p>
          <a:p>
            <a:pPr algn="ctr">
              <a:spcBef>
                <a:spcPct val="0"/>
              </a:spcBef>
              <a:buFontTx/>
              <a:buNone/>
            </a:pPr>
            <a:r>
              <a:rPr lang="en-US" altLang="en-US" sz="1500" dirty="0">
                <a:solidFill>
                  <a:srgbClr val="FF0000"/>
                </a:solidFill>
              </a:rPr>
              <a:t>Working Together</a:t>
            </a:r>
          </a:p>
        </p:txBody>
      </p:sp>
      <p:sp>
        <p:nvSpPr>
          <p:cNvPr id="10" name="TextBox 9">
            <a:extLst>
              <a:ext uri="{FF2B5EF4-FFF2-40B4-BE49-F238E27FC236}">
                <a16:creationId xmlns:a16="http://schemas.microsoft.com/office/drawing/2014/main" id="{E2EBBC8A-5ED6-46AE-B455-DC78B462C86B}"/>
              </a:ext>
            </a:extLst>
          </p:cNvPr>
          <p:cNvSpPr txBox="1"/>
          <p:nvPr/>
        </p:nvSpPr>
        <p:spPr>
          <a:xfrm>
            <a:off x="2750344" y="877491"/>
            <a:ext cx="5059398" cy="3785652"/>
          </a:xfrm>
          <a:prstGeom prst="rect">
            <a:avLst/>
          </a:prstGeom>
          <a:noFill/>
        </p:spPr>
        <p:txBody>
          <a:bodyPr wrap="none">
            <a:spAutoFit/>
          </a:bodyPr>
          <a:lstStyle/>
          <a:p>
            <a:pPr marL="257175" indent="-257175">
              <a:buFont typeface="Arial" panose="020B0604020202020204" pitchFamily="34" charset="0"/>
              <a:buChar char="•"/>
              <a:defRPr/>
            </a:pPr>
            <a:r>
              <a:rPr lang="en-US" sz="1500" dirty="0"/>
              <a:t>Calling for acceptance of the President’s address--</a:t>
            </a:r>
          </a:p>
          <a:p>
            <a:pPr>
              <a:defRPr/>
            </a:pPr>
            <a:r>
              <a:rPr lang="en-US" sz="1500" dirty="0"/>
              <a:t>           accept by presiding officer without vote -  states</a:t>
            </a:r>
          </a:p>
          <a:p>
            <a:pPr>
              <a:defRPr/>
            </a:pPr>
            <a:r>
              <a:rPr lang="en-US" sz="1500" dirty="0"/>
              <a:t>           “from the sound of applause, the report is </a:t>
            </a:r>
          </a:p>
          <a:p>
            <a:pPr>
              <a:defRPr/>
            </a:pPr>
            <a:r>
              <a:rPr lang="en-US" sz="1500" dirty="0"/>
              <a:t>             accepted”</a:t>
            </a:r>
          </a:p>
          <a:p>
            <a:pPr marL="257175" indent="-257175">
              <a:buFont typeface="Arial" panose="020B0604020202020204" pitchFamily="34" charset="0"/>
              <a:buChar char="•"/>
              <a:defRPr/>
            </a:pPr>
            <a:r>
              <a:rPr lang="en-US" sz="1500" dirty="0"/>
              <a:t>Do not need a negative vote on a courtesy        </a:t>
            </a:r>
          </a:p>
          <a:p>
            <a:pPr>
              <a:defRPr/>
            </a:pPr>
            <a:r>
              <a:rPr lang="en-US" sz="1500" dirty="0"/>
              <a:t>      resolution…they are accepted by affirmative vote</a:t>
            </a:r>
          </a:p>
          <a:p>
            <a:pPr marL="257175" indent="-257175">
              <a:buFont typeface="Arial" panose="020B0604020202020204" pitchFamily="34" charset="0"/>
              <a:buChar char="•"/>
              <a:defRPr/>
            </a:pPr>
            <a:r>
              <a:rPr lang="en-US" sz="1500" dirty="0"/>
              <a:t>Say only “are there any corrections” period…changes,</a:t>
            </a:r>
          </a:p>
          <a:p>
            <a:pPr>
              <a:defRPr/>
            </a:pPr>
            <a:r>
              <a:rPr lang="en-US" sz="1500" dirty="0"/>
              <a:t>     omissions, additions </a:t>
            </a:r>
            <a:r>
              <a:rPr lang="en-US" sz="1500" dirty="0" err="1"/>
              <a:t>etc</a:t>
            </a:r>
            <a:r>
              <a:rPr lang="en-US" sz="1500" dirty="0"/>
              <a:t> are corrections</a:t>
            </a:r>
          </a:p>
          <a:p>
            <a:pPr marL="257175" indent="-257175">
              <a:buFont typeface="Arial" panose="020B0604020202020204" pitchFamily="34" charset="0"/>
              <a:buChar char="•"/>
              <a:defRPr/>
            </a:pPr>
            <a:r>
              <a:rPr lang="en-US" sz="1500" dirty="0"/>
              <a:t>Always state the date of the last minutes to be read</a:t>
            </a:r>
          </a:p>
          <a:p>
            <a:pPr marL="257175" indent="-257175">
              <a:buFont typeface="Arial" panose="020B0604020202020204" pitchFamily="34" charset="0"/>
              <a:buChar char="•"/>
              <a:defRPr/>
            </a:pPr>
            <a:r>
              <a:rPr lang="en-US" sz="1500" dirty="0"/>
              <a:t>Do not say that a vote was passed unanimously, </a:t>
            </a:r>
          </a:p>
          <a:p>
            <a:pPr>
              <a:defRPr/>
            </a:pPr>
            <a:r>
              <a:rPr lang="en-US" sz="1500" dirty="0"/>
              <a:t>     rather the vote </a:t>
            </a:r>
            <a:r>
              <a:rPr lang="en-US" sz="1500" dirty="0" err="1"/>
              <a:t>pased</a:t>
            </a:r>
            <a:r>
              <a:rPr lang="en-US" sz="1500" dirty="0"/>
              <a:t> without dissenting vote</a:t>
            </a:r>
          </a:p>
          <a:p>
            <a:pPr marL="257175" indent="-257175">
              <a:buFont typeface="Arial" panose="020B0604020202020204" pitchFamily="34" charset="0"/>
              <a:buChar char="•"/>
              <a:defRPr/>
            </a:pPr>
            <a:r>
              <a:rPr lang="en-US" sz="1500" dirty="0"/>
              <a:t>Don’t state a motion prior to a second</a:t>
            </a:r>
          </a:p>
          <a:p>
            <a:pPr marL="257175" indent="-257175">
              <a:buFont typeface="Arial" panose="020B0604020202020204" pitchFamily="34" charset="0"/>
              <a:buChar char="•"/>
              <a:defRPr/>
            </a:pPr>
            <a:r>
              <a:rPr lang="en-US" sz="1500" dirty="0"/>
              <a:t>No second is required when a motion or resolution</a:t>
            </a:r>
          </a:p>
          <a:p>
            <a:pPr>
              <a:defRPr/>
            </a:pPr>
            <a:r>
              <a:rPr lang="en-US" sz="1500" dirty="0"/>
              <a:t>     comes from a committee</a:t>
            </a:r>
          </a:p>
          <a:p>
            <a:pPr marL="257175" indent="-257175">
              <a:buFont typeface="Arial" panose="020B0604020202020204" pitchFamily="34" charset="0"/>
              <a:buChar char="•"/>
              <a:defRPr/>
            </a:pPr>
            <a:r>
              <a:rPr lang="en-US" sz="1500" dirty="0"/>
              <a:t>No second on a motion, fails the motion		</a:t>
            </a:r>
          </a:p>
          <a:p>
            <a:pPr>
              <a:defRPr/>
            </a:pPr>
            <a:r>
              <a:rPr lang="en-US" sz="1500"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F915C8DF-0748-495C-B17D-D551ECF1C946}"/>
              </a:ext>
            </a:extLst>
          </p:cNvPr>
          <p:cNvSpPr txBox="1">
            <a:spLocks/>
          </p:cNvSpPr>
          <p:nvPr/>
        </p:nvSpPr>
        <p:spPr bwMode="auto">
          <a:xfrm>
            <a:off x="3063478" y="320279"/>
            <a:ext cx="4651772"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endParaRPr lang="en-US" altLang="en-US" sz="1500">
              <a:solidFill>
                <a:srgbClr val="CF0031"/>
              </a:solidFill>
            </a:endParaRPr>
          </a:p>
        </p:txBody>
      </p:sp>
      <p:sp>
        <p:nvSpPr>
          <p:cNvPr id="18435" name="Title 1">
            <a:extLst>
              <a:ext uri="{FF2B5EF4-FFF2-40B4-BE49-F238E27FC236}">
                <a16:creationId xmlns:a16="http://schemas.microsoft.com/office/drawing/2014/main" id="{7B3C5F99-4C07-4E0F-AC44-6A23F2E15BEC}"/>
              </a:ext>
            </a:extLst>
          </p:cNvPr>
          <p:cNvSpPr txBox="1">
            <a:spLocks/>
          </p:cNvSpPr>
          <p:nvPr/>
        </p:nvSpPr>
        <p:spPr bwMode="auto">
          <a:xfrm>
            <a:off x="2925366" y="222647"/>
            <a:ext cx="4651772" cy="765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r>
              <a:rPr lang="en-US" altLang="en-US" sz="1500" dirty="0">
                <a:solidFill>
                  <a:srgbClr val="FF0000"/>
                </a:solidFill>
              </a:rPr>
              <a:t>Protocol &amp; Parliamentary </a:t>
            </a:r>
            <a:r>
              <a:rPr lang="en-US" altLang="en-US" sz="1500" dirty="0" err="1">
                <a:solidFill>
                  <a:srgbClr val="FF0000"/>
                </a:solidFill>
              </a:rPr>
              <a:t>Precedure</a:t>
            </a:r>
            <a:endParaRPr lang="en-US" altLang="en-US" sz="1500" dirty="0">
              <a:solidFill>
                <a:srgbClr val="FF0000"/>
              </a:solidFill>
            </a:endParaRPr>
          </a:p>
          <a:p>
            <a:pPr algn="ctr">
              <a:spcBef>
                <a:spcPct val="0"/>
              </a:spcBef>
              <a:buFontTx/>
              <a:buNone/>
            </a:pPr>
            <a:r>
              <a:rPr lang="en-US" altLang="en-US" sz="1500" dirty="0">
                <a:solidFill>
                  <a:srgbClr val="FF0000"/>
                </a:solidFill>
              </a:rPr>
              <a:t>Working Together (continued)</a:t>
            </a:r>
          </a:p>
        </p:txBody>
      </p:sp>
      <p:sp>
        <p:nvSpPr>
          <p:cNvPr id="10" name="TextBox 9">
            <a:extLst>
              <a:ext uri="{FF2B5EF4-FFF2-40B4-BE49-F238E27FC236}">
                <a16:creationId xmlns:a16="http://schemas.microsoft.com/office/drawing/2014/main" id="{9E62E393-BFCA-4131-9ED7-04E689E36599}"/>
              </a:ext>
            </a:extLst>
          </p:cNvPr>
          <p:cNvSpPr txBox="1"/>
          <p:nvPr/>
        </p:nvSpPr>
        <p:spPr>
          <a:xfrm>
            <a:off x="2750344" y="877491"/>
            <a:ext cx="5309210" cy="3785652"/>
          </a:xfrm>
          <a:prstGeom prst="rect">
            <a:avLst/>
          </a:prstGeom>
          <a:noFill/>
        </p:spPr>
        <p:txBody>
          <a:bodyPr wrap="none">
            <a:spAutoFit/>
          </a:bodyPr>
          <a:lstStyle/>
          <a:p>
            <a:pPr marL="257175" indent="-257175">
              <a:buFont typeface="Arial" panose="020B0604020202020204" pitchFamily="34" charset="0"/>
              <a:buChar char="•"/>
              <a:defRPr/>
            </a:pPr>
            <a:r>
              <a:rPr lang="en-US" sz="1500" dirty="0"/>
              <a:t>As PRESIDENT</a:t>
            </a:r>
          </a:p>
          <a:p>
            <a:pPr marL="600075" lvl="1" indent="-257175">
              <a:buFont typeface="Wingdings" panose="05000000000000000000" pitchFamily="2" charset="2"/>
              <a:buChar char="ü"/>
              <a:defRPr/>
            </a:pPr>
            <a:r>
              <a:rPr lang="en-US" sz="1500" dirty="0"/>
              <a:t>Remain neutral in discussions</a:t>
            </a:r>
          </a:p>
          <a:p>
            <a:pPr marL="600075" lvl="1" indent="-257175">
              <a:buFont typeface="Wingdings" panose="05000000000000000000" pitchFamily="2" charset="2"/>
              <a:buChar char="ü"/>
              <a:defRPr/>
            </a:pPr>
            <a:r>
              <a:rPr lang="en-US" sz="1500" dirty="0"/>
              <a:t>If she wants to speak, the VP must assume the Chair</a:t>
            </a:r>
          </a:p>
          <a:p>
            <a:pPr marL="600075" lvl="1" indent="-257175">
              <a:buFont typeface="Wingdings" panose="05000000000000000000" pitchFamily="2" charset="2"/>
              <a:buChar char="ü"/>
              <a:defRPr/>
            </a:pPr>
            <a:r>
              <a:rPr lang="en-US" sz="1500" dirty="0"/>
              <a:t>She cannot return as the Chair until after the vote</a:t>
            </a:r>
          </a:p>
          <a:p>
            <a:pPr marL="600075" lvl="1" indent="-257175">
              <a:buFont typeface="Wingdings" panose="05000000000000000000" pitchFamily="2" charset="2"/>
              <a:buChar char="ü"/>
              <a:defRPr/>
            </a:pPr>
            <a:r>
              <a:rPr lang="en-US" sz="1500" dirty="0"/>
              <a:t>Be fair to all Units/Districts when making </a:t>
            </a:r>
          </a:p>
          <a:p>
            <a:pPr lvl="1">
              <a:defRPr/>
            </a:pPr>
            <a:r>
              <a:rPr lang="en-US" sz="1500" dirty="0"/>
              <a:t>      appointments      </a:t>
            </a:r>
          </a:p>
          <a:p>
            <a:pPr marL="600075" lvl="1" indent="-257175">
              <a:buFont typeface="Wingdings" panose="05000000000000000000" pitchFamily="2" charset="2"/>
              <a:buChar char="ü"/>
              <a:defRPr/>
            </a:pPr>
            <a:r>
              <a:rPr lang="en-US" sz="1500" dirty="0"/>
              <a:t>Appoint members who will do the job</a:t>
            </a:r>
          </a:p>
          <a:p>
            <a:pPr marL="600075" lvl="1" indent="-257175">
              <a:buFont typeface="Wingdings" panose="05000000000000000000" pitchFamily="2" charset="2"/>
              <a:buChar char="ü"/>
              <a:defRPr/>
            </a:pPr>
            <a:r>
              <a:rPr lang="en-US" sz="1500" dirty="0"/>
              <a:t>Always be prepared to speak, just in case you </a:t>
            </a:r>
          </a:p>
          <a:p>
            <a:pPr lvl="1">
              <a:defRPr/>
            </a:pPr>
            <a:r>
              <a:rPr lang="en-US" sz="1500" dirty="0"/>
              <a:t>     are called on</a:t>
            </a:r>
          </a:p>
          <a:p>
            <a:pPr marL="600075" lvl="1" indent="-257175">
              <a:buFont typeface="Wingdings" panose="05000000000000000000" pitchFamily="2" charset="2"/>
              <a:buChar char="ü"/>
              <a:defRPr/>
            </a:pPr>
            <a:r>
              <a:rPr lang="en-US" sz="1500" dirty="0"/>
              <a:t>Visit or communicate with as many units as possible</a:t>
            </a:r>
          </a:p>
          <a:p>
            <a:pPr marL="600075" lvl="1" indent="-257175">
              <a:buFont typeface="Wingdings" panose="05000000000000000000" pitchFamily="2" charset="2"/>
              <a:buChar char="ü"/>
              <a:defRPr/>
            </a:pPr>
            <a:r>
              <a:rPr lang="en-US" sz="1500" dirty="0"/>
              <a:t>Learn people’s names and correct pronunciation</a:t>
            </a:r>
          </a:p>
          <a:p>
            <a:pPr marL="600075" lvl="1" indent="-257175">
              <a:buFont typeface="Wingdings" panose="05000000000000000000" pitchFamily="2" charset="2"/>
              <a:buChar char="ü"/>
              <a:defRPr/>
            </a:pPr>
            <a:r>
              <a:rPr lang="en-US" sz="1500" dirty="0"/>
              <a:t>Make sure you understand the finances</a:t>
            </a:r>
          </a:p>
          <a:p>
            <a:pPr marL="600075" lvl="1" indent="-257175">
              <a:buFont typeface="Wingdings" panose="05000000000000000000" pitchFamily="2" charset="2"/>
              <a:buChar char="ü"/>
              <a:defRPr/>
            </a:pPr>
            <a:r>
              <a:rPr lang="en-US" sz="1500" dirty="0"/>
              <a:t>Remember -- you are the voice and the face of the </a:t>
            </a:r>
          </a:p>
          <a:p>
            <a:pPr lvl="1">
              <a:defRPr/>
            </a:pPr>
            <a:r>
              <a:rPr lang="en-US" sz="1500" dirty="0"/>
              <a:t>     American Legion Auxiliary</a:t>
            </a:r>
          </a:p>
          <a:p>
            <a:pPr marL="600075" lvl="1" indent="-257175">
              <a:buFont typeface="Wingdings" panose="05000000000000000000" pitchFamily="2" charset="2"/>
              <a:buChar char="ü"/>
              <a:defRPr/>
            </a:pPr>
            <a:r>
              <a:rPr lang="en-US" sz="1500" dirty="0"/>
              <a:t>Remember – you only get one chance to make a </a:t>
            </a:r>
          </a:p>
          <a:p>
            <a:pPr lvl="1">
              <a:defRPr/>
            </a:pPr>
            <a:r>
              <a:rPr lang="en-US" sz="1500" dirty="0"/>
              <a:t>     good impression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8AB0BFD1-2926-4F7B-B754-F8695BAB85A9}"/>
              </a:ext>
            </a:extLst>
          </p:cNvPr>
          <p:cNvSpPr txBox="1">
            <a:spLocks/>
          </p:cNvSpPr>
          <p:nvPr/>
        </p:nvSpPr>
        <p:spPr bwMode="auto">
          <a:xfrm>
            <a:off x="3063478" y="320279"/>
            <a:ext cx="4651772"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endParaRPr lang="en-US" altLang="en-US" sz="1500">
              <a:solidFill>
                <a:srgbClr val="CF0031"/>
              </a:solidFill>
            </a:endParaRPr>
          </a:p>
        </p:txBody>
      </p:sp>
      <p:sp>
        <p:nvSpPr>
          <p:cNvPr id="19459" name="Title 1">
            <a:extLst>
              <a:ext uri="{FF2B5EF4-FFF2-40B4-BE49-F238E27FC236}">
                <a16:creationId xmlns:a16="http://schemas.microsoft.com/office/drawing/2014/main" id="{D2B1B824-1192-4209-AA53-BEE191478437}"/>
              </a:ext>
            </a:extLst>
          </p:cNvPr>
          <p:cNvSpPr txBox="1">
            <a:spLocks/>
          </p:cNvSpPr>
          <p:nvPr/>
        </p:nvSpPr>
        <p:spPr bwMode="auto">
          <a:xfrm>
            <a:off x="2925366" y="222647"/>
            <a:ext cx="4651772" cy="765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r>
              <a:rPr lang="en-US" altLang="en-US" sz="1500">
                <a:solidFill>
                  <a:srgbClr val="CF0031"/>
                </a:solidFill>
              </a:rPr>
              <a:t>Protocol &amp; Parliamentary Procedure</a:t>
            </a:r>
          </a:p>
          <a:p>
            <a:pPr algn="ctr">
              <a:spcBef>
                <a:spcPct val="0"/>
              </a:spcBef>
              <a:buFontTx/>
              <a:buNone/>
            </a:pPr>
            <a:r>
              <a:rPr lang="en-US" altLang="en-US" sz="1500">
                <a:solidFill>
                  <a:srgbClr val="CF0031"/>
                </a:solidFill>
              </a:rPr>
              <a:t>Working Together (continued)</a:t>
            </a:r>
          </a:p>
        </p:txBody>
      </p:sp>
      <p:sp>
        <p:nvSpPr>
          <p:cNvPr id="10" name="TextBox 9">
            <a:extLst>
              <a:ext uri="{FF2B5EF4-FFF2-40B4-BE49-F238E27FC236}">
                <a16:creationId xmlns:a16="http://schemas.microsoft.com/office/drawing/2014/main" id="{88C6A44D-F696-4A5B-B13F-747795FD21D6}"/>
              </a:ext>
            </a:extLst>
          </p:cNvPr>
          <p:cNvSpPr txBox="1"/>
          <p:nvPr/>
        </p:nvSpPr>
        <p:spPr>
          <a:xfrm>
            <a:off x="2750344" y="877492"/>
            <a:ext cx="4902304" cy="3554819"/>
          </a:xfrm>
          <a:prstGeom prst="rect">
            <a:avLst/>
          </a:prstGeom>
          <a:noFill/>
        </p:spPr>
        <p:txBody>
          <a:bodyPr wrap="none">
            <a:spAutoFit/>
          </a:bodyPr>
          <a:lstStyle/>
          <a:p>
            <a:pPr marL="257175" indent="-257175">
              <a:buFont typeface="Arial" panose="020B0604020202020204" pitchFamily="34" charset="0"/>
              <a:buChar char="•"/>
              <a:defRPr/>
            </a:pPr>
            <a:r>
              <a:rPr lang="en-US" sz="1500" dirty="0"/>
              <a:t>As an Officer</a:t>
            </a:r>
          </a:p>
          <a:p>
            <a:pPr marL="600075" lvl="1" indent="-257175">
              <a:buFont typeface="Wingdings" panose="05000000000000000000" pitchFamily="2" charset="2"/>
              <a:buChar char="ü"/>
              <a:defRPr/>
            </a:pPr>
            <a:r>
              <a:rPr lang="en-US" sz="1500" dirty="0"/>
              <a:t>Support the President and make the appropriate</a:t>
            </a:r>
          </a:p>
          <a:p>
            <a:pPr lvl="1">
              <a:defRPr/>
            </a:pPr>
            <a:r>
              <a:rPr lang="en-US" sz="1500" dirty="0"/>
              <a:t>     motions and seconds</a:t>
            </a:r>
          </a:p>
          <a:p>
            <a:pPr marL="600075" lvl="1" indent="-257175">
              <a:buFont typeface="Wingdings" panose="05000000000000000000" pitchFamily="2" charset="2"/>
              <a:buChar char="ü"/>
              <a:defRPr/>
            </a:pPr>
            <a:r>
              <a:rPr lang="en-US" sz="1500" dirty="0"/>
              <a:t>Pay attention at the meetings</a:t>
            </a:r>
          </a:p>
          <a:p>
            <a:pPr marL="600075" lvl="1" indent="-257175">
              <a:buFont typeface="Wingdings" panose="05000000000000000000" pitchFamily="2" charset="2"/>
              <a:buChar char="ü"/>
              <a:defRPr/>
            </a:pPr>
            <a:r>
              <a:rPr lang="en-US" sz="1500" dirty="0"/>
              <a:t>Seek respect, not popularity – you cannot be</a:t>
            </a:r>
          </a:p>
          <a:p>
            <a:pPr lvl="1">
              <a:defRPr/>
            </a:pPr>
            <a:r>
              <a:rPr lang="en-US" sz="1500" dirty="0"/>
              <a:t>      friends with everyone – you were elected for</a:t>
            </a:r>
          </a:p>
          <a:p>
            <a:pPr lvl="1">
              <a:defRPr/>
            </a:pPr>
            <a:r>
              <a:rPr lang="en-US" sz="1500" dirty="0"/>
              <a:t>      leadership qualities, exhibit them</a:t>
            </a:r>
          </a:p>
          <a:p>
            <a:pPr marL="600075" lvl="1" indent="-257175">
              <a:buFont typeface="Wingdings" panose="05000000000000000000" pitchFamily="2" charset="2"/>
              <a:buChar char="ü"/>
              <a:defRPr/>
            </a:pPr>
            <a:r>
              <a:rPr lang="en-US" sz="1500" dirty="0"/>
              <a:t>When seated on the dais:</a:t>
            </a:r>
          </a:p>
          <a:p>
            <a:pPr marL="942975" lvl="2" indent="-257175">
              <a:buFont typeface="Wingdings" panose="05000000000000000000" pitchFamily="2" charset="2"/>
              <a:buChar char="v"/>
              <a:defRPr/>
            </a:pPr>
            <a:r>
              <a:rPr lang="en-US" sz="1500" dirty="0"/>
              <a:t>No gum chewing</a:t>
            </a:r>
          </a:p>
          <a:p>
            <a:pPr marL="942975" lvl="2" indent="-257175">
              <a:buFont typeface="Wingdings" panose="05000000000000000000" pitchFamily="2" charset="2"/>
              <a:buChar char="v"/>
              <a:defRPr/>
            </a:pPr>
            <a:r>
              <a:rPr lang="en-US" sz="1500" dirty="0"/>
              <a:t>No talking among yourselves</a:t>
            </a:r>
          </a:p>
          <a:p>
            <a:pPr marL="942975" lvl="2" indent="-257175">
              <a:buFont typeface="Wingdings" panose="05000000000000000000" pitchFamily="2" charset="2"/>
              <a:buChar char="v"/>
              <a:defRPr/>
            </a:pPr>
            <a:r>
              <a:rPr lang="en-US" sz="1500" dirty="0"/>
              <a:t>No eating</a:t>
            </a:r>
          </a:p>
          <a:p>
            <a:pPr marL="942975" lvl="2" indent="-257175">
              <a:buFont typeface="Wingdings" panose="05000000000000000000" pitchFamily="2" charset="2"/>
              <a:buChar char="v"/>
              <a:defRPr/>
            </a:pPr>
            <a:r>
              <a:rPr lang="en-US" sz="1500" dirty="0"/>
              <a:t>Look interested</a:t>
            </a:r>
          </a:p>
          <a:p>
            <a:pPr marL="942975" lvl="2" indent="-257175">
              <a:buFont typeface="Wingdings" panose="05000000000000000000" pitchFamily="2" charset="2"/>
              <a:buChar char="v"/>
              <a:defRPr/>
            </a:pPr>
            <a:r>
              <a:rPr lang="en-US" sz="1500" dirty="0"/>
              <a:t>Watch your body language</a:t>
            </a:r>
          </a:p>
          <a:p>
            <a:pPr marL="942975" lvl="2" indent="-257175">
              <a:buFont typeface="Wingdings" panose="05000000000000000000" pitchFamily="2" charset="2"/>
              <a:buChar char="v"/>
              <a:defRPr/>
            </a:pPr>
            <a:r>
              <a:rPr lang="en-US" sz="1500" dirty="0"/>
              <a:t>Wear a “head table” face</a:t>
            </a:r>
          </a:p>
          <a:p>
            <a:pPr lvl="2">
              <a:defRPr/>
            </a:pPr>
            <a:endParaRPr lang="en-US" sz="15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BE0E2DA2-80A7-491B-98E6-624D5481EA4E}"/>
              </a:ext>
            </a:extLst>
          </p:cNvPr>
          <p:cNvSpPr txBox="1">
            <a:spLocks/>
          </p:cNvSpPr>
          <p:nvPr/>
        </p:nvSpPr>
        <p:spPr bwMode="auto">
          <a:xfrm>
            <a:off x="3063478" y="320279"/>
            <a:ext cx="4651772"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endParaRPr lang="en-US" altLang="en-US" sz="1500">
              <a:solidFill>
                <a:srgbClr val="CF0031"/>
              </a:solidFill>
            </a:endParaRPr>
          </a:p>
        </p:txBody>
      </p:sp>
      <p:sp>
        <p:nvSpPr>
          <p:cNvPr id="20483" name="Title 1">
            <a:extLst>
              <a:ext uri="{FF2B5EF4-FFF2-40B4-BE49-F238E27FC236}">
                <a16:creationId xmlns:a16="http://schemas.microsoft.com/office/drawing/2014/main" id="{90BD686A-8854-481C-B296-BB3C5D9FDE36}"/>
              </a:ext>
            </a:extLst>
          </p:cNvPr>
          <p:cNvSpPr txBox="1">
            <a:spLocks/>
          </p:cNvSpPr>
          <p:nvPr/>
        </p:nvSpPr>
        <p:spPr bwMode="auto">
          <a:xfrm>
            <a:off x="2925366" y="222647"/>
            <a:ext cx="4651772" cy="765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r>
              <a:rPr lang="en-US" altLang="en-US" sz="1500" dirty="0">
                <a:solidFill>
                  <a:srgbClr val="FF0000"/>
                </a:solidFill>
              </a:rPr>
              <a:t>Protocol &amp; Parliamentary </a:t>
            </a:r>
            <a:r>
              <a:rPr lang="en-US" altLang="en-US" sz="1500" dirty="0" err="1">
                <a:solidFill>
                  <a:srgbClr val="FF0000"/>
                </a:solidFill>
              </a:rPr>
              <a:t>Precedure</a:t>
            </a:r>
            <a:endParaRPr lang="en-US" altLang="en-US" sz="1500" dirty="0">
              <a:solidFill>
                <a:srgbClr val="FF0000"/>
              </a:solidFill>
            </a:endParaRPr>
          </a:p>
          <a:p>
            <a:pPr algn="ctr">
              <a:spcBef>
                <a:spcPct val="0"/>
              </a:spcBef>
              <a:buFontTx/>
              <a:buNone/>
            </a:pPr>
            <a:r>
              <a:rPr lang="en-US" altLang="en-US" sz="1500" dirty="0">
                <a:solidFill>
                  <a:srgbClr val="FF0000"/>
                </a:solidFill>
              </a:rPr>
              <a:t>Working Together (continued)</a:t>
            </a:r>
          </a:p>
        </p:txBody>
      </p:sp>
      <p:sp>
        <p:nvSpPr>
          <p:cNvPr id="10" name="TextBox 9">
            <a:extLst>
              <a:ext uri="{FF2B5EF4-FFF2-40B4-BE49-F238E27FC236}">
                <a16:creationId xmlns:a16="http://schemas.microsoft.com/office/drawing/2014/main" id="{0C0B8419-9402-4AEF-9DFD-664FFA0E5340}"/>
              </a:ext>
            </a:extLst>
          </p:cNvPr>
          <p:cNvSpPr txBox="1"/>
          <p:nvPr/>
        </p:nvSpPr>
        <p:spPr>
          <a:xfrm>
            <a:off x="2750344" y="877491"/>
            <a:ext cx="5020926" cy="2400657"/>
          </a:xfrm>
          <a:prstGeom prst="rect">
            <a:avLst/>
          </a:prstGeom>
          <a:noFill/>
        </p:spPr>
        <p:txBody>
          <a:bodyPr wrap="none">
            <a:spAutoFit/>
          </a:bodyPr>
          <a:lstStyle/>
          <a:p>
            <a:pPr marL="257175" indent="-257175">
              <a:buFont typeface="Arial" panose="020B0604020202020204" pitchFamily="34" charset="0"/>
              <a:buChar char="•"/>
              <a:defRPr/>
            </a:pPr>
            <a:r>
              <a:rPr lang="en-US" sz="1500" dirty="0"/>
              <a:t>As an Officer</a:t>
            </a:r>
          </a:p>
          <a:p>
            <a:pPr marL="942975" lvl="2" indent="-257175">
              <a:buFont typeface="Wingdings" panose="05000000000000000000" pitchFamily="2" charset="2"/>
              <a:buChar char="ü"/>
              <a:defRPr/>
            </a:pPr>
            <a:r>
              <a:rPr lang="en-US" sz="1500" dirty="0"/>
              <a:t>Pay attention to appearance &amp; image</a:t>
            </a:r>
          </a:p>
          <a:p>
            <a:pPr marL="942975" lvl="2" indent="-257175">
              <a:buFont typeface="Wingdings" panose="05000000000000000000" pitchFamily="2" charset="2"/>
              <a:buChar char="ü"/>
              <a:defRPr/>
            </a:pPr>
            <a:r>
              <a:rPr lang="en-US" sz="1500" dirty="0"/>
              <a:t>Be aware of tone, grammar and sentence</a:t>
            </a:r>
          </a:p>
          <a:p>
            <a:pPr lvl="2">
              <a:defRPr/>
            </a:pPr>
            <a:r>
              <a:rPr lang="en-US" sz="1500" dirty="0"/>
              <a:t>     structure when writing</a:t>
            </a:r>
          </a:p>
          <a:p>
            <a:pPr marL="942975" lvl="2" indent="-257175">
              <a:buFont typeface="Wingdings" panose="05000000000000000000" pitchFamily="2" charset="2"/>
              <a:buChar char="ü"/>
              <a:defRPr/>
            </a:pPr>
            <a:r>
              <a:rPr lang="en-US" sz="1500" dirty="0"/>
              <a:t>Never give opinion without facts and hearing</a:t>
            </a:r>
          </a:p>
          <a:p>
            <a:pPr lvl="2">
              <a:defRPr/>
            </a:pPr>
            <a:r>
              <a:rPr lang="en-US" sz="1500" dirty="0"/>
              <a:t>     both sides</a:t>
            </a:r>
          </a:p>
          <a:p>
            <a:pPr marL="942975" lvl="2" indent="-257175">
              <a:buFont typeface="Wingdings" panose="05000000000000000000" pitchFamily="2" charset="2"/>
              <a:buChar char="ü"/>
              <a:defRPr/>
            </a:pPr>
            <a:r>
              <a:rPr lang="en-US" sz="1500" dirty="0"/>
              <a:t>Put yourself out there and meet people; work </a:t>
            </a:r>
          </a:p>
          <a:p>
            <a:pPr lvl="2">
              <a:defRPr/>
            </a:pPr>
            <a:r>
              <a:rPr lang="en-US" sz="1500" dirty="0"/>
              <a:t>     the room</a:t>
            </a:r>
          </a:p>
          <a:p>
            <a:pPr marL="942975" lvl="2" indent="-257175">
              <a:buFont typeface="Wingdings" panose="05000000000000000000" pitchFamily="2" charset="2"/>
              <a:buChar char="ü"/>
              <a:defRPr/>
            </a:pPr>
            <a:r>
              <a:rPr lang="en-US" sz="1500" dirty="0"/>
              <a:t>Keep positive and don’t criticize </a:t>
            </a:r>
            <a:r>
              <a:rPr lang="en-US" sz="1500"/>
              <a:t>in public</a:t>
            </a:r>
          </a:p>
          <a:p>
            <a:pPr lvl="2">
              <a:defRPr/>
            </a:pPr>
            <a:endParaRPr lang="en-US" sz="15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97342747-C3B9-4969-98C2-BD0A2E8F07F9}"/>
              </a:ext>
            </a:extLst>
          </p:cNvPr>
          <p:cNvSpPr txBox="1">
            <a:spLocks/>
          </p:cNvSpPr>
          <p:nvPr/>
        </p:nvSpPr>
        <p:spPr bwMode="auto">
          <a:xfrm>
            <a:off x="3063478" y="320279"/>
            <a:ext cx="4651772"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endParaRPr lang="en-US" altLang="en-US" sz="1500">
              <a:solidFill>
                <a:srgbClr val="CF0031"/>
              </a:solidFill>
            </a:endParaRPr>
          </a:p>
        </p:txBody>
      </p:sp>
      <p:sp>
        <p:nvSpPr>
          <p:cNvPr id="21507" name="Title 1">
            <a:extLst>
              <a:ext uri="{FF2B5EF4-FFF2-40B4-BE49-F238E27FC236}">
                <a16:creationId xmlns:a16="http://schemas.microsoft.com/office/drawing/2014/main" id="{F67F3011-AF76-44F7-A757-341E1332BFDB}"/>
              </a:ext>
            </a:extLst>
          </p:cNvPr>
          <p:cNvSpPr txBox="1">
            <a:spLocks/>
          </p:cNvSpPr>
          <p:nvPr/>
        </p:nvSpPr>
        <p:spPr bwMode="auto">
          <a:xfrm>
            <a:off x="2925366" y="222647"/>
            <a:ext cx="4651772" cy="765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r>
              <a:rPr lang="en-US" altLang="en-US" sz="1500" dirty="0">
                <a:solidFill>
                  <a:srgbClr val="FF0000"/>
                </a:solidFill>
              </a:rPr>
              <a:t>CONDUCT OF OFFICERS &amp; MEMBERS</a:t>
            </a:r>
          </a:p>
        </p:txBody>
      </p:sp>
      <p:sp>
        <p:nvSpPr>
          <p:cNvPr id="10" name="TextBox 9">
            <a:extLst>
              <a:ext uri="{FF2B5EF4-FFF2-40B4-BE49-F238E27FC236}">
                <a16:creationId xmlns:a16="http://schemas.microsoft.com/office/drawing/2014/main" id="{C8551E9D-D0E9-4DA9-AAC5-255A3E707334}"/>
              </a:ext>
            </a:extLst>
          </p:cNvPr>
          <p:cNvSpPr txBox="1"/>
          <p:nvPr/>
        </p:nvSpPr>
        <p:spPr>
          <a:xfrm>
            <a:off x="2750344" y="877491"/>
            <a:ext cx="5119688" cy="3554819"/>
          </a:xfrm>
          <a:prstGeom prst="rect">
            <a:avLst/>
          </a:prstGeom>
          <a:noFill/>
        </p:spPr>
        <p:txBody>
          <a:bodyPr>
            <a:spAutoFit/>
          </a:bodyPr>
          <a:lstStyle/>
          <a:p>
            <a:pPr algn="ctr">
              <a:defRPr/>
            </a:pPr>
            <a:r>
              <a:rPr lang="en-US" sz="1350" b="1" dirty="0"/>
              <a:t>Appropriate Conduct That Leads to Good Will </a:t>
            </a:r>
          </a:p>
          <a:p>
            <a:pPr algn="ctr">
              <a:defRPr/>
            </a:pPr>
            <a:r>
              <a:rPr lang="en-US" sz="1350" b="1" dirty="0"/>
              <a:t>and a Successful Meeting</a:t>
            </a:r>
          </a:p>
          <a:p>
            <a:pPr>
              <a:defRPr/>
            </a:pPr>
            <a:endParaRPr lang="en-US" sz="1350" dirty="0"/>
          </a:p>
          <a:p>
            <a:pPr marL="900113" lvl="2" indent="-214313">
              <a:buFont typeface="Arial" panose="020B0604020202020204" pitchFamily="34" charset="0"/>
              <a:buChar char="•"/>
              <a:defRPr/>
            </a:pPr>
            <a:r>
              <a:rPr lang="en-US" sz="1350" dirty="0"/>
              <a:t>Respect all officers &amp; members</a:t>
            </a:r>
          </a:p>
          <a:p>
            <a:pPr marL="900113" lvl="2" indent="-214313">
              <a:buFont typeface="Arial" panose="020B0604020202020204" pitchFamily="34" charset="0"/>
              <a:buChar char="•"/>
              <a:defRPr/>
            </a:pPr>
            <a:r>
              <a:rPr lang="en-US" sz="1350" dirty="0"/>
              <a:t>Listen to and respect the opinions of others </a:t>
            </a:r>
          </a:p>
          <a:p>
            <a:pPr marL="900113" lvl="2" indent="-214313">
              <a:buFont typeface="Arial" panose="020B0604020202020204" pitchFamily="34" charset="0"/>
              <a:buChar char="•"/>
              <a:defRPr/>
            </a:pPr>
            <a:r>
              <a:rPr lang="en-US" sz="1350" dirty="0"/>
              <a:t>Do not speak across the floor to other members  </a:t>
            </a:r>
          </a:p>
          <a:p>
            <a:pPr marL="900113" lvl="2" indent="-214313">
              <a:buFont typeface="Arial" panose="020B0604020202020204" pitchFamily="34" charset="0"/>
              <a:buChar char="•"/>
              <a:defRPr/>
            </a:pPr>
            <a:r>
              <a:rPr lang="en-US" sz="1350" dirty="0"/>
              <a:t>Do not speak to your neighbor while someone is giving a report</a:t>
            </a:r>
          </a:p>
          <a:p>
            <a:pPr marL="900113" lvl="2" indent="-214313">
              <a:buFont typeface="Arial" panose="020B0604020202020204" pitchFamily="34" charset="0"/>
              <a:buChar char="•"/>
              <a:defRPr/>
            </a:pPr>
            <a:r>
              <a:rPr lang="en-US" sz="1350" dirty="0"/>
              <a:t>Do not monopolize meetings and never listen</a:t>
            </a:r>
          </a:p>
          <a:p>
            <a:pPr marL="900113" lvl="2" indent="-214313">
              <a:buFont typeface="Arial" panose="020B0604020202020204" pitchFamily="34" charset="0"/>
              <a:buChar char="•"/>
              <a:defRPr/>
            </a:pPr>
            <a:r>
              <a:rPr lang="en-US" sz="1350" dirty="0"/>
              <a:t>Obey the rules of the organization </a:t>
            </a:r>
          </a:p>
          <a:p>
            <a:pPr marL="900113" lvl="2" indent="-214313">
              <a:buFont typeface="Arial" panose="020B0604020202020204" pitchFamily="34" charset="0"/>
              <a:buChar char="•"/>
              <a:defRPr/>
            </a:pPr>
            <a:r>
              <a:rPr lang="en-US" sz="1350" dirty="0"/>
              <a:t>Seat yourself when asked to be seated</a:t>
            </a:r>
          </a:p>
          <a:p>
            <a:pPr marL="900113" lvl="2" indent="-214313">
              <a:buFont typeface="Arial" panose="020B0604020202020204" pitchFamily="34" charset="0"/>
              <a:buChar char="•"/>
              <a:defRPr/>
            </a:pPr>
            <a:r>
              <a:rPr lang="en-US" sz="1350" dirty="0"/>
              <a:t>Quiet down when asked by the “chair”</a:t>
            </a:r>
          </a:p>
          <a:p>
            <a:pPr marL="900113" lvl="2" indent="-214313">
              <a:buFont typeface="Arial" panose="020B0604020202020204" pitchFamily="34" charset="0"/>
              <a:buChar char="•"/>
              <a:defRPr/>
            </a:pPr>
            <a:r>
              <a:rPr lang="en-US" sz="1350" dirty="0"/>
              <a:t>Do not use the words “please take your chair” USE “please be seated” </a:t>
            </a:r>
          </a:p>
          <a:p>
            <a:pPr marL="900113" lvl="2" indent="-214313">
              <a:buFont typeface="Arial" panose="020B0604020202020204" pitchFamily="34" charset="0"/>
              <a:buChar char="•"/>
              <a:defRPr/>
            </a:pPr>
            <a:r>
              <a:rPr lang="en-US" sz="1350" dirty="0"/>
              <a:t>Do not use the words “I place the name of ???” USE “I nominate ???” </a:t>
            </a:r>
          </a:p>
          <a:p>
            <a:pPr lvl="2">
              <a:defRPr/>
            </a:pPr>
            <a:endParaRPr lang="en-US" sz="9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7680AF87-BD0A-446C-BBDA-0B6119603D58}"/>
              </a:ext>
            </a:extLst>
          </p:cNvPr>
          <p:cNvSpPr txBox="1">
            <a:spLocks/>
          </p:cNvSpPr>
          <p:nvPr/>
        </p:nvSpPr>
        <p:spPr bwMode="auto">
          <a:xfrm>
            <a:off x="3063478" y="320279"/>
            <a:ext cx="4651772"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endParaRPr lang="en-US" altLang="en-US" sz="1500">
              <a:solidFill>
                <a:srgbClr val="CF0031"/>
              </a:solidFill>
            </a:endParaRPr>
          </a:p>
        </p:txBody>
      </p:sp>
      <p:sp>
        <p:nvSpPr>
          <p:cNvPr id="22531" name="Title 1">
            <a:extLst>
              <a:ext uri="{FF2B5EF4-FFF2-40B4-BE49-F238E27FC236}">
                <a16:creationId xmlns:a16="http://schemas.microsoft.com/office/drawing/2014/main" id="{3FBD6901-C233-463D-ADB9-9640451BE3CD}"/>
              </a:ext>
            </a:extLst>
          </p:cNvPr>
          <p:cNvSpPr txBox="1">
            <a:spLocks/>
          </p:cNvSpPr>
          <p:nvPr/>
        </p:nvSpPr>
        <p:spPr bwMode="auto">
          <a:xfrm>
            <a:off x="2925366" y="222647"/>
            <a:ext cx="4651772" cy="765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a:spcBef>
                <a:spcPct val="0"/>
              </a:spcBef>
              <a:buFontTx/>
              <a:buNone/>
            </a:pPr>
            <a:r>
              <a:rPr lang="en-US" altLang="en-US" sz="1500" dirty="0">
                <a:solidFill>
                  <a:srgbClr val="FF0000"/>
                </a:solidFill>
              </a:rPr>
              <a:t>CONDUCT OF OFFICERS &amp; MEMBERS</a:t>
            </a:r>
          </a:p>
        </p:txBody>
      </p:sp>
      <p:sp>
        <p:nvSpPr>
          <p:cNvPr id="10" name="TextBox 9">
            <a:extLst>
              <a:ext uri="{FF2B5EF4-FFF2-40B4-BE49-F238E27FC236}">
                <a16:creationId xmlns:a16="http://schemas.microsoft.com/office/drawing/2014/main" id="{4348270B-A514-4D79-8BC6-DC3C94F66084}"/>
              </a:ext>
            </a:extLst>
          </p:cNvPr>
          <p:cNvSpPr txBox="1"/>
          <p:nvPr/>
        </p:nvSpPr>
        <p:spPr>
          <a:xfrm>
            <a:off x="2775348" y="748904"/>
            <a:ext cx="4801790" cy="3831818"/>
          </a:xfrm>
          <a:prstGeom prst="rect">
            <a:avLst/>
          </a:prstGeom>
          <a:noFill/>
        </p:spPr>
        <p:txBody>
          <a:bodyPr>
            <a:spAutoFit/>
          </a:bodyPr>
          <a:lstStyle/>
          <a:p>
            <a:pPr algn="ctr">
              <a:defRPr/>
            </a:pPr>
            <a:r>
              <a:rPr lang="en-US" sz="1350" b="1" dirty="0"/>
              <a:t>More Points to Consider For Appropriate Conduct That Leads to Good Will and a Successful Meeting</a:t>
            </a:r>
          </a:p>
          <a:p>
            <a:pPr algn="ctr">
              <a:defRPr/>
            </a:pPr>
            <a:endParaRPr lang="en-US" sz="1350" b="1" dirty="0"/>
          </a:p>
          <a:p>
            <a:pPr marL="900113" lvl="2" indent="-214313">
              <a:buFont typeface="Arial" panose="020B0604020202020204" pitchFamily="34" charset="0"/>
              <a:buChar char="•"/>
              <a:defRPr/>
            </a:pPr>
            <a:r>
              <a:rPr lang="en-US" sz="1350" dirty="0"/>
              <a:t>When the “chair” asks you to go to the microphone – go quietly, quickly and listen to her instructions </a:t>
            </a:r>
          </a:p>
          <a:p>
            <a:pPr marL="900113" lvl="2" indent="-214313">
              <a:buFont typeface="Arial" panose="020B0604020202020204" pitchFamily="34" charset="0"/>
              <a:buChar char="•"/>
              <a:defRPr/>
            </a:pPr>
            <a:r>
              <a:rPr lang="en-US" sz="1350" dirty="0"/>
              <a:t>When you approach the microphone –state you name, unit and district</a:t>
            </a:r>
          </a:p>
          <a:p>
            <a:pPr marL="900113" lvl="2" indent="-214313">
              <a:buFont typeface="Arial" panose="020B0604020202020204" pitchFamily="34" charset="0"/>
              <a:buChar char="•"/>
              <a:defRPr/>
            </a:pPr>
            <a:r>
              <a:rPr lang="en-US" sz="1350" dirty="0"/>
              <a:t>During elections, listen to the voting instructions</a:t>
            </a:r>
          </a:p>
          <a:p>
            <a:pPr marL="900113" lvl="2" indent="-214313">
              <a:buFont typeface="Arial" panose="020B0604020202020204" pitchFamily="34" charset="0"/>
              <a:buChar char="•"/>
              <a:defRPr/>
            </a:pPr>
            <a:r>
              <a:rPr lang="en-US" sz="1350" dirty="0"/>
              <a:t>If you have a question, stand to be recognized by the “chair”?</a:t>
            </a:r>
          </a:p>
          <a:p>
            <a:pPr marL="900113" lvl="2" indent="-214313">
              <a:buFont typeface="Arial" panose="020B0604020202020204" pitchFamily="34" charset="0"/>
              <a:buChar char="•"/>
              <a:defRPr/>
            </a:pPr>
            <a:r>
              <a:rPr lang="en-US" sz="1350" dirty="0"/>
              <a:t>When you make a motion, say “I move that…” </a:t>
            </a:r>
          </a:p>
          <a:p>
            <a:pPr marL="900113" lvl="2" indent="-214313">
              <a:buFont typeface="Arial" panose="020B0604020202020204" pitchFamily="34" charset="0"/>
              <a:buChar char="•"/>
              <a:defRPr/>
            </a:pPr>
            <a:r>
              <a:rPr lang="en-US" sz="1350" dirty="0"/>
              <a:t>Make motion in a positive form?  (Never say, I move that we don’t do this)</a:t>
            </a:r>
          </a:p>
          <a:p>
            <a:pPr marL="900113" lvl="2" indent="-214313">
              <a:buFont typeface="Arial" panose="020B0604020202020204" pitchFamily="34" charset="0"/>
              <a:buChar char="•"/>
              <a:defRPr/>
            </a:pPr>
            <a:r>
              <a:rPr lang="en-US" sz="1350" dirty="0"/>
              <a:t>Remain seated or standing until the meeting is declared adjourned</a:t>
            </a:r>
          </a:p>
          <a:p>
            <a:pPr marL="900113" lvl="2" indent="-214313">
              <a:buFont typeface="Arial" panose="020B0604020202020204" pitchFamily="34" charset="0"/>
              <a:buChar char="•"/>
              <a:defRPr/>
            </a:pPr>
            <a:r>
              <a:rPr lang="en-US" sz="1350" dirty="0"/>
              <a:t>Do you state facts, not what you think or believe</a:t>
            </a:r>
          </a:p>
          <a:p>
            <a:pPr lvl="2">
              <a:defRPr/>
            </a:pPr>
            <a:endParaRPr lang="en-US" sz="135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85754A2C-0A99-45C4-9825-2EE0EE416C77}"/>
              </a:ext>
            </a:extLst>
          </p:cNvPr>
          <p:cNvSpPr>
            <a:spLocks noGrp="1"/>
          </p:cNvSpPr>
          <p:nvPr>
            <p:ph type="title"/>
          </p:nvPr>
        </p:nvSpPr>
        <p:spPr/>
        <p:txBody>
          <a:bodyPr/>
          <a:lstStyle/>
          <a:p>
            <a:pPr algn="ctr"/>
            <a:r>
              <a:rPr lang="en-US" altLang="en-US" dirty="0">
                <a:solidFill>
                  <a:srgbClr val="FF0000"/>
                </a:solidFill>
                <a:latin typeface="Helvetica" panose="020B0604020202020204" pitchFamily="34" charset="0"/>
              </a:rPr>
              <a:t>MISSION &amp; VISION STATEMENT</a:t>
            </a:r>
          </a:p>
        </p:txBody>
      </p:sp>
      <p:sp>
        <p:nvSpPr>
          <p:cNvPr id="4099" name="Content Placeholder 2">
            <a:extLst>
              <a:ext uri="{FF2B5EF4-FFF2-40B4-BE49-F238E27FC236}">
                <a16:creationId xmlns:a16="http://schemas.microsoft.com/office/drawing/2014/main" id="{FA5A90AF-9B58-4B2D-9935-3FDD7F51C200}"/>
              </a:ext>
            </a:extLst>
          </p:cNvPr>
          <p:cNvSpPr>
            <a:spLocks noGrp="1"/>
          </p:cNvSpPr>
          <p:nvPr>
            <p:ph idx="1"/>
          </p:nvPr>
        </p:nvSpPr>
        <p:spPr/>
        <p:txBody>
          <a:bodyPr/>
          <a:lstStyle/>
          <a:p>
            <a:pPr marL="0" indent="0">
              <a:buNone/>
            </a:pPr>
            <a:r>
              <a:rPr lang="en-US" altLang="en-US" sz="1500">
                <a:latin typeface="Helvetica" panose="020B0604020202020204" pitchFamily="34" charset="0"/>
              </a:rPr>
              <a:t>MISSION</a:t>
            </a:r>
          </a:p>
          <a:p>
            <a:pPr marL="342900" lvl="1" indent="0">
              <a:buNone/>
            </a:pPr>
            <a:r>
              <a:rPr lang="en-US" altLang="en-US" sz="1200" b="1">
                <a:latin typeface="Helvetica" panose="020B0604020202020204" pitchFamily="34" charset="0"/>
              </a:rPr>
              <a:t>In the spirit of service, not self, the mission of the American Legion Auxiliary is to support The American Legion and to honor the sacrifice of those who serve by enhancing the lives of our veterans, military, and their families, both at home and abroad.</a:t>
            </a:r>
          </a:p>
          <a:p>
            <a:pPr marL="342900" lvl="1" indent="0">
              <a:buNone/>
            </a:pPr>
            <a:endParaRPr lang="en-US" altLang="en-US" sz="1200" b="1">
              <a:latin typeface="Helvetica" panose="020B0604020202020204" pitchFamily="34" charset="0"/>
            </a:endParaRPr>
          </a:p>
          <a:p>
            <a:pPr marL="342900" lvl="1" indent="0">
              <a:buNone/>
            </a:pPr>
            <a:r>
              <a:rPr lang="en-US" altLang="en-US" sz="1200" b="1">
                <a:latin typeface="Helvetica" panose="020B0604020202020204" pitchFamily="34" charset="0"/>
              </a:rPr>
              <a:t>For God and Country, we advocate for veterans, educate our citizens, mentor youth, and promote patriotism, good citizenship, peace and security.</a:t>
            </a:r>
          </a:p>
          <a:p>
            <a:pPr marL="0" indent="0">
              <a:buNone/>
            </a:pPr>
            <a:r>
              <a:rPr lang="en-US" altLang="en-US">
                <a:latin typeface="Helvetica" panose="020B0604020202020204" pitchFamily="34" charset="0"/>
              </a:rPr>
              <a:t>VISION </a:t>
            </a:r>
          </a:p>
          <a:p>
            <a:pPr marL="0" indent="0">
              <a:buNone/>
            </a:pPr>
            <a:r>
              <a:rPr lang="en-US" altLang="en-US" sz="1200">
                <a:latin typeface="Helvetica" panose="020B0604020202020204" pitchFamily="34" charset="0"/>
              </a:rPr>
              <a:t>	The vision of the American Legion Auxiliary is to support The American Legion while becoming the premier service organization and foundation of every community providing support for our veterans, our military, and their families by shaping a positive future in an atmosphere of fellowship, patriotism, peace and security</a:t>
            </a:r>
            <a:r>
              <a:rPr lang="en-US" altLang="en-US" sz="1200" b="0">
                <a:latin typeface="Helvetica" panose="020B0604020202020204" pitchFamily="34" charset="0"/>
              </a:rPr>
              <a:t>.</a:t>
            </a:r>
          </a:p>
        </p:txBody>
      </p:sp>
      <p:sp>
        <p:nvSpPr>
          <p:cNvPr id="4100" name="Slide Number Placeholder 3">
            <a:extLst>
              <a:ext uri="{FF2B5EF4-FFF2-40B4-BE49-F238E27FC236}">
                <a16:creationId xmlns:a16="http://schemas.microsoft.com/office/drawing/2014/main" id="{77C74FD3-CF0D-473B-BDB1-366A64DBDD51}"/>
              </a:ext>
            </a:extLst>
          </p:cNvPr>
          <p:cNvSpPr>
            <a:spLocks noGrp="1"/>
          </p:cNvSpPr>
          <p:nvPr>
            <p:ph type="sldNum" sz="quarter" idx="10"/>
          </p:nvPr>
        </p:nvSpPr>
        <p:spPr bwMode="auto">
          <a:xfrm>
            <a:off x="8686800" y="65087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72040E28-1BB5-4B67-AFBC-79B0035AA332}" type="slidenum">
              <a:rPr lang="en-US" altLang="en-US" smtClean="0"/>
              <a:pPr eaLnBrk="1" hangingPunct="1">
                <a:spcBef>
                  <a:spcPct val="0"/>
                </a:spcBef>
                <a:buFontTx/>
                <a:buNone/>
              </a:pPr>
              <a:t>2</a:t>
            </a:fld>
            <a:endParaRPr lang="en-US" altLang="en-US" sz="750">
              <a:solidFill>
                <a:srgbClr val="95B3D7"/>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BA420A68-7289-4398-AA63-1714CEE6AF61}"/>
              </a:ext>
            </a:extLst>
          </p:cNvPr>
          <p:cNvSpPr>
            <a:spLocks noGrp="1"/>
          </p:cNvSpPr>
          <p:nvPr>
            <p:ph type="title"/>
          </p:nvPr>
        </p:nvSpPr>
        <p:spPr/>
        <p:txBody>
          <a:bodyPr/>
          <a:lstStyle/>
          <a:p>
            <a:pPr algn="ctr"/>
            <a:r>
              <a:rPr lang="en-US" altLang="en-US" dirty="0">
                <a:solidFill>
                  <a:srgbClr val="FF0000"/>
                </a:solidFill>
                <a:latin typeface="Helvetica" panose="020B0604020202020204" pitchFamily="34" charset="0"/>
              </a:rPr>
              <a:t>Why We Don’t Walk Between the Colors</a:t>
            </a:r>
          </a:p>
        </p:txBody>
      </p:sp>
      <p:sp>
        <p:nvSpPr>
          <p:cNvPr id="23555" name="Content Placeholder 2">
            <a:extLst>
              <a:ext uri="{FF2B5EF4-FFF2-40B4-BE49-F238E27FC236}">
                <a16:creationId xmlns:a16="http://schemas.microsoft.com/office/drawing/2014/main" id="{DDB4D3DE-8F6F-4007-9A17-64759DEFB2B4}"/>
              </a:ext>
            </a:extLst>
          </p:cNvPr>
          <p:cNvSpPr>
            <a:spLocks noGrp="1"/>
          </p:cNvSpPr>
          <p:nvPr>
            <p:ph idx="1"/>
          </p:nvPr>
        </p:nvSpPr>
        <p:spPr/>
        <p:txBody>
          <a:bodyPr/>
          <a:lstStyle/>
          <a:p>
            <a:r>
              <a:rPr lang="en-US" altLang="en-US" sz="1650" dirty="0">
                <a:latin typeface="Helvetica" panose="020B0604020202020204" pitchFamily="34" charset="0"/>
              </a:rPr>
              <a:t>Many departments and units observe this custom that is fairly unique to The American Legion Family</a:t>
            </a:r>
          </a:p>
          <a:p>
            <a:r>
              <a:rPr lang="en-US" altLang="en-US" sz="1650" dirty="0">
                <a:latin typeface="Helvetica" panose="020B0604020202020204" pitchFamily="34" charset="0"/>
              </a:rPr>
              <a:t>The custom is that the space between the United States Flag and the flags posted across from them and the space between the podium and the flags is considered hallowed ground meant to honor and respect our departed</a:t>
            </a:r>
          </a:p>
          <a:p>
            <a:r>
              <a:rPr lang="en-US" altLang="en-US" sz="1650" dirty="0">
                <a:latin typeface="Helvetica" panose="020B0604020202020204" pitchFamily="34" charset="0"/>
              </a:rPr>
              <a:t>This custom is observed while the meeting is in session</a:t>
            </a:r>
          </a:p>
          <a:p>
            <a:r>
              <a:rPr lang="en-US" altLang="en-US" sz="1650" dirty="0">
                <a:latin typeface="Helvetica" panose="020B0604020202020204" pitchFamily="34" charset="0"/>
              </a:rPr>
              <a:t>It is not in the U. S. Flag Code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a:extLst>
              <a:ext uri="{FF2B5EF4-FFF2-40B4-BE49-F238E27FC236}">
                <a16:creationId xmlns:a16="http://schemas.microsoft.com/office/drawing/2014/main" id="{74C92474-5CC8-479B-BA95-7245ED3821D3}"/>
              </a:ext>
            </a:extLst>
          </p:cNvPr>
          <p:cNvSpPr>
            <a:spLocks noGrp="1"/>
          </p:cNvSpPr>
          <p:nvPr>
            <p:ph type="sldNum" sz="quarter" idx="10"/>
          </p:nvPr>
        </p:nvSpPr>
        <p:spPr bwMode="auto">
          <a:xfrm>
            <a:off x="8686800" y="6429375"/>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a:lstStyle>
          <a:p>
            <a:pPr>
              <a:spcBef>
                <a:spcPct val="0"/>
              </a:spcBef>
              <a:buFontTx/>
              <a:buNone/>
            </a:pPr>
            <a:fld id="{580AA4C7-DB29-4660-9D8B-AD5C1579B4AE}" type="slidenum">
              <a:rPr lang="en-US" altLang="en-US" smtClean="0"/>
              <a:pPr>
                <a:spcBef>
                  <a:spcPct val="0"/>
                </a:spcBef>
                <a:buFontTx/>
                <a:buNone/>
              </a:pPr>
              <a:t>3</a:t>
            </a:fld>
            <a:endParaRPr lang="en-US" altLang="en-US" sz="750">
              <a:solidFill>
                <a:schemeClr val="tx1"/>
              </a:solidFill>
              <a:latin typeface="Arial" panose="020B0604020202020204" pitchFamily="34" charset="0"/>
            </a:endParaRPr>
          </a:p>
        </p:txBody>
      </p:sp>
      <p:sp>
        <p:nvSpPr>
          <p:cNvPr id="5123" name="TextBox 1">
            <a:extLst>
              <a:ext uri="{FF2B5EF4-FFF2-40B4-BE49-F238E27FC236}">
                <a16:creationId xmlns:a16="http://schemas.microsoft.com/office/drawing/2014/main" id="{A6FAC7A6-F360-4E32-B753-106DDDFAF732}"/>
              </a:ext>
            </a:extLst>
          </p:cNvPr>
          <p:cNvSpPr txBox="1">
            <a:spLocks noChangeArrowheads="1"/>
          </p:cNvSpPr>
          <p:nvPr/>
        </p:nvSpPr>
        <p:spPr bwMode="auto">
          <a:xfrm>
            <a:off x="3992166" y="4386263"/>
            <a:ext cx="410240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sz="900">
                <a:solidFill>
                  <a:schemeClr val="bg1"/>
                </a:solidFill>
                <a:latin typeface="Arial" panose="020B0604020202020204" pitchFamily="34" charset="0"/>
              </a:rPr>
              <a:t>PREPARED BY:  PAM BATES, DEPARTMENT LEADERSHIP CHAIRMAN</a:t>
            </a:r>
          </a:p>
        </p:txBody>
      </p:sp>
      <p:sp>
        <p:nvSpPr>
          <p:cNvPr id="5124" name="TextBox 1">
            <a:extLst>
              <a:ext uri="{FF2B5EF4-FFF2-40B4-BE49-F238E27FC236}">
                <a16:creationId xmlns:a16="http://schemas.microsoft.com/office/drawing/2014/main" id="{84520403-1D7F-4061-BD67-52C70C2D218D}"/>
              </a:ext>
            </a:extLst>
          </p:cNvPr>
          <p:cNvSpPr txBox="1">
            <a:spLocks noChangeArrowheads="1"/>
          </p:cNvSpPr>
          <p:nvPr/>
        </p:nvSpPr>
        <p:spPr bwMode="auto">
          <a:xfrm>
            <a:off x="2805113" y="1196579"/>
            <a:ext cx="462796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sz="1200">
                <a:solidFill>
                  <a:schemeClr val="tx2"/>
                </a:solidFill>
                <a:latin typeface="Arial" panose="020B0604020202020204" pitchFamily="34" charset="0"/>
              </a:rPr>
              <a:t>PART 1			THE UNIT</a:t>
            </a:r>
          </a:p>
          <a:p>
            <a:pPr eaLnBrk="1" hangingPunct="1">
              <a:spcBef>
                <a:spcPct val="0"/>
              </a:spcBef>
              <a:buFontTx/>
              <a:buNone/>
            </a:pPr>
            <a:endParaRPr lang="en-US" altLang="en-US" sz="1200">
              <a:solidFill>
                <a:schemeClr val="tx2"/>
              </a:solidFill>
              <a:latin typeface="Arial" panose="020B0604020202020204" pitchFamily="34" charset="0"/>
            </a:endParaRPr>
          </a:p>
          <a:p>
            <a:pPr eaLnBrk="1" hangingPunct="1">
              <a:spcBef>
                <a:spcPct val="0"/>
              </a:spcBef>
              <a:buFontTx/>
              <a:buNone/>
            </a:pPr>
            <a:r>
              <a:rPr lang="en-US" altLang="en-US" sz="1200">
                <a:solidFill>
                  <a:schemeClr val="tx2"/>
                </a:solidFill>
                <a:latin typeface="Arial" panose="020B0604020202020204" pitchFamily="34" charset="0"/>
              </a:rPr>
              <a:t>PART 2			THE DISTRICT</a:t>
            </a:r>
          </a:p>
          <a:p>
            <a:pPr eaLnBrk="1" hangingPunct="1">
              <a:spcBef>
                <a:spcPct val="0"/>
              </a:spcBef>
              <a:buFontTx/>
              <a:buNone/>
            </a:pPr>
            <a:endParaRPr lang="en-US" altLang="en-US" sz="1200">
              <a:solidFill>
                <a:schemeClr val="tx2"/>
              </a:solidFill>
              <a:latin typeface="Arial" panose="020B0604020202020204" pitchFamily="34" charset="0"/>
            </a:endParaRPr>
          </a:p>
          <a:p>
            <a:pPr eaLnBrk="1" hangingPunct="1">
              <a:spcBef>
                <a:spcPct val="0"/>
              </a:spcBef>
              <a:buFontTx/>
              <a:buNone/>
            </a:pPr>
            <a:r>
              <a:rPr lang="en-US" altLang="en-US" sz="1200">
                <a:solidFill>
                  <a:schemeClr val="tx2"/>
                </a:solidFill>
                <a:latin typeface="Arial" panose="020B0604020202020204" pitchFamily="34" charset="0"/>
              </a:rPr>
              <a:t>PART 3			THE DEPARTMENT</a:t>
            </a:r>
          </a:p>
          <a:p>
            <a:pPr eaLnBrk="1" hangingPunct="1">
              <a:spcBef>
                <a:spcPct val="0"/>
              </a:spcBef>
              <a:buFontTx/>
              <a:buNone/>
            </a:pPr>
            <a:endParaRPr lang="en-US" altLang="en-US" sz="1200">
              <a:solidFill>
                <a:schemeClr val="tx2"/>
              </a:solidFill>
              <a:latin typeface="Arial" panose="020B0604020202020204" pitchFamily="34" charset="0"/>
            </a:endParaRPr>
          </a:p>
          <a:p>
            <a:pPr eaLnBrk="1" hangingPunct="1">
              <a:spcBef>
                <a:spcPct val="0"/>
              </a:spcBef>
              <a:buFontTx/>
              <a:buNone/>
            </a:pPr>
            <a:r>
              <a:rPr lang="en-US" altLang="en-US" sz="1200">
                <a:solidFill>
                  <a:schemeClr val="tx2"/>
                </a:solidFill>
                <a:latin typeface="Arial" panose="020B0604020202020204" pitchFamily="34" charset="0"/>
              </a:rPr>
              <a:t>PART 4			CONDUCTING A MEETING</a:t>
            </a:r>
          </a:p>
          <a:p>
            <a:pPr eaLnBrk="1" hangingPunct="1">
              <a:spcBef>
                <a:spcPct val="0"/>
              </a:spcBef>
              <a:buFontTx/>
              <a:buNone/>
            </a:pPr>
            <a:endParaRPr lang="en-US" altLang="en-US" sz="1200">
              <a:solidFill>
                <a:schemeClr val="tx2"/>
              </a:solidFill>
              <a:latin typeface="Arial" panose="020B0604020202020204" pitchFamily="34" charset="0"/>
            </a:endParaRPr>
          </a:p>
          <a:p>
            <a:pPr eaLnBrk="1" hangingPunct="1">
              <a:spcBef>
                <a:spcPct val="0"/>
              </a:spcBef>
              <a:buFontTx/>
              <a:buNone/>
            </a:pPr>
            <a:r>
              <a:rPr lang="en-US" altLang="en-US" sz="1200">
                <a:solidFill>
                  <a:schemeClr val="tx2"/>
                </a:solidFill>
                <a:latin typeface="Arial" panose="020B0604020202020204" pitchFamily="34" charset="0"/>
              </a:rPr>
              <a:t>PART 5			PROTOCOL &amp; CONDUCT</a:t>
            </a:r>
          </a:p>
          <a:p>
            <a:pPr eaLnBrk="1" hangingPunct="1">
              <a:spcBef>
                <a:spcPct val="0"/>
              </a:spcBef>
              <a:buFontTx/>
              <a:buNone/>
            </a:pPr>
            <a:endParaRPr lang="en-US" altLang="en-US" sz="1200">
              <a:solidFill>
                <a:schemeClr val="tx2"/>
              </a:solidFill>
              <a:latin typeface="Arial" panose="020B0604020202020204" pitchFamily="34" charset="0"/>
            </a:endParaRPr>
          </a:p>
          <a:p>
            <a:pPr eaLnBrk="1" hangingPunct="1">
              <a:spcBef>
                <a:spcPct val="0"/>
              </a:spcBef>
              <a:buFontTx/>
              <a:buNone/>
            </a:pPr>
            <a:r>
              <a:rPr lang="en-US" altLang="en-US" sz="1200">
                <a:solidFill>
                  <a:schemeClr val="tx2"/>
                </a:solidFill>
                <a:latin typeface="Arial" panose="020B0604020202020204" pitchFamily="34" charset="0"/>
              </a:rPr>
              <a:t>PART 6			THINKING ABOUT BEING </a:t>
            </a:r>
          </a:p>
          <a:p>
            <a:pPr eaLnBrk="1" hangingPunct="1">
              <a:spcBef>
                <a:spcPct val="0"/>
              </a:spcBef>
              <a:buFontTx/>
              <a:buNone/>
            </a:pPr>
            <a:r>
              <a:rPr lang="en-US" altLang="en-US" sz="1200">
                <a:solidFill>
                  <a:schemeClr val="tx2"/>
                </a:solidFill>
                <a:latin typeface="Arial" panose="020B0604020202020204" pitchFamily="34" charset="0"/>
              </a:rPr>
              <a:t>                                 UNIT/DISTRICT/DEPARTMENT LEADER</a:t>
            </a:r>
          </a:p>
          <a:p>
            <a:pPr eaLnBrk="1" hangingPunct="1">
              <a:spcBef>
                <a:spcPct val="0"/>
              </a:spcBef>
              <a:buFontTx/>
              <a:buNone/>
            </a:pPr>
            <a:endParaRPr lang="en-US" altLang="en-US" sz="1200">
              <a:solidFill>
                <a:schemeClr val="tx2"/>
              </a:solidFill>
              <a:latin typeface="Arial" panose="020B0604020202020204" pitchFamily="34" charset="0"/>
            </a:endParaRPr>
          </a:p>
          <a:p>
            <a:pPr eaLnBrk="1" hangingPunct="1">
              <a:spcBef>
                <a:spcPct val="0"/>
              </a:spcBef>
              <a:buFontTx/>
              <a:buNone/>
            </a:pPr>
            <a:r>
              <a:rPr lang="en-US" altLang="en-US" sz="1200">
                <a:solidFill>
                  <a:schemeClr val="tx2"/>
                </a:solidFill>
                <a:latin typeface="Arial" panose="020B0604020202020204" pitchFamily="34" charset="0"/>
              </a:rPr>
              <a:t>PART 7			MISCELLANEOUS</a:t>
            </a:r>
          </a:p>
          <a:p>
            <a:pPr eaLnBrk="1" hangingPunct="1">
              <a:spcBef>
                <a:spcPct val="0"/>
              </a:spcBef>
              <a:buFontTx/>
              <a:buNone/>
            </a:pPr>
            <a:endParaRPr lang="en-US" altLang="en-US" sz="1200">
              <a:solidFill>
                <a:schemeClr val="tx2"/>
              </a:solidFill>
              <a:latin typeface="Arial" panose="020B0604020202020204" pitchFamily="34" charset="0"/>
            </a:endParaRPr>
          </a:p>
          <a:p>
            <a:pPr eaLnBrk="1" hangingPunct="1">
              <a:spcBef>
                <a:spcPct val="0"/>
              </a:spcBef>
              <a:buFontTx/>
              <a:buNone/>
            </a:pPr>
            <a:r>
              <a:rPr lang="en-US" altLang="en-US" sz="1200">
                <a:solidFill>
                  <a:schemeClr val="tx2"/>
                </a:solidFill>
                <a:latin typeface="Arial" panose="020B0604020202020204" pitchFamily="34" charset="0"/>
              </a:rPr>
              <a:t>In reading all the Parts, you will find that there is repetition </a:t>
            </a:r>
          </a:p>
          <a:p>
            <a:pPr eaLnBrk="1" hangingPunct="1">
              <a:spcBef>
                <a:spcPct val="0"/>
              </a:spcBef>
              <a:buFontTx/>
              <a:buNone/>
            </a:pPr>
            <a:r>
              <a:rPr lang="en-US" altLang="en-US" sz="1200">
                <a:solidFill>
                  <a:schemeClr val="tx2"/>
                </a:solidFill>
                <a:latin typeface="Arial" panose="020B0604020202020204" pitchFamily="34" charset="0"/>
              </a:rPr>
              <a:t>in many areas.  This is done because it doesn’t matter at what level you are working, much of the information is the same.</a:t>
            </a:r>
          </a:p>
        </p:txBody>
      </p:sp>
      <p:sp>
        <p:nvSpPr>
          <p:cNvPr id="5125" name="Title 6">
            <a:extLst>
              <a:ext uri="{FF2B5EF4-FFF2-40B4-BE49-F238E27FC236}">
                <a16:creationId xmlns:a16="http://schemas.microsoft.com/office/drawing/2014/main" id="{F126F6E5-D134-479E-90D3-E3FF297DB81B}"/>
              </a:ext>
            </a:extLst>
          </p:cNvPr>
          <p:cNvSpPr txBox="1">
            <a:spLocks/>
          </p:cNvSpPr>
          <p:nvPr/>
        </p:nvSpPr>
        <p:spPr bwMode="auto">
          <a:xfrm>
            <a:off x="2805113" y="232173"/>
            <a:ext cx="4627960" cy="70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FF0000"/>
                </a:solidFill>
              </a:rPr>
              <a:t>UNIT MEMBERS </a:t>
            </a:r>
            <a:br>
              <a:rPr lang="en-US" altLang="en-US" sz="1500" dirty="0">
                <a:solidFill>
                  <a:srgbClr val="FF0000"/>
                </a:solidFill>
              </a:rPr>
            </a:br>
            <a:r>
              <a:rPr lang="en-US" altLang="en-US" sz="1500" dirty="0">
                <a:solidFill>
                  <a:srgbClr val="FF0000"/>
                </a:solidFill>
              </a:rPr>
              <a:t>GUIDE TO THE AMERICAN LEGION AUXILIARY</a:t>
            </a:r>
            <a:br>
              <a:rPr lang="en-US" altLang="en-US" sz="1500" dirty="0">
                <a:solidFill>
                  <a:srgbClr val="FF0000"/>
                </a:solidFill>
              </a:rPr>
            </a:br>
            <a:r>
              <a:rPr lang="en-US" altLang="en-US" sz="1500" dirty="0">
                <a:solidFill>
                  <a:srgbClr val="FF0000"/>
                </a:solidFill>
              </a:rPr>
              <a:t>DEPARTMENT OF OHIO </a:t>
            </a:r>
            <a:br>
              <a:rPr lang="en-US" altLang="en-US" sz="1500" dirty="0">
                <a:solidFill>
                  <a:srgbClr val="FF0000"/>
                </a:solidFill>
              </a:rPr>
            </a:br>
            <a:r>
              <a:rPr lang="en-US" altLang="en-US" sz="1500" dirty="0">
                <a:solidFill>
                  <a:srgbClr val="FF0000"/>
                </a:solidFill>
              </a:rPr>
              <a:t>LEADERSHIP PART 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a:extLst>
              <a:ext uri="{FF2B5EF4-FFF2-40B4-BE49-F238E27FC236}">
                <a16:creationId xmlns:a16="http://schemas.microsoft.com/office/drawing/2014/main" id="{08BB02E0-4537-430F-866D-2DB76C4463B9}"/>
              </a:ext>
            </a:extLst>
          </p:cNvPr>
          <p:cNvSpPr>
            <a:spLocks noGrp="1"/>
          </p:cNvSpPr>
          <p:nvPr>
            <p:ph type="sldNum" sz="quarter" idx="10"/>
          </p:nvPr>
        </p:nvSpPr>
        <p:spPr bwMode="auto">
          <a:xfrm>
            <a:off x="8686800" y="6429375"/>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a:lstStyle>
          <a:p>
            <a:pPr>
              <a:spcBef>
                <a:spcPct val="0"/>
              </a:spcBef>
              <a:buFontTx/>
              <a:buNone/>
            </a:pPr>
            <a:fld id="{580AA4C7-DB29-4660-9D8B-AD5C1579B4AE}" type="slidenum">
              <a:rPr lang="en-US" altLang="en-US" smtClean="0"/>
              <a:pPr>
                <a:spcBef>
                  <a:spcPct val="0"/>
                </a:spcBef>
                <a:buFontTx/>
                <a:buNone/>
              </a:pPr>
              <a:t>4</a:t>
            </a:fld>
            <a:endParaRPr lang="en-US" altLang="en-US" sz="750">
              <a:solidFill>
                <a:schemeClr val="tx1"/>
              </a:solidFill>
              <a:latin typeface="Arial" panose="020B0604020202020204" pitchFamily="34" charset="0"/>
            </a:endParaRPr>
          </a:p>
        </p:txBody>
      </p:sp>
      <p:sp>
        <p:nvSpPr>
          <p:cNvPr id="7171" name="TextBox 1">
            <a:extLst>
              <a:ext uri="{FF2B5EF4-FFF2-40B4-BE49-F238E27FC236}">
                <a16:creationId xmlns:a16="http://schemas.microsoft.com/office/drawing/2014/main" id="{70BCF671-8408-49D9-AD95-87DCA5C9AC82}"/>
              </a:ext>
            </a:extLst>
          </p:cNvPr>
          <p:cNvSpPr txBox="1">
            <a:spLocks noChangeArrowheads="1"/>
          </p:cNvSpPr>
          <p:nvPr/>
        </p:nvSpPr>
        <p:spPr bwMode="auto">
          <a:xfrm>
            <a:off x="3992166" y="4386263"/>
            <a:ext cx="410240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sz="900">
                <a:solidFill>
                  <a:schemeClr val="bg1"/>
                </a:solidFill>
                <a:latin typeface="Arial" panose="020B0604020202020204" pitchFamily="34" charset="0"/>
              </a:rPr>
              <a:t>PREPARED BY:  PAM BATES, DEPARTMENT LEADERSHIP CHAIRMAN</a:t>
            </a:r>
          </a:p>
        </p:txBody>
      </p:sp>
      <p:sp>
        <p:nvSpPr>
          <p:cNvPr id="5124" name="TextBox 1">
            <a:extLst>
              <a:ext uri="{FF2B5EF4-FFF2-40B4-BE49-F238E27FC236}">
                <a16:creationId xmlns:a16="http://schemas.microsoft.com/office/drawing/2014/main" id="{E0102704-64DC-4C02-8942-86D2D40A24A4}"/>
              </a:ext>
            </a:extLst>
          </p:cNvPr>
          <p:cNvSpPr txBox="1">
            <a:spLocks noChangeArrowheads="1"/>
          </p:cNvSpPr>
          <p:nvPr/>
        </p:nvSpPr>
        <p:spPr bwMode="auto">
          <a:xfrm>
            <a:off x="2805113" y="1196578"/>
            <a:ext cx="4627960" cy="309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2400" b="1">
                <a:solidFill>
                  <a:schemeClr val="bg1"/>
                </a:solidFill>
                <a:latin typeface="Helvetica" charset="0"/>
                <a:ea typeface="MS PGothic" pitchFamily="34" charset="-128"/>
              </a:defRPr>
            </a:lvl1pPr>
            <a:lvl2pPr marL="742950" indent="-285750" eaLnBrk="0" hangingPunct="0">
              <a:spcBef>
                <a:spcPct val="20000"/>
              </a:spcBef>
              <a:buFont typeface="Arial" charset="0"/>
              <a:buChar char="–"/>
              <a:defRPr sz="2000">
                <a:solidFill>
                  <a:schemeClr val="bg1"/>
                </a:solidFill>
                <a:latin typeface="Helvetica" charset="0"/>
                <a:ea typeface="MS PGothic" pitchFamily="34" charset="-128"/>
              </a:defRPr>
            </a:lvl2pPr>
            <a:lvl3pPr marL="1143000" indent="-228600" eaLnBrk="0" hangingPunct="0">
              <a:spcBef>
                <a:spcPct val="20000"/>
              </a:spcBef>
              <a:buFont typeface="Arial" charset="0"/>
              <a:buChar char="•"/>
              <a:defRPr>
                <a:solidFill>
                  <a:schemeClr val="bg1"/>
                </a:solidFill>
                <a:latin typeface="Helvetica" charset="0"/>
                <a:ea typeface="MS PGothic" pitchFamily="34" charset="-128"/>
              </a:defRPr>
            </a:lvl3pPr>
            <a:lvl4pPr marL="1600200" indent="-228600" eaLnBrk="0" hangingPunct="0">
              <a:spcBef>
                <a:spcPct val="20000"/>
              </a:spcBef>
              <a:buFont typeface="Arial" charset="0"/>
              <a:buChar char="–"/>
              <a:defRPr sz="1400" b="1" i="1">
                <a:solidFill>
                  <a:schemeClr val="bg1"/>
                </a:solidFill>
                <a:latin typeface="Helvetica" charset="0"/>
                <a:ea typeface="MS PGothic" pitchFamily="34" charset="-128"/>
              </a:defRPr>
            </a:lvl4pPr>
            <a:lvl5pPr marL="2057400" indent="-228600" eaLnBrk="0" hangingPunct="0">
              <a:spcBef>
                <a:spcPct val="20000"/>
              </a:spcBef>
              <a:buFont typeface="Arial" charset="0"/>
              <a:buChar char="»"/>
              <a:defRPr sz="1200" i="1">
                <a:solidFill>
                  <a:schemeClr val="bg1"/>
                </a:solidFill>
                <a:latin typeface="Helvetica" charset="0"/>
                <a:ea typeface="MS PGothic" pitchFamily="34" charset="-128"/>
              </a:defRPr>
            </a:lvl5pPr>
            <a:lvl6pPr marL="25146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6pPr>
            <a:lvl7pPr marL="29718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7pPr>
            <a:lvl8pPr marL="34290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8pPr>
            <a:lvl9pPr marL="38862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9pPr>
          </a:lstStyle>
          <a:p>
            <a:pPr eaLnBrk="1" hangingPunct="1">
              <a:spcBef>
                <a:spcPct val="0"/>
              </a:spcBef>
              <a:buFontTx/>
              <a:buNone/>
              <a:defRPr/>
            </a:pPr>
            <a:r>
              <a:rPr lang="en-US" altLang="en-US" sz="1500" dirty="0">
                <a:solidFill>
                  <a:schemeClr val="tx2"/>
                </a:solidFill>
                <a:latin typeface="Arial" charset="0"/>
              </a:rPr>
              <a:t>Content</a:t>
            </a:r>
          </a:p>
          <a:p>
            <a:pPr eaLnBrk="1" hangingPunct="1">
              <a:spcBef>
                <a:spcPct val="0"/>
              </a:spcBef>
              <a:buFontTx/>
              <a:buNone/>
              <a:defRPr/>
            </a:pPr>
            <a:endParaRPr lang="en-US" altLang="en-US" sz="1500" dirty="0">
              <a:solidFill>
                <a:schemeClr val="tx2"/>
              </a:solidFill>
              <a:latin typeface="Arial" charset="0"/>
            </a:endParaRPr>
          </a:p>
          <a:p>
            <a:pPr marL="214313" indent="-214313" eaLnBrk="1" hangingPunct="1">
              <a:spcBef>
                <a:spcPct val="0"/>
              </a:spcBef>
              <a:defRPr/>
            </a:pPr>
            <a:r>
              <a:rPr lang="en-US" altLang="en-US" sz="1500" dirty="0">
                <a:solidFill>
                  <a:schemeClr val="tx2"/>
                </a:solidFill>
                <a:latin typeface="Arial" charset="0"/>
              </a:rPr>
              <a:t>Ribbons &amp; Pins</a:t>
            </a:r>
          </a:p>
          <a:p>
            <a:pPr marL="214313" indent="-214313" eaLnBrk="1" hangingPunct="1">
              <a:spcBef>
                <a:spcPct val="0"/>
              </a:spcBef>
              <a:defRPr/>
            </a:pPr>
            <a:r>
              <a:rPr lang="en-US" altLang="en-US" sz="1500" dirty="0">
                <a:solidFill>
                  <a:schemeClr val="tx2"/>
                </a:solidFill>
                <a:latin typeface="Arial" charset="0"/>
              </a:rPr>
              <a:t>Protocol – Presiding Officer</a:t>
            </a:r>
          </a:p>
          <a:p>
            <a:pPr marL="214313" indent="-214313" eaLnBrk="1" hangingPunct="1">
              <a:spcBef>
                <a:spcPct val="0"/>
              </a:spcBef>
              <a:defRPr/>
            </a:pPr>
            <a:r>
              <a:rPr lang="en-US" altLang="en-US" sz="1500" dirty="0">
                <a:solidFill>
                  <a:schemeClr val="tx2"/>
                </a:solidFill>
                <a:latin typeface="Arial" charset="0"/>
              </a:rPr>
              <a:t>Protocol – Members</a:t>
            </a:r>
          </a:p>
          <a:p>
            <a:pPr marL="214313" indent="-214313" eaLnBrk="1" hangingPunct="1">
              <a:spcBef>
                <a:spcPct val="0"/>
              </a:spcBef>
              <a:defRPr/>
            </a:pPr>
            <a:r>
              <a:rPr lang="en-US" altLang="en-US" sz="1500" dirty="0">
                <a:solidFill>
                  <a:schemeClr val="tx2"/>
                </a:solidFill>
                <a:latin typeface="Arial" charset="0"/>
              </a:rPr>
              <a:t>Protocol – Delegates</a:t>
            </a:r>
          </a:p>
          <a:p>
            <a:pPr marL="214313" indent="-214313" eaLnBrk="1" hangingPunct="1">
              <a:spcBef>
                <a:spcPct val="0"/>
              </a:spcBef>
              <a:defRPr/>
            </a:pPr>
            <a:r>
              <a:rPr lang="en-US" altLang="en-US" sz="1500" dirty="0">
                <a:solidFill>
                  <a:schemeClr val="tx2"/>
                </a:solidFill>
                <a:latin typeface="Arial" charset="0"/>
              </a:rPr>
              <a:t>Protocol – Guests</a:t>
            </a:r>
          </a:p>
          <a:p>
            <a:pPr marL="214313" indent="-214313" eaLnBrk="1" hangingPunct="1">
              <a:spcBef>
                <a:spcPct val="0"/>
              </a:spcBef>
              <a:defRPr/>
            </a:pPr>
            <a:r>
              <a:rPr lang="en-US" altLang="en-US" sz="1500" dirty="0">
                <a:solidFill>
                  <a:schemeClr val="tx2"/>
                </a:solidFill>
                <a:latin typeface="Arial" charset="0"/>
              </a:rPr>
              <a:t>Protocol – All Members</a:t>
            </a:r>
          </a:p>
          <a:p>
            <a:pPr marL="214313" indent="-214313" eaLnBrk="1" hangingPunct="1">
              <a:spcBef>
                <a:spcPct val="0"/>
              </a:spcBef>
              <a:defRPr/>
            </a:pPr>
            <a:r>
              <a:rPr lang="en-US" altLang="en-US" sz="1500" dirty="0">
                <a:solidFill>
                  <a:schemeClr val="tx2"/>
                </a:solidFill>
                <a:latin typeface="Arial" charset="0"/>
              </a:rPr>
              <a:t>Protocol &amp; Parliamentary Procedure Working Together</a:t>
            </a:r>
          </a:p>
          <a:p>
            <a:pPr marL="214313" indent="-214313" eaLnBrk="1" hangingPunct="1">
              <a:spcBef>
                <a:spcPct val="0"/>
              </a:spcBef>
              <a:defRPr/>
            </a:pPr>
            <a:r>
              <a:rPr lang="en-US" altLang="en-US" sz="1500" dirty="0">
                <a:solidFill>
                  <a:schemeClr val="tx2"/>
                </a:solidFill>
                <a:latin typeface="Arial" charset="0"/>
              </a:rPr>
              <a:t>Conduct of Officers</a:t>
            </a:r>
          </a:p>
          <a:p>
            <a:pPr marL="214313" indent="-214313" eaLnBrk="1" hangingPunct="1">
              <a:spcBef>
                <a:spcPct val="0"/>
              </a:spcBef>
              <a:defRPr/>
            </a:pPr>
            <a:r>
              <a:rPr lang="en-US" altLang="en-US" sz="1500" dirty="0">
                <a:solidFill>
                  <a:schemeClr val="tx2"/>
                </a:solidFill>
                <a:latin typeface="Arial" charset="0"/>
              </a:rPr>
              <a:t>Conduct of Members</a:t>
            </a:r>
          </a:p>
          <a:p>
            <a:pPr eaLnBrk="1" hangingPunct="1">
              <a:spcBef>
                <a:spcPct val="0"/>
              </a:spcBef>
              <a:buFontTx/>
              <a:buNone/>
              <a:defRPr/>
            </a:pPr>
            <a:endParaRPr lang="en-US" altLang="en-US" sz="1500" dirty="0">
              <a:solidFill>
                <a:schemeClr val="tx2"/>
              </a:solidFill>
              <a:latin typeface="Arial" charset="0"/>
            </a:endParaRPr>
          </a:p>
        </p:txBody>
      </p:sp>
      <p:sp>
        <p:nvSpPr>
          <p:cNvPr id="7173" name="Title 6">
            <a:extLst>
              <a:ext uri="{FF2B5EF4-FFF2-40B4-BE49-F238E27FC236}">
                <a16:creationId xmlns:a16="http://schemas.microsoft.com/office/drawing/2014/main" id="{13F58967-61E4-4A7F-BFC0-B48CBA4FCE96}"/>
              </a:ext>
            </a:extLst>
          </p:cNvPr>
          <p:cNvSpPr txBox="1">
            <a:spLocks/>
          </p:cNvSpPr>
          <p:nvPr/>
        </p:nvSpPr>
        <p:spPr bwMode="auto">
          <a:xfrm>
            <a:off x="2805113" y="232173"/>
            <a:ext cx="4627960" cy="70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2400" b="1">
                <a:solidFill>
                  <a:srgbClr val="005AA3"/>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rgbClr val="005AA3"/>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rgbClr val="005AA3"/>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rgbClr val="CF003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rgbClr val="005AA3"/>
                </a:solidFill>
                <a:latin typeface="Helvetica" panose="020B0604020202020204" pitchFamily="34" charset="0"/>
                <a:ea typeface="MS PGothic" panose="020B0600070205080204" pitchFamily="34" charset="-128"/>
              </a:defRPr>
            </a:lvl9pPr>
          </a:lstStyle>
          <a:p>
            <a:pPr algn="ctr" eaLnBrk="1" hangingPunct="1">
              <a:spcBef>
                <a:spcPct val="0"/>
              </a:spcBef>
              <a:buFontTx/>
              <a:buNone/>
            </a:pPr>
            <a:r>
              <a:rPr lang="en-US" altLang="en-US" sz="1500" dirty="0">
                <a:solidFill>
                  <a:srgbClr val="FF0000"/>
                </a:solidFill>
              </a:rPr>
              <a:t>CONTENT</a:t>
            </a:r>
            <a:br>
              <a:rPr lang="en-US" altLang="en-US" sz="1500" dirty="0">
                <a:solidFill>
                  <a:srgbClr val="FF0000"/>
                </a:solidFill>
              </a:rPr>
            </a:br>
            <a:r>
              <a:rPr lang="en-US" altLang="en-US" sz="1500" dirty="0">
                <a:solidFill>
                  <a:srgbClr val="FF0000"/>
                </a:solidFill>
              </a:rPr>
              <a:t>LEADERSHIP PART 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1F26F489-F77D-4F60-A5BE-168C1964129A}"/>
              </a:ext>
            </a:extLst>
          </p:cNvPr>
          <p:cNvSpPr>
            <a:spLocks noGrp="1"/>
          </p:cNvSpPr>
          <p:nvPr>
            <p:ph type="title"/>
          </p:nvPr>
        </p:nvSpPr>
        <p:spPr/>
        <p:txBody>
          <a:bodyPr/>
          <a:lstStyle/>
          <a:p>
            <a:pPr algn="ctr"/>
            <a:r>
              <a:rPr lang="en-US" altLang="en-US" dirty="0">
                <a:solidFill>
                  <a:srgbClr val="FF0000"/>
                </a:solidFill>
                <a:latin typeface="Helvetica" panose="020B0604020202020204" pitchFamily="34" charset="0"/>
              </a:rPr>
              <a:t>Ribbons and Pins</a:t>
            </a:r>
          </a:p>
        </p:txBody>
      </p:sp>
      <p:sp>
        <p:nvSpPr>
          <p:cNvPr id="8195" name="Text Placeholder 2">
            <a:extLst>
              <a:ext uri="{FF2B5EF4-FFF2-40B4-BE49-F238E27FC236}">
                <a16:creationId xmlns:a16="http://schemas.microsoft.com/office/drawing/2014/main" id="{DD5AED93-7420-4343-9E8F-86EB2BE6BFD8}"/>
              </a:ext>
            </a:extLst>
          </p:cNvPr>
          <p:cNvSpPr>
            <a:spLocks noGrp="1"/>
          </p:cNvSpPr>
          <p:nvPr>
            <p:ph type="body" idx="1"/>
          </p:nvPr>
        </p:nvSpPr>
        <p:spPr>
          <a:xfrm>
            <a:off x="2950369" y="1259682"/>
            <a:ext cx="2225279" cy="479822"/>
          </a:xfrm>
        </p:spPr>
        <p:txBody>
          <a:bodyPr/>
          <a:lstStyle/>
          <a:p>
            <a:pPr algn="ctr"/>
            <a:r>
              <a:rPr lang="en-US" altLang="en-US">
                <a:latin typeface="Helvetica" panose="020B0604020202020204" pitchFamily="34" charset="0"/>
              </a:rPr>
              <a:t>Ribbons </a:t>
            </a:r>
          </a:p>
        </p:txBody>
      </p:sp>
      <p:sp>
        <p:nvSpPr>
          <p:cNvPr id="8196" name="Content Placeholder 3">
            <a:extLst>
              <a:ext uri="{FF2B5EF4-FFF2-40B4-BE49-F238E27FC236}">
                <a16:creationId xmlns:a16="http://schemas.microsoft.com/office/drawing/2014/main" id="{9A558D46-4209-4C45-8825-852A1442DA70}"/>
              </a:ext>
            </a:extLst>
          </p:cNvPr>
          <p:cNvSpPr>
            <a:spLocks noGrp="1"/>
          </p:cNvSpPr>
          <p:nvPr>
            <p:ph sz="half" idx="2"/>
          </p:nvPr>
        </p:nvSpPr>
        <p:spPr>
          <a:xfrm>
            <a:off x="2950369" y="1739504"/>
            <a:ext cx="2225279" cy="2963465"/>
          </a:xfrm>
        </p:spPr>
        <p:txBody>
          <a:bodyPr/>
          <a:lstStyle/>
          <a:p>
            <a:r>
              <a:rPr lang="en-US" altLang="en-US" sz="1050" dirty="0">
                <a:latin typeface="Helvetica" panose="020B0604020202020204" pitchFamily="34" charset="0"/>
              </a:rPr>
              <a:t>The sash ribbon is worn by various officers on all levels, past &amp; present</a:t>
            </a:r>
          </a:p>
          <a:p>
            <a:r>
              <a:rPr lang="en-US" altLang="en-US" sz="1050" dirty="0">
                <a:latin typeface="Helvetica" panose="020B0604020202020204" pitchFamily="34" charset="0"/>
              </a:rPr>
              <a:t>The sash is worn on formal occasions; never over a topcoat but may be worn over a suit coat</a:t>
            </a:r>
          </a:p>
          <a:p>
            <a:r>
              <a:rPr lang="en-US" altLang="en-US" sz="1050" dirty="0">
                <a:latin typeface="Helvetica" panose="020B0604020202020204" pitchFamily="34" charset="0"/>
              </a:rPr>
              <a:t>The sash is worn over the right shoulder and under the left arm</a:t>
            </a:r>
          </a:p>
          <a:p>
            <a:r>
              <a:rPr lang="en-US" altLang="en-US" sz="1050" dirty="0">
                <a:latin typeface="Helvetica" panose="020B0604020202020204" pitchFamily="34" charset="0"/>
              </a:rPr>
              <a:t>No pins or decorations should be affixed to the sash and it should hang crossed and secured by an invisible fastening on the underside</a:t>
            </a:r>
          </a:p>
        </p:txBody>
      </p:sp>
      <p:sp>
        <p:nvSpPr>
          <p:cNvPr id="8197" name="Text Placeholder 4">
            <a:extLst>
              <a:ext uri="{FF2B5EF4-FFF2-40B4-BE49-F238E27FC236}">
                <a16:creationId xmlns:a16="http://schemas.microsoft.com/office/drawing/2014/main" id="{4F1CFF1B-3576-47A7-9986-EAA11601638A}"/>
              </a:ext>
            </a:extLst>
          </p:cNvPr>
          <p:cNvSpPr>
            <a:spLocks noGrp="1"/>
          </p:cNvSpPr>
          <p:nvPr>
            <p:ph type="body" sz="quarter" idx="3"/>
          </p:nvPr>
        </p:nvSpPr>
        <p:spPr>
          <a:xfrm>
            <a:off x="5403057" y="1161653"/>
            <a:ext cx="2255044" cy="479822"/>
          </a:xfrm>
        </p:spPr>
        <p:txBody>
          <a:bodyPr/>
          <a:lstStyle/>
          <a:p>
            <a:pPr algn="ctr"/>
            <a:r>
              <a:rPr lang="en-US" altLang="en-US" dirty="0">
                <a:latin typeface="Helvetica" panose="020B0604020202020204" pitchFamily="34" charset="0"/>
              </a:rPr>
              <a:t>Pins </a:t>
            </a:r>
          </a:p>
        </p:txBody>
      </p:sp>
      <p:sp>
        <p:nvSpPr>
          <p:cNvPr id="8198" name="Content Placeholder 5">
            <a:extLst>
              <a:ext uri="{FF2B5EF4-FFF2-40B4-BE49-F238E27FC236}">
                <a16:creationId xmlns:a16="http://schemas.microsoft.com/office/drawing/2014/main" id="{A4A51378-A833-4009-A3DF-518B754F4E24}"/>
              </a:ext>
            </a:extLst>
          </p:cNvPr>
          <p:cNvSpPr>
            <a:spLocks noGrp="1"/>
          </p:cNvSpPr>
          <p:nvPr>
            <p:ph sz="quarter" idx="4"/>
          </p:nvPr>
        </p:nvSpPr>
        <p:spPr>
          <a:xfrm>
            <a:off x="5403057" y="1629966"/>
            <a:ext cx="2255044" cy="3182540"/>
          </a:xfrm>
        </p:spPr>
        <p:txBody>
          <a:bodyPr/>
          <a:lstStyle/>
          <a:p>
            <a:r>
              <a:rPr lang="en-US" altLang="en-US" sz="1050" dirty="0">
                <a:latin typeface="Helvetica" panose="020B0604020202020204" pitchFamily="34" charset="0"/>
              </a:rPr>
              <a:t>If a flag pin is worn, it should be worn on the left side, above and to the left of the Auxiliary pin</a:t>
            </a:r>
          </a:p>
          <a:p>
            <a:r>
              <a:rPr lang="en-US" altLang="en-US" sz="1050" dirty="0">
                <a:latin typeface="Helvetica" panose="020B0604020202020204" pitchFamily="34" charset="0"/>
              </a:rPr>
              <a:t>The Auxiliary pin should be worn on the left side, over the heart</a:t>
            </a:r>
          </a:p>
          <a:p>
            <a:r>
              <a:rPr lang="en-US" altLang="en-US" sz="1050" dirty="0">
                <a:latin typeface="Helvetica" panose="020B0604020202020204" pitchFamily="34" charset="0"/>
              </a:rPr>
              <a:t>Members are encouraged to wear the pin of the current office or the highest office held by the member on the right side</a:t>
            </a:r>
          </a:p>
          <a:p>
            <a:r>
              <a:rPr lang="en-US" altLang="en-US" sz="1050" dirty="0">
                <a:latin typeface="Helvetica" panose="020B0604020202020204" pitchFamily="34" charset="0"/>
              </a:rPr>
              <a:t>If a corsage is worn, it should be worn on the left side, above the Auxiliary pin since the corsage is considered a part of the dress once in place; </a:t>
            </a:r>
            <a:r>
              <a:rPr lang="en-US" altLang="en-US" sz="1050" u="sng" dirty="0">
                <a:latin typeface="Helvetica" panose="020B0604020202020204" pitchFamily="34" charset="0"/>
              </a:rPr>
              <a:t>but not above the flag pin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052840AF-6CF8-4C4E-93B9-B87B21B8F41F}"/>
              </a:ext>
            </a:extLst>
          </p:cNvPr>
          <p:cNvSpPr>
            <a:spLocks noGrp="1"/>
          </p:cNvSpPr>
          <p:nvPr>
            <p:ph type="title"/>
          </p:nvPr>
        </p:nvSpPr>
        <p:spPr/>
        <p:txBody>
          <a:bodyPr/>
          <a:lstStyle/>
          <a:p>
            <a:pPr algn="ctr" eaLnBrk="1" hangingPunct="1"/>
            <a:r>
              <a:rPr lang="en-US" altLang="en-US" dirty="0">
                <a:solidFill>
                  <a:srgbClr val="FF0000"/>
                </a:solidFill>
                <a:latin typeface="Helvetica" panose="020B0604020202020204" pitchFamily="34" charset="0"/>
              </a:rPr>
              <a:t>Protocol for </a:t>
            </a:r>
            <a:br>
              <a:rPr lang="en-US" altLang="en-US" dirty="0">
                <a:solidFill>
                  <a:srgbClr val="FF0000"/>
                </a:solidFill>
                <a:latin typeface="Helvetica" panose="020B0604020202020204" pitchFamily="34" charset="0"/>
              </a:rPr>
            </a:br>
            <a:r>
              <a:rPr lang="en-US" altLang="en-US" dirty="0">
                <a:solidFill>
                  <a:srgbClr val="FF0000"/>
                </a:solidFill>
                <a:latin typeface="Helvetica" panose="020B0604020202020204" pitchFamily="34" charset="0"/>
              </a:rPr>
              <a:t>The Presiding Officer </a:t>
            </a:r>
            <a:r>
              <a:rPr lang="en-US" altLang="en-US" sz="1500" dirty="0">
                <a:solidFill>
                  <a:srgbClr val="FF0000"/>
                </a:solidFill>
                <a:latin typeface="Helvetica" panose="020B0604020202020204" pitchFamily="34" charset="0"/>
              </a:rPr>
              <a:t>(The Chair)</a:t>
            </a:r>
          </a:p>
        </p:txBody>
      </p:sp>
      <p:sp>
        <p:nvSpPr>
          <p:cNvPr id="9219" name="Content Placeholder 2">
            <a:extLst>
              <a:ext uri="{FF2B5EF4-FFF2-40B4-BE49-F238E27FC236}">
                <a16:creationId xmlns:a16="http://schemas.microsoft.com/office/drawing/2014/main" id="{B2D6701A-FBB5-4D7B-9ABA-250E688CBBC6}"/>
              </a:ext>
            </a:extLst>
          </p:cNvPr>
          <p:cNvSpPr>
            <a:spLocks noGrp="1"/>
          </p:cNvSpPr>
          <p:nvPr>
            <p:ph sz="half" idx="1"/>
          </p:nvPr>
        </p:nvSpPr>
        <p:spPr>
          <a:xfrm>
            <a:off x="2949178" y="1200151"/>
            <a:ext cx="2251472" cy="3394472"/>
          </a:xfrm>
        </p:spPr>
        <p:txBody>
          <a:bodyPr/>
          <a:lstStyle/>
          <a:p>
            <a:pPr eaLnBrk="1" hangingPunct="1"/>
            <a:r>
              <a:rPr lang="en-US" altLang="en-US" sz="1425">
                <a:latin typeface="Helvetica" panose="020B0604020202020204" pitchFamily="34" charset="0"/>
              </a:rPr>
              <a:t>Prepare and follow an agenda</a:t>
            </a:r>
          </a:p>
          <a:p>
            <a:pPr eaLnBrk="1" hangingPunct="1"/>
            <a:r>
              <a:rPr lang="en-US" altLang="en-US" sz="1425">
                <a:latin typeface="Helvetica" panose="020B0604020202020204" pitchFamily="34" charset="0"/>
              </a:rPr>
              <a:t>Start and end the meeting on time</a:t>
            </a:r>
          </a:p>
          <a:p>
            <a:pPr eaLnBrk="1" hangingPunct="1"/>
            <a:r>
              <a:rPr lang="en-US" altLang="en-US" sz="1425">
                <a:latin typeface="Helvetica" panose="020B0604020202020204" pitchFamily="34" charset="0"/>
              </a:rPr>
              <a:t>Conduct yourself professionally</a:t>
            </a:r>
          </a:p>
          <a:p>
            <a:pPr eaLnBrk="1" hangingPunct="1"/>
            <a:r>
              <a:rPr lang="en-US" altLang="en-US" sz="1425">
                <a:latin typeface="Helvetica" panose="020B0604020202020204" pitchFamily="34" charset="0"/>
              </a:rPr>
              <a:t>Demonstrate knowledge and understanding</a:t>
            </a:r>
          </a:p>
          <a:p>
            <a:pPr eaLnBrk="1" hangingPunct="1"/>
            <a:r>
              <a:rPr lang="en-US" altLang="en-US" sz="1425">
                <a:latin typeface="Helvetica" panose="020B0604020202020204" pitchFamily="34" charset="0"/>
              </a:rPr>
              <a:t>Courtesy and honor are always in order for Past Presidents at any level</a:t>
            </a:r>
          </a:p>
        </p:txBody>
      </p:sp>
      <p:sp>
        <p:nvSpPr>
          <p:cNvPr id="9220" name="Content Placeholder 3">
            <a:extLst>
              <a:ext uri="{FF2B5EF4-FFF2-40B4-BE49-F238E27FC236}">
                <a16:creationId xmlns:a16="http://schemas.microsoft.com/office/drawing/2014/main" id="{50DB499B-1406-430A-9F20-6FCAADB6C27E}"/>
              </a:ext>
            </a:extLst>
          </p:cNvPr>
          <p:cNvSpPr>
            <a:spLocks noGrp="1"/>
          </p:cNvSpPr>
          <p:nvPr>
            <p:ph sz="half" idx="2"/>
          </p:nvPr>
        </p:nvSpPr>
        <p:spPr>
          <a:xfrm>
            <a:off x="5350669" y="1200151"/>
            <a:ext cx="2307431" cy="3394472"/>
          </a:xfrm>
        </p:spPr>
        <p:txBody>
          <a:bodyPr/>
          <a:lstStyle/>
          <a:p>
            <a:pPr eaLnBrk="1" hangingPunct="1"/>
            <a:r>
              <a:rPr lang="en-US" altLang="en-US" sz="1425">
                <a:latin typeface="Helvetica" panose="020B0604020202020204" pitchFamily="34" charset="0"/>
              </a:rPr>
              <a:t>Be prepared to assist chairmen, if needed</a:t>
            </a:r>
          </a:p>
          <a:p>
            <a:pPr eaLnBrk="1" hangingPunct="1"/>
            <a:r>
              <a:rPr lang="en-US" altLang="en-US" sz="1425">
                <a:latin typeface="Helvetica" panose="020B0604020202020204" pitchFamily="34" charset="0"/>
              </a:rPr>
              <a:t>Recognize and give credit to chairman or committee responsible for the meeting</a:t>
            </a:r>
          </a:p>
          <a:p>
            <a:pPr eaLnBrk="1" hangingPunct="1"/>
            <a:r>
              <a:rPr lang="en-US" altLang="en-US" sz="1425">
                <a:latin typeface="Helvetica" panose="020B0604020202020204" pitchFamily="34" charset="0"/>
              </a:rPr>
              <a:t>Lead the applause for the person coming to the podium to speak</a:t>
            </a:r>
          </a:p>
          <a:p>
            <a:pPr eaLnBrk="1" hangingPunct="1"/>
            <a:r>
              <a:rPr lang="en-US" altLang="en-US" sz="1425">
                <a:latin typeface="Helvetica" panose="020B0604020202020204" pitchFamily="34" charset="0"/>
              </a:rPr>
              <a:t>Show special courtesies to PNP and PDP to honor their service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C1A1EE7A-987D-4C0B-A270-327CF5B1BA44}"/>
              </a:ext>
            </a:extLst>
          </p:cNvPr>
          <p:cNvSpPr>
            <a:spLocks noGrp="1"/>
          </p:cNvSpPr>
          <p:nvPr>
            <p:ph type="title"/>
          </p:nvPr>
        </p:nvSpPr>
        <p:spPr/>
        <p:txBody>
          <a:bodyPr/>
          <a:lstStyle/>
          <a:p>
            <a:pPr algn="ctr"/>
            <a:r>
              <a:rPr lang="en-US" altLang="en-US" dirty="0">
                <a:solidFill>
                  <a:srgbClr val="FF0000"/>
                </a:solidFill>
                <a:latin typeface="Helvetica" panose="020B0604020202020204" pitchFamily="34" charset="0"/>
              </a:rPr>
              <a:t>Protocol for Members</a:t>
            </a:r>
          </a:p>
        </p:txBody>
      </p:sp>
      <p:sp>
        <p:nvSpPr>
          <p:cNvPr id="10243" name="Content Placeholder 2">
            <a:extLst>
              <a:ext uri="{FF2B5EF4-FFF2-40B4-BE49-F238E27FC236}">
                <a16:creationId xmlns:a16="http://schemas.microsoft.com/office/drawing/2014/main" id="{8A8289C9-3261-44BF-B611-AAD510C9A73B}"/>
              </a:ext>
            </a:extLst>
          </p:cNvPr>
          <p:cNvSpPr>
            <a:spLocks noGrp="1"/>
          </p:cNvSpPr>
          <p:nvPr>
            <p:ph sz="half" idx="1"/>
          </p:nvPr>
        </p:nvSpPr>
        <p:spPr>
          <a:xfrm>
            <a:off x="2949178" y="1200151"/>
            <a:ext cx="2251472" cy="3394472"/>
          </a:xfrm>
        </p:spPr>
        <p:txBody>
          <a:bodyPr/>
          <a:lstStyle/>
          <a:p>
            <a:pPr eaLnBrk="1" hangingPunct="1"/>
            <a:r>
              <a:rPr lang="en-US" altLang="en-US" sz="1200">
                <a:latin typeface="Helvetica" panose="020B0604020202020204" pitchFamily="34" charset="0"/>
              </a:rPr>
              <a:t>Arrive on time for the meeting</a:t>
            </a:r>
          </a:p>
          <a:p>
            <a:pPr eaLnBrk="1" hangingPunct="1"/>
            <a:r>
              <a:rPr lang="en-US" altLang="en-US" sz="1200">
                <a:latin typeface="Helvetica" panose="020B0604020202020204" pitchFamily="34" charset="0"/>
              </a:rPr>
              <a:t>Dress appropriately for the event</a:t>
            </a:r>
          </a:p>
          <a:p>
            <a:pPr eaLnBrk="1" hangingPunct="1"/>
            <a:r>
              <a:rPr lang="en-US" altLang="en-US" sz="1200">
                <a:latin typeface="Helvetica" panose="020B0604020202020204" pitchFamily="34" charset="0"/>
              </a:rPr>
              <a:t>Bring agenda, paper &amp; pen</a:t>
            </a:r>
          </a:p>
          <a:p>
            <a:pPr eaLnBrk="1" hangingPunct="1"/>
            <a:r>
              <a:rPr lang="en-US" altLang="en-US" sz="1200">
                <a:latin typeface="Helvetica" panose="020B0604020202020204" pitchFamily="34" charset="0"/>
              </a:rPr>
              <a:t>Be mindful of &amp; follow designated seating</a:t>
            </a:r>
          </a:p>
          <a:p>
            <a:pPr eaLnBrk="1" hangingPunct="1"/>
            <a:r>
              <a:rPr lang="en-US" altLang="en-US" sz="1200">
                <a:latin typeface="Helvetica" panose="020B0604020202020204" pitchFamily="34" charset="0"/>
              </a:rPr>
              <a:t>Make eye contact 80-90% of the time to show you are paying attention</a:t>
            </a:r>
          </a:p>
          <a:p>
            <a:pPr eaLnBrk="1" hangingPunct="1"/>
            <a:r>
              <a:rPr lang="en-US" altLang="en-US" sz="1200">
                <a:latin typeface="Helvetica" panose="020B0604020202020204" pitchFamily="34" charset="0"/>
              </a:rPr>
              <a:t>Be courteous to speakers by not texting, crocheting or carrying on personal conversations, etc. </a:t>
            </a:r>
          </a:p>
          <a:p>
            <a:endParaRPr lang="en-US" altLang="en-US" sz="1125">
              <a:latin typeface="Helvetica" panose="020B0604020202020204" pitchFamily="34" charset="0"/>
            </a:endParaRPr>
          </a:p>
        </p:txBody>
      </p:sp>
      <p:sp>
        <p:nvSpPr>
          <p:cNvPr id="10244" name="Content Placeholder 3">
            <a:extLst>
              <a:ext uri="{FF2B5EF4-FFF2-40B4-BE49-F238E27FC236}">
                <a16:creationId xmlns:a16="http://schemas.microsoft.com/office/drawing/2014/main" id="{847CC1F0-F0FB-4FBC-B483-F2E7EC8BA92F}"/>
              </a:ext>
            </a:extLst>
          </p:cNvPr>
          <p:cNvSpPr>
            <a:spLocks noGrp="1"/>
          </p:cNvSpPr>
          <p:nvPr>
            <p:ph sz="half" idx="2"/>
          </p:nvPr>
        </p:nvSpPr>
        <p:spPr>
          <a:xfrm>
            <a:off x="5350669" y="1200151"/>
            <a:ext cx="2307431" cy="3394472"/>
          </a:xfrm>
        </p:spPr>
        <p:txBody>
          <a:bodyPr/>
          <a:lstStyle/>
          <a:p>
            <a:pPr eaLnBrk="1" hangingPunct="1"/>
            <a:r>
              <a:rPr lang="en-US" altLang="en-US" sz="1200">
                <a:latin typeface="Helvetica" panose="020B0604020202020204" pitchFamily="34" charset="0"/>
              </a:rPr>
              <a:t>Rise and wait for recognition from the chair when you wish to speak</a:t>
            </a:r>
          </a:p>
          <a:p>
            <a:pPr eaLnBrk="1" hangingPunct="1"/>
            <a:endParaRPr lang="en-US" altLang="en-US" sz="450">
              <a:latin typeface="Helvetica" panose="020B0604020202020204" pitchFamily="34" charset="0"/>
            </a:endParaRPr>
          </a:p>
          <a:p>
            <a:pPr eaLnBrk="1" hangingPunct="1"/>
            <a:r>
              <a:rPr lang="en-US" altLang="en-US" sz="1200">
                <a:latin typeface="Helvetica" panose="020B0604020202020204" pitchFamily="34" charset="0"/>
              </a:rPr>
              <a:t>When addressing a vice president or vice chairmen who is presiding in place of the president or chairman, use the title president or chairman</a:t>
            </a:r>
          </a:p>
          <a:p>
            <a:pPr eaLnBrk="1" hangingPunct="1"/>
            <a:endParaRPr lang="en-US" altLang="en-US" sz="450">
              <a:latin typeface="Helvetica" panose="020B0604020202020204" pitchFamily="34" charset="0"/>
            </a:endParaRPr>
          </a:p>
          <a:p>
            <a:pPr eaLnBrk="1" hangingPunct="1"/>
            <a:r>
              <a:rPr lang="en-US" altLang="en-US" sz="1200">
                <a:latin typeface="Helvetica" panose="020B0604020202020204" pitchFamily="34" charset="0"/>
              </a:rPr>
              <a:t>Speak to the chair not to other members</a:t>
            </a:r>
          </a:p>
          <a:p>
            <a:pPr eaLnBrk="1" hangingPunct="1"/>
            <a:endParaRPr lang="en-US" altLang="en-US" sz="450">
              <a:latin typeface="Helvetica" panose="020B0604020202020204" pitchFamily="34" charset="0"/>
            </a:endParaRPr>
          </a:p>
          <a:p>
            <a:pPr eaLnBrk="1" hangingPunct="1"/>
            <a:r>
              <a:rPr lang="en-US" altLang="en-US" sz="1200">
                <a:latin typeface="Helvetica" panose="020B0604020202020204" pitchFamily="34" charset="0"/>
              </a:rPr>
              <a:t>Be brief and keep to the subject when speaking</a:t>
            </a:r>
          </a:p>
          <a:p>
            <a:endParaRPr lang="en-US" altLang="en-US" sz="1200">
              <a:latin typeface="Helvetica"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19163F0-FB29-4757-AD1B-75AC6CDF37EC}"/>
              </a:ext>
            </a:extLst>
          </p:cNvPr>
          <p:cNvSpPr>
            <a:spLocks noGrp="1"/>
          </p:cNvSpPr>
          <p:nvPr>
            <p:ph type="title"/>
          </p:nvPr>
        </p:nvSpPr>
        <p:spPr>
          <a:xfrm>
            <a:off x="2408238" y="206375"/>
            <a:ext cx="6202362" cy="612332"/>
          </a:xfrm>
        </p:spPr>
        <p:txBody>
          <a:bodyPr/>
          <a:lstStyle/>
          <a:p>
            <a:pPr algn="ctr"/>
            <a:r>
              <a:rPr lang="en-US" altLang="en-US" sz="2800" dirty="0">
                <a:solidFill>
                  <a:srgbClr val="FF0000"/>
                </a:solidFill>
                <a:latin typeface="Helvetica" panose="020B0604020202020204" pitchFamily="34" charset="0"/>
              </a:rPr>
              <a:t>Protocol for Delegates</a:t>
            </a:r>
          </a:p>
        </p:txBody>
      </p:sp>
      <p:sp>
        <p:nvSpPr>
          <p:cNvPr id="11267" name="Content Placeholder 2">
            <a:extLst>
              <a:ext uri="{FF2B5EF4-FFF2-40B4-BE49-F238E27FC236}">
                <a16:creationId xmlns:a16="http://schemas.microsoft.com/office/drawing/2014/main" id="{D366AADC-0220-4E35-82B3-311515523ECF}"/>
              </a:ext>
            </a:extLst>
          </p:cNvPr>
          <p:cNvSpPr>
            <a:spLocks noGrp="1"/>
          </p:cNvSpPr>
          <p:nvPr>
            <p:ph sz="half" idx="1"/>
          </p:nvPr>
        </p:nvSpPr>
        <p:spPr>
          <a:xfrm>
            <a:off x="2949178" y="1200151"/>
            <a:ext cx="2251472" cy="3394472"/>
          </a:xfrm>
        </p:spPr>
        <p:txBody>
          <a:bodyPr/>
          <a:lstStyle/>
          <a:p>
            <a:r>
              <a:rPr lang="en-US" altLang="en-US" sz="1800" dirty="0">
                <a:latin typeface="Helvetica" panose="020B0604020202020204" pitchFamily="34" charset="0"/>
              </a:rPr>
              <a:t>Plan to attend all sessions</a:t>
            </a:r>
          </a:p>
          <a:p>
            <a:endParaRPr lang="en-US" altLang="en-US" sz="1800" dirty="0">
              <a:latin typeface="Helvetica" panose="020B0604020202020204" pitchFamily="34" charset="0"/>
            </a:endParaRPr>
          </a:p>
          <a:p>
            <a:r>
              <a:rPr lang="en-US" altLang="en-US" sz="1800" dirty="0">
                <a:latin typeface="Helvetica" panose="020B0604020202020204" pitchFamily="34" charset="0"/>
              </a:rPr>
              <a:t>Be on time &amp; in the proper seating area</a:t>
            </a:r>
          </a:p>
          <a:p>
            <a:endParaRPr lang="en-US" altLang="en-US" sz="1800" dirty="0">
              <a:latin typeface="Helvetica" panose="020B0604020202020204" pitchFamily="34" charset="0"/>
            </a:endParaRPr>
          </a:p>
          <a:p>
            <a:r>
              <a:rPr lang="en-US" altLang="en-US" sz="1800" dirty="0">
                <a:latin typeface="Helvetica" panose="020B0604020202020204" pitchFamily="34" charset="0"/>
              </a:rPr>
              <a:t>Study the call &amp; discuss issues with unit members</a:t>
            </a:r>
          </a:p>
          <a:p>
            <a:endParaRPr lang="en-US" altLang="en-US" sz="600" dirty="0">
              <a:latin typeface="Helvetica" panose="020B0604020202020204" pitchFamily="34" charset="0"/>
            </a:endParaRPr>
          </a:p>
          <a:p>
            <a:endParaRPr lang="en-US" altLang="en-US" sz="600" dirty="0">
              <a:latin typeface="Helvetica" panose="020B0604020202020204" pitchFamily="34" charset="0"/>
            </a:endParaRPr>
          </a:p>
          <a:p>
            <a:endParaRPr lang="en-US" altLang="en-US" sz="600" dirty="0">
              <a:latin typeface="Helvetica" panose="020B0604020202020204" pitchFamily="34" charset="0"/>
            </a:endParaRPr>
          </a:p>
        </p:txBody>
      </p:sp>
      <p:sp>
        <p:nvSpPr>
          <p:cNvPr id="11268" name="Content Placeholder 3">
            <a:extLst>
              <a:ext uri="{FF2B5EF4-FFF2-40B4-BE49-F238E27FC236}">
                <a16:creationId xmlns:a16="http://schemas.microsoft.com/office/drawing/2014/main" id="{EB09D29C-E73C-433F-88D4-B36CDF8A55C1}"/>
              </a:ext>
            </a:extLst>
          </p:cNvPr>
          <p:cNvSpPr>
            <a:spLocks noGrp="1"/>
          </p:cNvSpPr>
          <p:nvPr>
            <p:ph sz="half" idx="2"/>
          </p:nvPr>
        </p:nvSpPr>
        <p:spPr>
          <a:xfrm>
            <a:off x="5350669" y="1200151"/>
            <a:ext cx="2307431" cy="3394472"/>
          </a:xfrm>
        </p:spPr>
        <p:txBody>
          <a:bodyPr/>
          <a:lstStyle/>
          <a:p>
            <a:r>
              <a:rPr lang="en-US" altLang="en-US" sz="1800" dirty="0">
                <a:latin typeface="Helvetica" panose="020B0604020202020204" pitchFamily="34" charset="0"/>
              </a:rPr>
              <a:t>Take part in the discussion</a:t>
            </a:r>
          </a:p>
          <a:p>
            <a:endParaRPr lang="en-US" altLang="en-US" sz="1800" dirty="0">
              <a:latin typeface="Helvetica" panose="020B0604020202020204" pitchFamily="34" charset="0"/>
            </a:endParaRPr>
          </a:p>
          <a:p>
            <a:r>
              <a:rPr lang="en-US" altLang="en-US" sz="1800" dirty="0">
                <a:latin typeface="Helvetica" panose="020B0604020202020204" pitchFamily="34" charset="0"/>
              </a:rPr>
              <a:t>Be prepared to vote</a:t>
            </a:r>
          </a:p>
          <a:p>
            <a:endParaRPr lang="en-US" altLang="en-US" sz="1800" dirty="0">
              <a:latin typeface="Helvetica" panose="020B0604020202020204" pitchFamily="34" charset="0"/>
            </a:endParaRPr>
          </a:p>
          <a:p>
            <a:r>
              <a:rPr lang="en-US" altLang="en-US" sz="1800" dirty="0">
                <a:latin typeface="Helvetica" panose="020B0604020202020204" pitchFamily="34" charset="0"/>
              </a:rPr>
              <a:t>Report back to your unit after the meeting</a:t>
            </a:r>
          </a:p>
          <a:p>
            <a:endParaRPr lang="en-US" altLang="en-US" dirty="0">
              <a:latin typeface="Helvetica" panose="020B0604020202020204" pitchFamily="34" charset="0"/>
            </a:endParaRPr>
          </a:p>
          <a:p>
            <a:endParaRPr lang="en-US" altLang="en-US" dirty="0">
              <a:latin typeface="Helvetica" panose="020B0604020202020204" pitchFamily="34" charset="0"/>
            </a:endParaRPr>
          </a:p>
          <a:p>
            <a:endParaRPr lang="en-US" altLang="en-US" dirty="0">
              <a:latin typeface="Helvetica"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6AEFE42-50F2-49BE-B9A3-8AD695B5B128}"/>
              </a:ext>
            </a:extLst>
          </p:cNvPr>
          <p:cNvSpPr>
            <a:spLocks noGrp="1"/>
          </p:cNvSpPr>
          <p:nvPr>
            <p:ph type="title"/>
          </p:nvPr>
        </p:nvSpPr>
        <p:spPr>
          <a:xfrm>
            <a:off x="2408238" y="206375"/>
            <a:ext cx="6202362" cy="479822"/>
          </a:xfrm>
        </p:spPr>
        <p:txBody>
          <a:bodyPr/>
          <a:lstStyle/>
          <a:p>
            <a:pPr algn="ctr"/>
            <a:r>
              <a:rPr lang="en-US" altLang="en-US" sz="2800" dirty="0">
                <a:solidFill>
                  <a:srgbClr val="FF0000"/>
                </a:solidFill>
                <a:latin typeface="Helvetica" panose="020B0604020202020204" pitchFamily="34" charset="0"/>
              </a:rPr>
              <a:t>Protocol for Guests</a:t>
            </a:r>
          </a:p>
        </p:txBody>
      </p:sp>
      <p:sp>
        <p:nvSpPr>
          <p:cNvPr id="12291" name="Text Placeholder 2">
            <a:extLst>
              <a:ext uri="{FF2B5EF4-FFF2-40B4-BE49-F238E27FC236}">
                <a16:creationId xmlns:a16="http://schemas.microsoft.com/office/drawing/2014/main" id="{0F25C7E6-8C2F-4F4F-8F49-4918C19D42A7}"/>
              </a:ext>
            </a:extLst>
          </p:cNvPr>
          <p:cNvSpPr>
            <a:spLocks noGrp="1"/>
          </p:cNvSpPr>
          <p:nvPr>
            <p:ph type="body" idx="1"/>
          </p:nvPr>
        </p:nvSpPr>
        <p:spPr>
          <a:xfrm>
            <a:off x="2949179" y="773906"/>
            <a:ext cx="2225278" cy="314325"/>
          </a:xfrm>
        </p:spPr>
        <p:txBody>
          <a:bodyPr/>
          <a:lstStyle/>
          <a:p>
            <a:pPr algn="ctr"/>
            <a:r>
              <a:rPr lang="en-US" altLang="en-US">
                <a:latin typeface="Helvetica" panose="020B0604020202020204" pitchFamily="34" charset="0"/>
              </a:rPr>
              <a:t>Invitations </a:t>
            </a:r>
          </a:p>
        </p:txBody>
      </p:sp>
      <p:sp>
        <p:nvSpPr>
          <p:cNvPr id="12292" name="Content Placeholder 3">
            <a:extLst>
              <a:ext uri="{FF2B5EF4-FFF2-40B4-BE49-F238E27FC236}">
                <a16:creationId xmlns:a16="http://schemas.microsoft.com/office/drawing/2014/main" id="{A6FA53D3-D2D6-4C0C-A930-F8F7D73D6C93}"/>
              </a:ext>
            </a:extLst>
          </p:cNvPr>
          <p:cNvSpPr>
            <a:spLocks noGrp="1"/>
          </p:cNvSpPr>
          <p:nvPr>
            <p:ph sz="half" idx="2"/>
          </p:nvPr>
        </p:nvSpPr>
        <p:spPr>
          <a:xfrm>
            <a:off x="2869407" y="1063228"/>
            <a:ext cx="2708672" cy="3556397"/>
          </a:xfrm>
        </p:spPr>
        <p:txBody>
          <a:bodyPr/>
          <a:lstStyle/>
          <a:p>
            <a:pPr marL="257175" lvl="1" indent="-257175">
              <a:buFont typeface="Arial" panose="020B0604020202020204" pitchFamily="34" charset="0"/>
              <a:buChar char="•"/>
            </a:pPr>
            <a:r>
              <a:rPr lang="en-US" altLang="en-US" sz="1200">
                <a:latin typeface="Helvetica" panose="020B0604020202020204" pitchFamily="34" charset="0"/>
              </a:rPr>
              <a:t>The President determines who the guest(s) will be</a:t>
            </a:r>
          </a:p>
          <a:p>
            <a:pPr marL="257175" lvl="1" indent="-257175">
              <a:buFont typeface="Arial" panose="020B0604020202020204" pitchFamily="34" charset="0"/>
              <a:buChar char="•"/>
            </a:pPr>
            <a:r>
              <a:rPr lang="en-US" altLang="en-US" sz="1200">
                <a:latin typeface="Helvetica" panose="020B0604020202020204" pitchFamily="34" charset="0"/>
              </a:rPr>
              <a:t>A written invitation issued by the Secretary should be sent to all guests who will speak or participate at a function of your department, district, county or unit and make any other arrangements as necessary</a:t>
            </a:r>
          </a:p>
          <a:p>
            <a:pPr marL="257175" lvl="1" indent="-257175">
              <a:buFont typeface="Arial" panose="020B0604020202020204" pitchFamily="34" charset="0"/>
              <a:buChar char="•"/>
            </a:pPr>
            <a:r>
              <a:rPr lang="en-US" altLang="en-US" sz="1200">
                <a:latin typeface="Helvetica" panose="020B0604020202020204" pitchFamily="34" charset="0"/>
              </a:rPr>
              <a:t>The invitation should include </a:t>
            </a:r>
            <a:r>
              <a:rPr lang="en-US" altLang="en-US" sz="1200" b="1">
                <a:latin typeface="Helvetica" panose="020B0604020202020204" pitchFamily="34" charset="0"/>
              </a:rPr>
              <a:t>type of meeting</a:t>
            </a:r>
            <a:r>
              <a:rPr lang="en-US" altLang="en-US" sz="1200">
                <a:latin typeface="Helvetica" panose="020B0604020202020204" pitchFamily="34" charset="0"/>
              </a:rPr>
              <a:t>; attire for the event; </a:t>
            </a:r>
            <a:r>
              <a:rPr lang="en-US" altLang="en-US" sz="1200" b="1">
                <a:latin typeface="Helvetica" panose="020B0604020202020204" pitchFamily="34" charset="0"/>
              </a:rPr>
              <a:t>what’s expected of the speaker</a:t>
            </a:r>
            <a:r>
              <a:rPr lang="en-US" altLang="en-US" sz="1200">
                <a:latin typeface="Helvetica" panose="020B0604020202020204" pitchFamily="34" charset="0"/>
              </a:rPr>
              <a:t>; date, time and location of the event; and </a:t>
            </a:r>
            <a:r>
              <a:rPr lang="en-US" altLang="en-US" sz="1200" b="1">
                <a:latin typeface="Helvetica" panose="020B0604020202020204" pitchFamily="34" charset="0"/>
              </a:rPr>
              <a:t>travel information</a:t>
            </a:r>
          </a:p>
          <a:p>
            <a:pPr marL="257175" lvl="1" indent="-257175">
              <a:buFont typeface="Arial" panose="020B0604020202020204" pitchFamily="34" charset="0"/>
              <a:buChar char="•"/>
            </a:pPr>
            <a:r>
              <a:rPr lang="en-US" altLang="en-US" sz="1200">
                <a:latin typeface="Helvetica" panose="020B0604020202020204" pitchFamily="34" charset="0"/>
              </a:rPr>
              <a:t>The Distinguished Chairman at the direction of the President oversees the guest visit</a:t>
            </a:r>
          </a:p>
          <a:p>
            <a:pPr marL="257175" lvl="1" indent="-257175">
              <a:buFont typeface="Arial" panose="020B0604020202020204" pitchFamily="34" charset="0"/>
              <a:buChar char="•"/>
            </a:pPr>
            <a:endParaRPr lang="en-US" altLang="en-US" sz="1275" b="1">
              <a:latin typeface="Helvetica" panose="020B0604020202020204" pitchFamily="34" charset="0"/>
            </a:endParaRPr>
          </a:p>
          <a:p>
            <a:endParaRPr lang="en-US" altLang="en-US">
              <a:latin typeface="Helvetica" panose="020B0604020202020204" pitchFamily="34" charset="0"/>
            </a:endParaRPr>
          </a:p>
        </p:txBody>
      </p:sp>
      <p:sp>
        <p:nvSpPr>
          <p:cNvPr id="12293" name="Text Placeholder 4">
            <a:extLst>
              <a:ext uri="{FF2B5EF4-FFF2-40B4-BE49-F238E27FC236}">
                <a16:creationId xmlns:a16="http://schemas.microsoft.com/office/drawing/2014/main" id="{D2384AB4-3751-4BFD-B613-8DD153A13223}"/>
              </a:ext>
            </a:extLst>
          </p:cNvPr>
          <p:cNvSpPr>
            <a:spLocks noGrp="1"/>
          </p:cNvSpPr>
          <p:nvPr>
            <p:ph type="body" sz="quarter" idx="3"/>
          </p:nvPr>
        </p:nvSpPr>
        <p:spPr>
          <a:xfrm>
            <a:off x="5578079" y="953691"/>
            <a:ext cx="2255044" cy="479822"/>
          </a:xfrm>
        </p:spPr>
        <p:txBody>
          <a:bodyPr/>
          <a:lstStyle/>
          <a:p>
            <a:pPr algn="ctr"/>
            <a:r>
              <a:rPr lang="en-US" altLang="en-US">
                <a:latin typeface="Helvetica" panose="020B0604020202020204" pitchFamily="34" charset="0"/>
              </a:rPr>
              <a:t>Reception Line</a:t>
            </a:r>
          </a:p>
        </p:txBody>
      </p:sp>
      <p:sp>
        <p:nvSpPr>
          <p:cNvPr id="12294" name="Content Placeholder 5">
            <a:extLst>
              <a:ext uri="{FF2B5EF4-FFF2-40B4-BE49-F238E27FC236}">
                <a16:creationId xmlns:a16="http://schemas.microsoft.com/office/drawing/2014/main" id="{48CC3F1B-84F6-4C53-8D8F-36F3878AD151}"/>
              </a:ext>
            </a:extLst>
          </p:cNvPr>
          <p:cNvSpPr>
            <a:spLocks noGrp="1"/>
          </p:cNvSpPr>
          <p:nvPr>
            <p:ph sz="quarter" idx="4"/>
          </p:nvPr>
        </p:nvSpPr>
        <p:spPr>
          <a:xfrm>
            <a:off x="5578079" y="1395413"/>
            <a:ext cx="2255044" cy="2963466"/>
          </a:xfrm>
        </p:spPr>
        <p:txBody>
          <a:bodyPr/>
          <a:lstStyle/>
          <a:p>
            <a:r>
              <a:rPr lang="en-US" altLang="en-US" sz="1200" b="0">
                <a:latin typeface="Helvetica" panose="020B0604020202020204" pitchFamily="34" charset="0"/>
              </a:rPr>
              <a:t>The President or chairman heads the line</a:t>
            </a:r>
          </a:p>
          <a:p>
            <a:endParaRPr lang="en-US" altLang="en-US" sz="450" b="0">
              <a:latin typeface="Helvetica" panose="020B0604020202020204" pitchFamily="34" charset="0"/>
            </a:endParaRPr>
          </a:p>
          <a:p>
            <a:r>
              <a:rPr lang="en-US" altLang="en-US" sz="1200" b="0">
                <a:latin typeface="Helvetica" panose="020B0604020202020204" pitchFamily="34" charset="0"/>
              </a:rPr>
              <a:t>The guest of honor is next to the President, to her left</a:t>
            </a:r>
          </a:p>
          <a:p>
            <a:endParaRPr lang="en-US" altLang="en-US" sz="450" b="0">
              <a:latin typeface="Helvetica" panose="020B0604020202020204" pitchFamily="34" charset="0"/>
            </a:endParaRPr>
          </a:p>
          <a:p>
            <a:r>
              <a:rPr lang="en-US" altLang="en-US" sz="1200" b="0">
                <a:latin typeface="Helvetica" panose="020B0604020202020204" pitchFamily="34" charset="0"/>
              </a:rPr>
              <a:t>Other guests follow according to rank</a:t>
            </a:r>
          </a:p>
          <a:p>
            <a:endParaRPr lang="en-US" altLang="en-US" sz="450" b="0">
              <a:latin typeface="Helvetica" panose="020B0604020202020204" pitchFamily="34" charset="0"/>
            </a:endParaRPr>
          </a:p>
          <a:p>
            <a:r>
              <a:rPr lang="en-US" altLang="en-US" sz="1200" b="0">
                <a:latin typeface="Helvetica" panose="020B0604020202020204" pitchFamily="34" charset="0"/>
              </a:rPr>
              <a:t>Each person in the reception line repeats to the person next in line the name of the person just greeted</a:t>
            </a:r>
          </a:p>
          <a:p>
            <a:endParaRPr lang="en-US" altLang="en-US" sz="600" b="0">
              <a:latin typeface="Helvetica" panose="020B0604020202020204" pitchFamily="34" charset="0"/>
            </a:endParaRPr>
          </a:p>
          <a:p>
            <a:r>
              <a:rPr lang="en-US" altLang="en-US" sz="1200" b="0">
                <a:latin typeface="Helvetica" panose="020B0604020202020204" pitchFamily="34" charset="0"/>
              </a:rPr>
              <a:t>The reception line should be kept short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90E6ACE4196CA4DB2F6917A1188FD6F" ma:contentTypeVersion="0" ma:contentTypeDescription="Create a new document." ma:contentTypeScope="" ma:versionID="22d533352c78d575e7b335260539a0b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0586E4-F2FD-4A4C-AA7C-64088D3932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CC9ECE8-F624-48FD-AA71-762490BB75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309</TotalTime>
  <Words>2334</Words>
  <Application>Microsoft Office PowerPoint</Application>
  <PresentationFormat>On-screen Show (16:9)</PresentationFormat>
  <Paragraphs>265</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Adobe Garamond Pro</vt:lpstr>
      <vt:lpstr>Adobe Garamond Pro Bold</vt:lpstr>
      <vt:lpstr>Arial</vt:lpstr>
      <vt:lpstr>Bookman Old Style</vt:lpstr>
      <vt:lpstr>Calibri</vt:lpstr>
      <vt:lpstr>Helvetica</vt:lpstr>
      <vt:lpstr>Wingdings</vt:lpstr>
      <vt:lpstr>Office Theme</vt:lpstr>
      <vt:lpstr>Guide to Protocol, Parliamentary Procedures &amp; Conduct Part 5  (This slide show is a combination of a slide show from National and Information Added from other sources)</vt:lpstr>
      <vt:lpstr>MISSION &amp; VISION STATEMENT</vt:lpstr>
      <vt:lpstr>PowerPoint Presentation</vt:lpstr>
      <vt:lpstr>PowerPoint Presentation</vt:lpstr>
      <vt:lpstr>Ribbons and Pins</vt:lpstr>
      <vt:lpstr>Protocol for  The Presiding Officer (The Chair)</vt:lpstr>
      <vt:lpstr>Protocol for Members</vt:lpstr>
      <vt:lpstr>Protocol for Delegates</vt:lpstr>
      <vt:lpstr>Protocol for Guests</vt:lpstr>
      <vt:lpstr>Protocol for Guests (continued)</vt:lpstr>
      <vt:lpstr>Protocol for Guests (continued)</vt:lpstr>
      <vt:lpstr>Protocol for Guests (continued)</vt:lpstr>
      <vt:lpstr>Protocol All Members Should Know</vt:lpstr>
      <vt:lpstr>PowerPoint Presentation</vt:lpstr>
      <vt:lpstr>PowerPoint Presentation</vt:lpstr>
      <vt:lpstr>PowerPoint Presentation</vt:lpstr>
      <vt:lpstr>PowerPoint Presentation</vt:lpstr>
      <vt:lpstr>PowerPoint Presentation</vt:lpstr>
      <vt:lpstr>PowerPoint Presentation</vt:lpstr>
      <vt:lpstr>Why We Don’t Walk Between the Colors</vt:lpstr>
    </vt:vector>
  </TitlesOfParts>
  <Company>Boy Scouts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Morrow</dc:creator>
  <cp:lastModifiedBy>Pamela Bates</cp:lastModifiedBy>
  <cp:revision>36</cp:revision>
  <cp:lastPrinted>2021-04-19T15:09:17Z</cp:lastPrinted>
  <dcterms:created xsi:type="dcterms:W3CDTF">2011-01-20T16:20:29Z</dcterms:created>
  <dcterms:modified xsi:type="dcterms:W3CDTF">2021-08-18T17:59:29Z</dcterms:modified>
</cp:coreProperties>
</file>