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0"/>
  </p:notesMasterIdLst>
  <p:handoutMasterIdLst>
    <p:handoutMasterId r:id="rId21"/>
  </p:handoutMasterIdLst>
  <p:sldIdLst>
    <p:sldId id="265" r:id="rId4"/>
    <p:sldId id="258" r:id="rId5"/>
    <p:sldId id="267" r:id="rId6"/>
    <p:sldId id="266" r:id="rId7"/>
    <p:sldId id="403" r:id="rId8"/>
    <p:sldId id="405" r:id="rId9"/>
    <p:sldId id="261" r:id="rId10"/>
    <p:sldId id="412" r:id="rId11"/>
    <p:sldId id="406" r:id="rId12"/>
    <p:sldId id="408" r:id="rId13"/>
    <p:sldId id="413" r:id="rId14"/>
    <p:sldId id="409" r:id="rId15"/>
    <p:sldId id="414" r:id="rId16"/>
    <p:sldId id="415" r:id="rId17"/>
    <p:sldId id="416" r:id="rId18"/>
    <p:sldId id="410" r:id="rId1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694"/>
  </p:normalViewPr>
  <p:slideViewPr>
    <p:cSldViewPr snapToGrid="0" snapToObjects="1">
      <p:cViewPr varScale="1">
        <p:scale>
          <a:sx n="90" d="100"/>
          <a:sy n="90" d="100"/>
        </p:scale>
        <p:origin x="954" y="7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9D46E-8C1E-D249-BD03-E0ABC6331A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8C4DBA-B0A6-E940-977C-3CFD3FF9FC4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1173524-907D-F148-B752-E83A3836C398}" type="datetime1">
              <a:rPr lang="en-US" altLang="en-US" smtClean="0"/>
              <a:t>8/18/2021</a:t>
            </a:fld>
            <a:endParaRPr lang="en-US" altLang="en-US"/>
          </a:p>
        </p:txBody>
      </p:sp>
      <p:sp>
        <p:nvSpPr>
          <p:cNvPr id="4" name="Footer Placeholder 3">
            <a:extLst>
              <a:ext uri="{FF2B5EF4-FFF2-40B4-BE49-F238E27FC236}">
                <a16:creationId xmlns:a16="http://schemas.microsoft.com/office/drawing/2014/main" id="{C28C4A4D-1CCD-2E41-8966-C628F54E4D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7A27B19-0868-AF45-AFA7-66211085A2D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1194C48-C4A5-EE42-8D9F-CBC71AA5CD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21F20A-95EE-CC41-9A7C-6A9EC1D059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B7CF04A-F526-444E-A951-75D1568560D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574A509-53BB-4C4C-B866-F5E07BCEC399}" type="datetime1">
              <a:rPr lang="en-US" altLang="en-US" smtClean="0"/>
              <a:t>8/18/2021</a:t>
            </a:fld>
            <a:endParaRPr lang="en-US" altLang="en-US"/>
          </a:p>
        </p:txBody>
      </p:sp>
      <p:sp>
        <p:nvSpPr>
          <p:cNvPr id="4" name="Slide Image Placeholder 3">
            <a:extLst>
              <a:ext uri="{FF2B5EF4-FFF2-40B4-BE49-F238E27FC236}">
                <a16:creationId xmlns:a16="http://schemas.microsoft.com/office/drawing/2014/main" id="{A4D36042-F901-8745-B15F-E8E68DADE3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6CB49B-11B7-9641-BCB6-48CDE568C9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14878-5AEF-9343-B1DB-0B8A459DAD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98C36E1-E68E-AE48-9941-9B19933193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89E114-64B6-0445-8537-E2164C6926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E05DD14-53A5-43E7-864A-4BB831FC8B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34A9F32-FCD7-4A34-8474-2C367507C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be used with the ALApowerpoint Correspondence Course Narrative.</a:t>
            </a:r>
          </a:p>
        </p:txBody>
      </p:sp>
      <p:sp>
        <p:nvSpPr>
          <p:cNvPr id="25604" name="Date Placeholder 3">
            <a:extLst>
              <a:ext uri="{FF2B5EF4-FFF2-40B4-BE49-F238E27FC236}">
                <a16:creationId xmlns:a16="http://schemas.microsoft.com/office/drawing/2014/main" id="{E90D6F13-B3F1-4CB6-B486-959B5835948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09C7A4F-CECC-4E6C-8E07-C244C992DCC5}" type="datetime1">
              <a:rPr lang="en-US" altLang="en-US" smtClean="0"/>
              <a:pPr eaLnBrk="1" hangingPunct="1">
                <a:spcBef>
                  <a:spcPct val="0"/>
                </a:spcBef>
              </a:pPr>
              <a:t>8/18/2021</a:t>
            </a:fld>
            <a:endParaRPr lang="en-US" altLang="en-US"/>
          </a:p>
        </p:txBody>
      </p:sp>
      <p:sp>
        <p:nvSpPr>
          <p:cNvPr id="5" name="Footer Placeholder 4">
            <a:extLst>
              <a:ext uri="{FF2B5EF4-FFF2-40B4-BE49-F238E27FC236}">
                <a16:creationId xmlns:a16="http://schemas.microsoft.com/office/drawing/2014/main" id="{8AD8F15D-143D-4A6A-9FB5-690D1EF53351}"/>
              </a:ext>
            </a:extLst>
          </p:cNvPr>
          <p:cNvSpPr>
            <a:spLocks noGrp="1"/>
          </p:cNvSpPr>
          <p:nvPr>
            <p:ph type="ftr" sz="quarter" idx="4"/>
          </p:nvPr>
        </p:nvSpPr>
        <p:spPr/>
        <p:txBody>
          <a:bodyPr/>
          <a:lstStyle/>
          <a:p>
            <a:pPr>
              <a:defRPr/>
            </a:pPr>
            <a:endParaRPr lang="en-US"/>
          </a:p>
        </p:txBody>
      </p:sp>
      <p:sp>
        <p:nvSpPr>
          <p:cNvPr id="25606" name="Slide Number Placeholder 5">
            <a:extLst>
              <a:ext uri="{FF2B5EF4-FFF2-40B4-BE49-F238E27FC236}">
                <a16:creationId xmlns:a16="http://schemas.microsoft.com/office/drawing/2014/main" id="{08CF282E-A273-44DF-BD61-D2D777BE0D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0EF393C-256D-48CC-B582-97D5BDFACC2A}" type="slidenum">
              <a:rPr lang="en-US" altLang="en-US"/>
              <a:pPr eaLnBrk="1" hangingPunct="1">
                <a:spcBef>
                  <a:spcPct val="0"/>
                </a:spcBef>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spTree>
    <p:extLst>
      <p:ext uri="{BB962C8B-B14F-4D97-AF65-F5344CB8AC3E}">
        <p14:creationId xmlns:p14="http://schemas.microsoft.com/office/powerpoint/2010/main" val="12927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6" name="Picture 5" descr="A purple circle with a black circle&#10;&#10;Description automatically generated with low confidence">
            <a:extLst>
              <a:ext uri="{FF2B5EF4-FFF2-40B4-BE49-F238E27FC236}">
                <a16:creationId xmlns:a16="http://schemas.microsoft.com/office/drawing/2014/main" id="{2D42129B-1002-8945-9B64-513BF88D87EE}"/>
              </a:ext>
            </a:extLst>
          </p:cNvPr>
          <p:cNvPicPr>
            <a:picLocks noChangeAspect="1"/>
          </p:cNvPicPr>
          <p:nvPr userDrawn="1"/>
        </p:nvPicPr>
        <p:blipFill>
          <a:blip r:embed="rId2"/>
          <a:stretch>
            <a:fillRect/>
          </a:stretch>
        </p:blipFill>
        <p:spPr>
          <a:xfrm>
            <a:off x="7001585" y="3412273"/>
            <a:ext cx="1397761" cy="1359984"/>
          </a:xfrm>
          <a:prstGeom prst="rect">
            <a:avLst/>
          </a:prstGeom>
        </p:spPr>
      </p:pic>
    </p:spTree>
    <p:extLst>
      <p:ext uri="{BB962C8B-B14F-4D97-AF65-F5344CB8AC3E}">
        <p14:creationId xmlns:p14="http://schemas.microsoft.com/office/powerpoint/2010/main" val="169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4" name="Picture 3" descr="Logo&#10;&#10;Description automatically generated">
            <a:extLst>
              <a:ext uri="{FF2B5EF4-FFF2-40B4-BE49-F238E27FC236}">
                <a16:creationId xmlns:a16="http://schemas.microsoft.com/office/drawing/2014/main" id="{3C7C414B-EE49-CA47-9E0E-CD5AE196D1BA}"/>
              </a:ext>
            </a:extLst>
          </p:cNvPr>
          <p:cNvPicPr>
            <a:picLocks noChangeAspect="1"/>
          </p:cNvPicPr>
          <p:nvPr userDrawn="1"/>
        </p:nvPicPr>
        <p:blipFill>
          <a:blip r:embed="rId2"/>
          <a:stretch>
            <a:fillRect/>
          </a:stretch>
        </p:blipFill>
        <p:spPr>
          <a:xfrm>
            <a:off x="7031929" y="3412272"/>
            <a:ext cx="1359985" cy="1359985"/>
          </a:xfrm>
          <a:prstGeom prst="rect">
            <a:avLst/>
          </a:prstGeom>
        </p:spPr>
      </p:pic>
    </p:spTree>
    <p:extLst>
      <p:ext uri="{BB962C8B-B14F-4D97-AF65-F5344CB8AC3E}">
        <p14:creationId xmlns:p14="http://schemas.microsoft.com/office/powerpoint/2010/main" val="6440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5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8" y="1200151"/>
            <a:ext cx="300202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4" y="1200151"/>
            <a:ext cx="307664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259706"/>
            <a:ext cx="296734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1739528"/>
            <a:ext cx="296734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6" y="1259706"/>
            <a:ext cx="300664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6" y="1739528"/>
            <a:ext cx="300664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49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D640F9-114A-C645-8837-27AA5A949C6B}"/>
              </a:ext>
            </a:extLst>
          </p:cNvPr>
          <p:cNvSpPr>
            <a:spLocks noChangeArrowheads="1"/>
          </p:cNvSpPr>
          <p:nvPr userDrawn="1"/>
        </p:nvSpPr>
        <p:spPr bwMode="auto">
          <a:xfrm>
            <a:off x="-14288" y="0"/>
            <a:ext cx="2098676" cy="5156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A26F371E-655F-8647-9942-A302D3D791B3}"/>
              </a:ext>
            </a:extLst>
          </p:cNvPr>
          <p:cNvSpPr>
            <a:spLocks noGrp="1"/>
          </p:cNvSpPr>
          <p:nvPr>
            <p:ph type="title"/>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1B65ED1-CF76-C94E-9EE0-47EBB3B85A6C}"/>
              </a:ext>
            </a:extLst>
          </p:cNvPr>
          <p:cNvSpPr>
            <a:spLocks noGrp="1"/>
          </p:cNvSpPr>
          <p:nvPr>
            <p:ph type="body" idx="1"/>
          </p:nvPr>
        </p:nvSpPr>
        <p:spPr bwMode="auto">
          <a:xfrm>
            <a:off x="2408238" y="1200150"/>
            <a:ext cx="6278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BB7FDB62-32E9-DD4D-96AF-D9FB66D94E3C}"/>
              </a:ext>
            </a:extLst>
          </p:cNvPr>
          <p:cNvSpPr>
            <a:spLocks noGrp="1"/>
          </p:cNvSpPr>
          <p:nvPr>
            <p:ph type="sldNum" sz="quarter" idx="4"/>
          </p:nvPr>
        </p:nvSpPr>
        <p:spPr>
          <a:xfrm>
            <a:off x="8731250" y="5297170"/>
            <a:ext cx="412750" cy="273050"/>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145A9B"/>
                </a:solidFill>
                <a:latin typeface="Helvetica" pitchFamily="2" charset="0"/>
              </a:defRPr>
            </a:lvl1pPr>
          </a:lstStyle>
          <a:p>
            <a:fld id="{DA395637-C3C3-F248-B132-17E6A5DC3774}" type="slidenum">
              <a:rPr lang="en-US" altLang="en-US" smtClean="0"/>
              <a:pPr/>
              <a:t>‹#›</a:t>
            </a:fld>
            <a:endParaRPr lang="en-US" altLang="en-US" dirty="0"/>
          </a:p>
        </p:txBody>
      </p:sp>
      <p:sp>
        <p:nvSpPr>
          <p:cNvPr id="17" name="Rectangle 16">
            <a:extLst>
              <a:ext uri="{FF2B5EF4-FFF2-40B4-BE49-F238E27FC236}">
                <a16:creationId xmlns:a16="http://schemas.microsoft.com/office/drawing/2014/main" id="{DB6BBBC9-60D3-DA47-9ED3-6087CB5343DD}"/>
              </a:ext>
            </a:extLst>
          </p:cNvPr>
          <p:cNvSpPr/>
          <p:nvPr userDrawn="1"/>
        </p:nvSpPr>
        <p:spPr>
          <a:xfrm flipV="1">
            <a:off x="2089150" y="0"/>
            <a:ext cx="44450" cy="51435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0">
            <a:extLst>
              <a:ext uri="{FF2B5EF4-FFF2-40B4-BE49-F238E27FC236}">
                <a16:creationId xmlns:a16="http://schemas.microsoft.com/office/drawing/2014/main" id="{E4DBA46A-A8C7-B84C-A3E7-0376897B0B9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80988" y="79375"/>
            <a:ext cx="148113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CF449A5-85DE-714C-80C0-C7658A092655}"/>
              </a:ext>
            </a:extLst>
          </p:cNvPr>
          <p:cNvPicPr>
            <a:picLocks noChangeAspect="1"/>
          </p:cNvPicPr>
          <p:nvPr userDrawn="1"/>
        </p:nvPicPr>
        <p:blipFill>
          <a:blip r:embed="rId12"/>
          <a:stretch>
            <a:fillRect/>
          </a:stretch>
        </p:blipFill>
        <p:spPr>
          <a:xfrm>
            <a:off x="2178050" y="4662564"/>
            <a:ext cx="6965950" cy="392951"/>
          </a:xfrm>
          <a:prstGeom prst="rect">
            <a:avLst/>
          </a:prstGeom>
        </p:spPr>
      </p:pic>
      <p:sp>
        <p:nvSpPr>
          <p:cNvPr id="11" name="Slide Number Placeholder 3">
            <a:extLst>
              <a:ext uri="{FF2B5EF4-FFF2-40B4-BE49-F238E27FC236}">
                <a16:creationId xmlns:a16="http://schemas.microsoft.com/office/drawing/2014/main" id="{81DB29B1-B570-2941-A5D8-3D312B0E4FF4}"/>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rgbClr val="145A9B"/>
                </a:solidFill>
                <a:latin typeface="Helvetica" pitchFamily="2" charset="0"/>
              </a:rPr>
              <a:pPr eaLnBrk="1" hangingPunct="1"/>
              <a:t>‹#›</a:t>
            </a:fld>
            <a:endParaRPr lang="en-US" altLang="en-US" sz="900" dirty="0">
              <a:solidFill>
                <a:srgbClr val="145A9B"/>
              </a:solidFill>
              <a:latin typeface="Helvetica" pitchFamily="2" charset="0"/>
            </a:endParaRPr>
          </a:p>
        </p:txBody>
      </p:sp>
      <p:sp>
        <p:nvSpPr>
          <p:cNvPr id="2" name="Rectangle 1">
            <a:extLst>
              <a:ext uri="{FF2B5EF4-FFF2-40B4-BE49-F238E27FC236}">
                <a16:creationId xmlns:a16="http://schemas.microsoft.com/office/drawing/2014/main" id="{7434BBD9-B8A7-394E-9723-B6ED4AFD61AC}"/>
              </a:ext>
            </a:extLst>
          </p:cNvPr>
          <p:cNvSpPr/>
          <p:nvPr userDrawn="1"/>
        </p:nvSpPr>
        <p:spPr>
          <a:xfrm>
            <a:off x="263525" y="1639888"/>
            <a:ext cx="1543050" cy="830997"/>
          </a:xfrm>
          <a:prstGeom prst="rect">
            <a:avLst/>
          </a:prstGeom>
        </p:spPr>
        <p:txBody>
          <a:bodyPr wrap="square">
            <a:spAutoFit/>
          </a:bodyPr>
          <a:lstStyle/>
          <a:p>
            <a:pPr algn="ctr"/>
            <a:r>
              <a:rPr lang="en-US" sz="1200" b="1" i="1" dirty="0">
                <a:solidFill>
                  <a:srgbClr val="145A9B"/>
                </a:solidFill>
                <a:effectLst/>
                <a:latin typeface="Adobe Garamond Pro Bold" panose="02020502060506020403" pitchFamily="18" charset="77"/>
              </a:rPr>
              <a:t>A Community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of Volunteers Serving Veterans, Military,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and their Families</a:t>
            </a:r>
            <a:endParaRPr lang="en-US" sz="1200" dirty="0">
              <a:solidFill>
                <a:srgbClr val="145A9B"/>
              </a:solidFill>
              <a:effectLst/>
              <a:latin typeface="Adobe Garamond Pro" panose="02020502060506020403" pitchFamily="18" charset="77"/>
            </a:endParaRPr>
          </a:p>
        </p:txBody>
      </p:sp>
    </p:spTree>
  </p:cSld>
  <p:clrMap bg1="lt1" tx1="dk1" bg2="lt2" tx2="dk2" accent1="accent1" accent2="accent2" accent3="accent3" accent4="accent4" accent5="accent5" accent6="accent6" hlink="hlink" folHlink="folHlink"/>
  <p:sldLayoutIdLst>
    <p:sldLayoutId id="2147483689" r:id="rId1"/>
    <p:sldLayoutId id="2147483696" r:id="rId2"/>
    <p:sldLayoutId id="2147483697" r:id="rId3"/>
    <p:sldLayoutId id="2147483695" r:id="rId4"/>
    <p:sldLayoutId id="2147483690" r:id="rId5"/>
    <p:sldLayoutId id="2147483691" r:id="rId6"/>
    <p:sldLayoutId id="2147483692" r:id="rId7"/>
    <p:sldLayoutId id="2147483693" r:id="rId8"/>
    <p:sldLayoutId id="2147483694" r:id="rId9"/>
  </p:sldLayoutIdLst>
  <p:hf hdr="0" ftr="0" dt="0"/>
  <p:txStyles>
    <p:title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a:extLst>
              <a:ext uri="{FF2B5EF4-FFF2-40B4-BE49-F238E27FC236}">
                <a16:creationId xmlns:a16="http://schemas.microsoft.com/office/drawing/2014/main" id="{8A750212-E1AA-8F49-834F-AA834AD97BED}"/>
              </a:ext>
            </a:extLst>
          </p:cNvPr>
          <p:cNvSpPr>
            <a:spLocks noGrp="1"/>
          </p:cNvSpPr>
          <p:nvPr>
            <p:ph type="title"/>
          </p:nvPr>
        </p:nvSpPr>
        <p:spPr>
          <a:xfrm>
            <a:off x="2567726" y="1619524"/>
            <a:ext cx="6278562" cy="1582738"/>
          </a:xfrm>
        </p:spPr>
        <p:txBody>
          <a:bodyPr/>
          <a:lstStyle/>
          <a:p>
            <a:pPr marL="91440" indent="-91440" eaLnBrk="1" hangingPunct="1">
              <a:spcBef>
                <a:spcPct val="0"/>
              </a:spcBef>
              <a:buFontTx/>
              <a:buNone/>
            </a:pPr>
            <a:r>
              <a:rPr lang="en-US" altLang="en-US" sz="2400" dirty="0">
                <a:solidFill>
                  <a:srgbClr val="FF0000"/>
                </a:solidFill>
                <a:latin typeface="Helvetica" panose="020B0604020202020204" pitchFamily="34" charset="0"/>
              </a:rPr>
              <a:t>PART 7  –  </a:t>
            </a:r>
            <a:r>
              <a:rPr lang="en-US" altLang="en-US" sz="2400" dirty="0">
                <a:solidFill>
                  <a:srgbClr val="FF0000"/>
                </a:solidFill>
                <a:latin typeface="Arial" panose="020B0604020202020204" pitchFamily="34" charset="0"/>
              </a:rPr>
              <a:t>ATTITUDE/CHAIN OF COMMAND</a:t>
            </a:r>
            <a:r>
              <a:rPr lang="en-US" altLang="en-US" sz="2400">
                <a:solidFill>
                  <a:srgbClr val="FF0000"/>
                </a:solidFill>
                <a:latin typeface="Arial" panose="020B0604020202020204" pitchFamily="34" charset="0"/>
              </a:rPr>
              <a:t>/ WRITING </a:t>
            </a:r>
            <a:r>
              <a:rPr lang="en-US" altLang="en-US" sz="2400" dirty="0">
                <a:solidFill>
                  <a:srgbClr val="FF0000"/>
                </a:solidFill>
                <a:latin typeface="Arial" panose="020B0604020202020204" pitchFamily="34" charset="0"/>
              </a:rPr>
              <a:t>A NARRATIVE/ END OF YEAR REPORTS/TAKING THE CHALLENGE</a:t>
            </a:r>
            <a:br>
              <a:rPr lang="en-US" altLang="en-US" sz="2400" dirty="0">
                <a:solidFill>
                  <a:srgbClr val="FF0000"/>
                </a:solidFill>
                <a:latin typeface="Arial" panose="020B0604020202020204" pitchFamily="34" charset="0"/>
              </a:rPr>
            </a:b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GUIDE TO THE AMERICAN LEGION AUXILIARY</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DEPARTMENT OF OHIO </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LEADERSHIP </a:t>
            </a:r>
            <a:br>
              <a:rPr lang="en-US" altLang="en-US" sz="3200" dirty="0">
                <a:solidFill>
                  <a:srgbClr val="FF0000"/>
                </a:solidFill>
                <a:latin typeface="Helvetica" panose="020B0604020202020204" pitchFamily="34" charset="0"/>
              </a:rPr>
            </a:br>
            <a:endParaRPr lang="en-US" altLang="en-US" sz="3200" dirty="0">
              <a:solidFill>
                <a:srgbClr val="FF0000"/>
              </a:solidFill>
              <a:latin typeface="Helvetica" pitchFamily="2" charset="0"/>
              <a:ea typeface="ＭＳ Ｐゴシック" panose="020B0600070205080204" pitchFamily="34" charset="-128"/>
            </a:endParaRPr>
          </a:p>
        </p:txBody>
      </p:sp>
      <p:sp>
        <p:nvSpPr>
          <p:cNvPr id="5" name="TextBox 4">
            <a:extLst>
              <a:ext uri="{FF2B5EF4-FFF2-40B4-BE49-F238E27FC236}">
                <a16:creationId xmlns:a16="http://schemas.microsoft.com/office/drawing/2014/main" id="{4F2EB0C8-A15C-47C4-AB51-BFF41D1C9604}"/>
              </a:ext>
            </a:extLst>
          </p:cNvPr>
          <p:cNvSpPr txBox="1"/>
          <p:nvPr/>
        </p:nvSpPr>
        <p:spPr>
          <a:xfrm flipH="1">
            <a:off x="5794744" y="3973919"/>
            <a:ext cx="3051544" cy="738664"/>
          </a:xfrm>
          <a:prstGeom prst="rect">
            <a:avLst/>
          </a:prstGeom>
          <a:noFill/>
        </p:spPr>
        <p:txBody>
          <a:bodyPr wrap="square" rtlCol="0">
            <a:spAutoFit/>
          </a:bodyPr>
          <a:lstStyle/>
          <a:p>
            <a:pPr algn="ctr"/>
            <a:r>
              <a:rPr lang="en-US" sz="1400" dirty="0"/>
              <a:t>Prepared by Pam Bates</a:t>
            </a:r>
          </a:p>
          <a:p>
            <a:pPr algn="ctr"/>
            <a:r>
              <a:rPr lang="en-US" sz="1400" dirty="0"/>
              <a:t>Department Leadership Chairman</a:t>
            </a:r>
          </a:p>
          <a:p>
            <a:pPr algn="ctr"/>
            <a:r>
              <a:rPr lang="en-US" sz="1400" dirty="0"/>
              <a:t>Revised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AC09FC69-BEA2-4132-9608-8C2F3D6AE460}"/>
              </a:ext>
            </a:extLst>
          </p:cNvPr>
          <p:cNvSpPr>
            <a:spLocks noGrp="1"/>
          </p:cNvSpPr>
          <p:nvPr>
            <p:ph type="title"/>
          </p:nvPr>
        </p:nvSpPr>
        <p:spPr>
          <a:xfrm>
            <a:off x="2726366" y="114300"/>
            <a:ext cx="5689997" cy="596504"/>
          </a:xfrm>
        </p:spPr>
        <p:txBody>
          <a:bodyPr/>
          <a:lstStyle/>
          <a:p>
            <a:br>
              <a:rPr lang="en-US" altLang="en-US" sz="1800" dirty="0">
                <a:solidFill>
                  <a:srgbClr val="FF0000"/>
                </a:solidFill>
                <a:latin typeface="Helvetica" panose="020B0604020202020204" pitchFamily="34" charset="0"/>
              </a:rPr>
            </a:br>
            <a:r>
              <a:rPr lang="en-US" altLang="en-US" sz="1800" dirty="0">
                <a:solidFill>
                  <a:srgbClr val="FF0000"/>
                </a:solidFill>
                <a:latin typeface="Helvetica" panose="020B0604020202020204" pitchFamily="34" charset="0"/>
              </a:rPr>
              <a:t>HOW TO COMPLETE A MID &amp; END YEAR REPORT</a:t>
            </a:r>
            <a:br>
              <a:rPr lang="en-US" altLang="en-US" sz="1500" dirty="0">
                <a:solidFill>
                  <a:srgbClr val="FF0000"/>
                </a:solidFill>
                <a:latin typeface="Helvetica" panose="020B0604020202020204" pitchFamily="34" charset="0"/>
              </a:rPr>
            </a:br>
            <a:endParaRPr lang="en-US" altLang="en-US" sz="1500" dirty="0">
              <a:solidFill>
                <a:srgbClr val="FF0000"/>
              </a:solidFill>
              <a:latin typeface="Helvetica" panose="020B0604020202020204" pitchFamily="34" charset="0"/>
            </a:endParaRPr>
          </a:p>
        </p:txBody>
      </p:sp>
      <p:sp>
        <p:nvSpPr>
          <p:cNvPr id="8195" name="Content Placeholder 3">
            <a:extLst>
              <a:ext uri="{FF2B5EF4-FFF2-40B4-BE49-F238E27FC236}">
                <a16:creationId xmlns:a16="http://schemas.microsoft.com/office/drawing/2014/main" id="{0718E9CB-9748-49FE-81DE-2E9B06590E2B}"/>
              </a:ext>
            </a:extLst>
          </p:cNvPr>
          <p:cNvSpPr>
            <a:spLocks noGrp="1"/>
          </p:cNvSpPr>
          <p:nvPr>
            <p:ph idx="1"/>
          </p:nvPr>
        </p:nvSpPr>
        <p:spPr>
          <a:xfrm>
            <a:off x="2288778" y="577066"/>
            <a:ext cx="6604397" cy="2659856"/>
          </a:xfrm>
        </p:spPr>
        <p:txBody>
          <a:bodyPr/>
          <a:lstStyle/>
          <a:p>
            <a:pPr>
              <a:buFont typeface="Arial" charset="0"/>
              <a:buChar char="•"/>
              <a:defRPr/>
            </a:pPr>
            <a:r>
              <a:rPr lang="en-US" sz="1500" dirty="0"/>
              <a:t>Review &amp; Read the OHIO Plan of Action </a:t>
            </a:r>
          </a:p>
          <a:p>
            <a:pPr lvl="1">
              <a:buFont typeface="Arial" charset="0"/>
              <a:buChar char="–"/>
              <a:defRPr/>
            </a:pPr>
            <a:r>
              <a:rPr lang="en-US" b="1" dirty="0"/>
              <a:t> Mailed to the Unit President to distribute to the Unit Chairman </a:t>
            </a:r>
          </a:p>
          <a:p>
            <a:pPr lvl="1">
              <a:buFont typeface="Arial" charset="0"/>
              <a:buChar char="–"/>
              <a:defRPr/>
            </a:pPr>
            <a:r>
              <a:rPr lang="en-US" b="1" dirty="0"/>
              <a:t> Find online at www.alaohio.org  </a:t>
            </a:r>
          </a:p>
          <a:p>
            <a:pPr lvl="1">
              <a:buFont typeface="Arial" charset="0"/>
              <a:buChar char="–"/>
              <a:defRPr/>
            </a:pPr>
            <a:r>
              <a:rPr lang="en-US" b="1" dirty="0"/>
              <a:t>Request an email copy from the Department Chairman</a:t>
            </a:r>
          </a:p>
          <a:p>
            <a:pPr lvl="1">
              <a:buFont typeface="Arial" charset="0"/>
              <a:buChar char="–"/>
              <a:defRPr/>
            </a:pPr>
            <a:r>
              <a:rPr lang="en-US" b="1" dirty="0"/>
              <a:t>Determine objectives to accomplish during the year</a:t>
            </a:r>
          </a:p>
          <a:p>
            <a:pPr lvl="2">
              <a:buFont typeface="Wingdings" panose="05000000000000000000" pitchFamily="2" charset="2"/>
              <a:buChar char="ü"/>
              <a:defRPr/>
            </a:pPr>
            <a:r>
              <a:rPr lang="en-US" sz="1500" b="1" dirty="0">
                <a:solidFill>
                  <a:schemeClr val="tx2">
                    <a:lumMod val="60000"/>
                    <a:lumOff val="40000"/>
                  </a:schemeClr>
                </a:solidFill>
              </a:rPr>
              <a:t>It is IMPORTANT to read </a:t>
            </a:r>
            <a:r>
              <a:rPr lang="en-US" sz="1500" b="1" u="sng" dirty="0">
                <a:solidFill>
                  <a:schemeClr val="tx2">
                    <a:lumMod val="60000"/>
                    <a:lumOff val="40000"/>
                  </a:schemeClr>
                </a:solidFill>
              </a:rPr>
              <a:t>thoroughly and completely</a:t>
            </a:r>
            <a:r>
              <a:rPr lang="en-US" sz="1500" b="1" dirty="0">
                <a:solidFill>
                  <a:schemeClr val="tx2">
                    <a:lumMod val="60000"/>
                    <a:lumOff val="40000"/>
                  </a:schemeClr>
                </a:solidFill>
              </a:rPr>
              <a:t> as each program has different criteria.  Some require dollar values; number of volunteers; number of veterans served (be specific - “many” is not numerical); impact reports some require totally different information.  One size does not fit all.  </a:t>
            </a:r>
          </a:p>
          <a:p>
            <a:pPr marL="0" indent="0">
              <a:buNone/>
              <a:defRPr/>
            </a:pPr>
            <a:endParaRPr lang="en-US" sz="1500" dirty="0"/>
          </a:p>
          <a:p>
            <a:pPr marL="0" indent="0">
              <a:buNone/>
              <a:defRPr/>
            </a:pPr>
            <a:endParaRPr lang="en-US" sz="1350" dirty="0"/>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4340" name="Slide Number Placeholder 1">
            <a:extLst>
              <a:ext uri="{FF2B5EF4-FFF2-40B4-BE49-F238E27FC236}">
                <a16:creationId xmlns:a16="http://schemas.microsoft.com/office/drawing/2014/main" id="{B677405F-CD17-4BF5-B548-3AB389B195B3}"/>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10</a:t>
            </a:fld>
            <a:endParaRPr lang="en-US" altLang="en-US" sz="750">
              <a:solidFill>
                <a:srgbClr val="95B3D7"/>
              </a:solidFill>
            </a:endParaRPr>
          </a:p>
        </p:txBody>
      </p:sp>
      <p:pic>
        <p:nvPicPr>
          <p:cNvPr id="14341" name="Picture 5" descr="C:\Users\Bates\AppData\Local\Microsoft\Windows\INetCache\IE\FLZ38MRU\reportit[1].jpg">
            <a:extLst>
              <a:ext uri="{FF2B5EF4-FFF2-40B4-BE49-F238E27FC236}">
                <a16:creationId xmlns:a16="http://schemas.microsoft.com/office/drawing/2014/main" id="{D40F6547-A90A-41AF-A425-22879604B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1183173"/>
            <a:ext cx="1390650" cy="81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486048C3-86CC-40AD-95F9-1F50134231AC}"/>
              </a:ext>
            </a:extLst>
          </p:cNvPr>
          <p:cNvSpPr>
            <a:spLocks noGrp="1"/>
          </p:cNvSpPr>
          <p:nvPr>
            <p:ph type="title"/>
          </p:nvPr>
        </p:nvSpPr>
        <p:spPr>
          <a:xfrm>
            <a:off x="2439287" y="114300"/>
            <a:ext cx="5689997" cy="596504"/>
          </a:xfrm>
        </p:spPr>
        <p:txBody>
          <a:bodyPr/>
          <a:lstStyle/>
          <a:p>
            <a:br>
              <a:rPr lang="en-US" altLang="en-US" sz="1800" dirty="0">
                <a:solidFill>
                  <a:srgbClr val="FF0000"/>
                </a:solidFill>
                <a:latin typeface="Helvetica" panose="020B0604020202020204" pitchFamily="34" charset="0"/>
              </a:rPr>
            </a:br>
            <a:r>
              <a:rPr lang="en-US" altLang="en-US" sz="1800" dirty="0">
                <a:solidFill>
                  <a:srgbClr val="FF0000"/>
                </a:solidFill>
                <a:latin typeface="Helvetica" panose="020B0604020202020204" pitchFamily="34" charset="0"/>
              </a:rPr>
              <a:t>HOW TO COMPLETE AN END YEAR REPORT</a:t>
            </a:r>
            <a:br>
              <a:rPr lang="en-US" altLang="en-US" sz="1500" dirty="0">
                <a:solidFill>
                  <a:srgbClr val="FF0000"/>
                </a:solidFill>
                <a:latin typeface="Helvetica" panose="020B0604020202020204" pitchFamily="34" charset="0"/>
              </a:rPr>
            </a:br>
            <a:endParaRPr lang="en-US" altLang="en-US" sz="1500" dirty="0">
              <a:solidFill>
                <a:srgbClr val="FF0000"/>
              </a:solidFill>
              <a:latin typeface="Helvetica" panose="020B0604020202020204" pitchFamily="34" charset="0"/>
            </a:endParaRPr>
          </a:p>
        </p:txBody>
      </p:sp>
      <p:sp>
        <p:nvSpPr>
          <p:cNvPr id="8195" name="Content Placeholder 3">
            <a:extLst>
              <a:ext uri="{FF2B5EF4-FFF2-40B4-BE49-F238E27FC236}">
                <a16:creationId xmlns:a16="http://schemas.microsoft.com/office/drawing/2014/main" id="{EBD6AE07-E170-4A94-90EE-659853EC75DB}"/>
              </a:ext>
            </a:extLst>
          </p:cNvPr>
          <p:cNvSpPr>
            <a:spLocks noGrp="1"/>
          </p:cNvSpPr>
          <p:nvPr>
            <p:ph idx="1"/>
          </p:nvPr>
        </p:nvSpPr>
        <p:spPr>
          <a:xfrm>
            <a:off x="2288778" y="879707"/>
            <a:ext cx="6604397" cy="2659856"/>
          </a:xfrm>
        </p:spPr>
        <p:txBody>
          <a:bodyPr/>
          <a:lstStyle/>
          <a:p>
            <a:pPr>
              <a:buFont typeface="Arial" charset="0"/>
              <a:buChar char="•"/>
              <a:defRPr/>
            </a:pPr>
            <a:r>
              <a:rPr lang="en-US" sz="1600" dirty="0"/>
              <a:t>Compile data, total numbers, activities from your members and treasurer and then determine where the information fits the Ohio Plan of Action objectives and the Impact Report.</a:t>
            </a:r>
          </a:p>
          <a:p>
            <a:pPr lvl="1">
              <a:buFont typeface="Wingdings" panose="05000000000000000000" pitchFamily="2" charset="2"/>
              <a:buChar char="ü"/>
              <a:defRPr/>
            </a:pPr>
            <a:r>
              <a:rPr lang="en-US" sz="1600" dirty="0"/>
              <a:t>If an activity crosses several Programs, decide to use the numbers on one or distribute them across the Programs that are involved.</a:t>
            </a:r>
          </a:p>
          <a:p>
            <a:pPr marL="0" indent="0">
              <a:buNone/>
              <a:defRPr/>
            </a:pPr>
            <a:endParaRPr lang="en-US" sz="1600" dirty="0"/>
          </a:p>
          <a:p>
            <a:pPr>
              <a:buFont typeface="Arial" charset="0"/>
              <a:buChar char="•"/>
              <a:defRPr/>
            </a:pPr>
            <a:r>
              <a:rPr lang="en-US" sz="1600" dirty="0"/>
              <a:t>Write the narrative, and forward it by deadline to the individual who is to receive the report.  This is listed in the Plan of Action.</a:t>
            </a:r>
          </a:p>
          <a:p>
            <a:pPr marL="0" indent="0">
              <a:buNone/>
              <a:defRPr/>
            </a:pPr>
            <a:endParaRPr lang="en-US" sz="1600" dirty="0"/>
          </a:p>
          <a:p>
            <a:pPr>
              <a:buFont typeface="Arial" charset="0"/>
              <a:buChar char="•"/>
              <a:defRPr/>
            </a:pPr>
            <a:r>
              <a:rPr lang="en-US" sz="1600" dirty="0"/>
              <a:t>If we as department chairmen do not receive information from our units, we cannot report “What Ohio Does” for the programs. </a:t>
            </a:r>
          </a:p>
          <a:p>
            <a:pPr marL="0" indent="0">
              <a:buNone/>
              <a:defRPr/>
            </a:pPr>
            <a:endParaRPr lang="en-US" sz="1500" dirty="0"/>
          </a:p>
          <a:p>
            <a:pPr marL="0" indent="0">
              <a:buNone/>
              <a:defRPr/>
            </a:pPr>
            <a:endParaRPr lang="en-US" sz="1350" dirty="0"/>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5364" name="Slide Number Placeholder 1">
            <a:extLst>
              <a:ext uri="{FF2B5EF4-FFF2-40B4-BE49-F238E27FC236}">
                <a16:creationId xmlns:a16="http://schemas.microsoft.com/office/drawing/2014/main" id="{CB410C6B-0834-4470-8526-75F3E957B9A7}"/>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11</a:t>
            </a:fld>
            <a:endParaRPr lang="en-US" altLang="en-US" sz="750">
              <a:solidFill>
                <a:srgbClr val="95B3D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BB30BCF4-4B1D-4A7A-B7F4-5758429CE91C}"/>
              </a:ext>
            </a:extLst>
          </p:cNvPr>
          <p:cNvSpPr>
            <a:spLocks noGrp="1"/>
          </p:cNvSpPr>
          <p:nvPr>
            <p:ph type="title"/>
          </p:nvPr>
        </p:nvSpPr>
        <p:spPr>
          <a:xfrm>
            <a:off x="2676747" y="143470"/>
            <a:ext cx="5206604" cy="596504"/>
          </a:xfrm>
        </p:spPr>
        <p:txBody>
          <a:bodyPr/>
          <a:lstStyle/>
          <a:p>
            <a:pPr algn="ctr">
              <a:defRPr/>
            </a:pPr>
            <a:br>
              <a:rPr lang="en-US" altLang="en-US" dirty="0">
                <a:solidFill>
                  <a:srgbClr val="FF0000"/>
                </a:solidFill>
                <a:latin typeface="Helvetica" charset="0"/>
              </a:rPr>
            </a:br>
            <a:r>
              <a:rPr lang="en-US" sz="2100" dirty="0">
                <a:solidFill>
                  <a:srgbClr val="FF0000"/>
                </a:solidFill>
              </a:rPr>
              <a:t>WRITING YOUR UNIT </a:t>
            </a:r>
            <a:r>
              <a:rPr lang="en-US" sz="2100" strike="sngStrike" dirty="0">
                <a:solidFill>
                  <a:srgbClr val="FF0000"/>
                </a:solidFill>
              </a:rPr>
              <a:t>NARRATIVE</a:t>
            </a:r>
            <a:r>
              <a:rPr lang="en-US" sz="2100" dirty="0">
                <a:solidFill>
                  <a:srgbClr val="FF0000"/>
                </a:solidFill>
              </a:rPr>
              <a:t> STORY</a:t>
            </a:r>
            <a:br>
              <a:rPr lang="en-US" sz="1800" dirty="0">
                <a:solidFill>
                  <a:srgbClr val="FF0000"/>
                </a:solidFill>
              </a:rPr>
            </a:br>
            <a:endParaRPr lang="en-US" altLang="en-US" dirty="0">
              <a:solidFill>
                <a:srgbClr val="FF0000"/>
              </a:solidFill>
              <a:latin typeface="Helvetica" charset="0"/>
            </a:endParaRPr>
          </a:p>
        </p:txBody>
      </p:sp>
      <p:sp>
        <p:nvSpPr>
          <p:cNvPr id="16387" name="Slide Number Placeholder 1">
            <a:extLst>
              <a:ext uri="{FF2B5EF4-FFF2-40B4-BE49-F238E27FC236}">
                <a16:creationId xmlns:a16="http://schemas.microsoft.com/office/drawing/2014/main" id="{6F29C5D6-9035-49A5-9846-41F16FB5BC83}"/>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12</a:t>
            </a:fld>
            <a:endParaRPr lang="en-US" altLang="en-US" sz="750">
              <a:solidFill>
                <a:srgbClr val="95B3D7"/>
              </a:solidFill>
            </a:endParaRPr>
          </a:p>
        </p:txBody>
      </p:sp>
      <p:pic>
        <p:nvPicPr>
          <p:cNvPr id="16388" name="Picture 5" descr="C:\Users\Bates\AppData\Local\Microsoft\Windows\INetCache\IE\610SK512\5811462374_5cb11c3766_z[1].jpg">
            <a:extLst>
              <a:ext uri="{FF2B5EF4-FFF2-40B4-BE49-F238E27FC236}">
                <a16:creationId xmlns:a16="http://schemas.microsoft.com/office/drawing/2014/main" id="{58822838-D147-4887-A02C-E1D8ECF49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70" y="619597"/>
            <a:ext cx="1588294" cy="158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F43C23FB-8853-4652-A940-457575C0E4A5}"/>
              </a:ext>
            </a:extLst>
          </p:cNvPr>
          <p:cNvSpPr>
            <a:spLocks noGrp="1"/>
          </p:cNvSpPr>
          <p:nvPr>
            <p:ph idx="1"/>
          </p:nvPr>
        </p:nvSpPr>
        <p:spPr>
          <a:xfrm>
            <a:off x="2193949" y="985591"/>
            <a:ext cx="6172200" cy="3394472"/>
          </a:xfrm>
        </p:spPr>
        <p:txBody>
          <a:bodyPr/>
          <a:lstStyle/>
          <a:p>
            <a:pPr lvl="4">
              <a:buFont typeface="Arial" panose="020B0604020202020204" pitchFamily="34" charset="0"/>
              <a:buChar char="•"/>
              <a:defRPr/>
            </a:pPr>
            <a:r>
              <a:rPr lang="en-US" sz="1500" b="1" i="0" dirty="0"/>
              <a:t>The word narrative often panics people.  Don’t let it!  You are really writing a story about what your unit did or if it’s a member specific award, what they did for the program.  </a:t>
            </a:r>
          </a:p>
          <a:p>
            <a:pPr marL="0" indent="0">
              <a:buNone/>
              <a:defRPr/>
            </a:pPr>
            <a:endParaRPr lang="en-US" sz="1500" dirty="0"/>
          </a:p>
          <a:p>
            <a:pPr>
              <a:buFont typeface="Arial" charset="0"/>
              <a:buChar char="•"/>
              <a:defRPr/>
            </a:pPr>
            <a:r>
              <a:rPr lang="en-US" sz="1500" dirty="0"/>
              <a:t>Think of a member you have not seen for a long time.  Here’s your chance to tell that member what has been happening in the unit for the year.  </a:t>
            </a:r>
          </a:p>
          <a:p>
            <a:pPr marL="0" indent="0">
              <a:buNone/>
              <a:defRPr/>
            </a:pPr>
            <a:endParaRPr lang="en-US" sz="1500" dirty="0"/>
          </a:p>
          <a:p>
            <a:pPr>
              <a:buFont typeface="Arial" charset="0"/>
              <a:buChar char="•"/>
              <a:defRPr/>
            </a:pPr>
            <a:r>
              <a:rPr lang="en-US" sz="1500" dirty="0"/>
              <a:t>Review and read the awards in the OHIO Programs Action Plan.  Each has different criteria. Some require impact reports and the National Report Form in order to be considered.                READ CAREFULLY!  </a:t>
            </a:r>
          </a:p>
          <a:p>
            <a:pPr marL="0" indent="0">
              <a:buNone/>
              <a:defRPr/>
            </a:pPr>
            <a:endParaRPr lang="en-US" sz="1350" dirty="0"/>
          </a:p>
          <a:p>
            <a:pPr>
              <a:buFont typeface="Arial" charset="0"/>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73156B33-94B9-4730-89EE-692F86FC2F02}"/>
              </a:ext>
            </a:extLst>
          </p:cNvPr>
          <p:cNvSpPr>
            <a:spLocks noGrp="1"/>
          </p:cNvSpPr>
          <p:nvPr>
            <p:ph type="title"/>
          </p:nvPr>
        </p:nvSpPr>
        <p:spPr>
          <a:xfrm>
            <a:off x="2946798" y="114300"/>
            <a:ext cx="3745706" cy="596504"/>
          </a:xfrm>
        </p:spPr>
        <p:txBody>
          <a:bodyPr/>
          <a:lstStyle/>
          <a:p>
            <a:pPr algn="ctr"/>
            <a:br>
              <a:rPr lang="en-US" altLang="en-US">
                <a:latin typeface="Helvetica" panose="020B0604020202020204" pitchFamily="34" charset="0"/>
              </a:rPr>
            </a:br>
            <a:endParaRPr lang="en-US" altLang="en-US">
              <a:latin typeface="Helvetica" panose="020B0604020202020204" pitchFamily="34" charset="0"/>
            </a:endParaRPr>
          </a:p>
        </p:txBody>
      </p:sp>
      <p:sp>
        <p:nvSpPr>
          <p:cNvPr id="17411" name="Slide Number Placeholder 1">
            <a:extLst>
              <a:ext uri="{FF2B5EF4-FFF2-40B4-BE49-F238E27FC236}">
                <a16:creationId xmlns:a16="http://schemas.microsoft.com/office/drawing/2014/main" id="{E22A92D1-C7DB-4E3E-A843-0D02E2100E3D}"/>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13</a:t>
            </a:fld>
            <a:endParaRPr lang="en-US" altLang="en-US" sz="750">
              <a:solidFill>
                <a:srgbClr val="95B3D7"/>
              </a:solidFill>
            </a:endParaRPr>
          </a:p>
        </p:txBody>
      </p:sp>
      <p:sp>
        <p:nvSpPr>
          <p:cNvPr id="17412" name="Content Placeholder 1">
            <a:extLst>
              <a:ext uri="{FF2B5EF4-FFF2-40B4-BE49-F238E27FC236}">
                <a16:creationId xmlns:a16="http://schemas.microsoft.com/office/drawing/2014/main" id="{5D737E82-81CC-4BA2-9DA2-24EAB4F7105E}"/>
              </a:ext>
            </a:extLst>
          </p:cNvPr>
          <p:cNvSpPr>
            <a:spLocks noGrp="1"/>
          </p:cNvSpPr>
          <p:nvPr>
            <p:ph idx="1"/>
          </p:nvPr>
        </p:nvSpPr>
        <p:spPr>
          <a:xfrm>
            <a:off x="2222549" y="588584"/>
            <a:ext cx="6172200" cy="3394472"/>
          </a:xfrm>
        </p:spPr>
        <p:txBody>
          <a:bodyPr/>
          <a:lstStyle/>
          <a:p>
            <a:r>
              <a:rPr lang="en-US" altLang="en-US" sz="1600" dirty="0">
                <a:latin typeface="Helvetica" panose="020B0604020202020204" pitchFamily="34" charset="0"/>
              </a:rPr>
              <a:t>Where to start:  </a:t>
            </a:r>
          </a:p>
          <a:p>
            <a:pPr lvl="1"/>
            <a:r>
              <a:rPr lang="en-US" altLang="en-US" sz="1600" b="1" dirty="0">
                <a:latin typeface="Helvetica" panose="020B0604020202020204" pitchFamily="34" charset="0"/>
              </a:rPr>
              <a:t>Plan ahead - check the Programs Action Plan and decide what the unit would like to accomplish and what goals the unit needs to accomplish to achieve any awards.  Remember most units cannot do all the programs. Pick and choose what your unit does best.  </a:t>
            </a:r>
          </a:p>
          <a:p>
            <a:pPr lvl="1"/>
            <a:r>
              <a:rPr lang="en-US" altLang="en-US" sz="1600" b="1" dirty="0">
                <a:latin typeface="Helvetica" panose="020B0604020202020204" pitchFamily="34" charset="0"/>
              </a:rPr>
              <a:t>Try and keep a journal of what your unit and members have done through the year.</a:t>
            </a:r>
          </a:p>
          <a:p>
            <a:pPr lvl="1"/>
            <a:r>
              <a:rPr lang="en-US" altLang="en-US" sz="1600" b="1" dirty="0">
                <a:latin typeface="Helvetica" panose="020B0604020202020204" pitchFamily="34" charset="0"/>
              </a:rPr>
              <a:t>Check the questions on page one. Use those to help write your narrative. </a:t>
            </a:r>
          </a:p>
          <a:p>
            <a:pPr lvl="1"/>
            <a:r>
              <a:rPr lang="en-US" altLang="en-US" sz="1600" b="1" dirty="0">
                <a:latin typeface="Helvetica" panose="020B0604020202020204" pitchFamily="34" charset="0"/>
              </a:rPr>
              <a:t>Check the Objective Goals and Action Steps to achieve those goals.</a:t>
            </a:r>
          </a:p>
          <a:p>
            <a:endParaRPr lang="en-US" altLang="en-US" dirty="0">
              <a:latin typeface="Helvetica" panose="020B0604020202020204" pitchFamily="34" charset="0"/>
            </a:endParaRPr>
          </a:p>
        </p:txBody>
      </p:sp>
      <p:sp>
        <p:nvSpPr>
          <p:cNvPr id="6" name="Title 2">
            <a:extLst>
              <a:ext uri="{FF2B5EF4-FFF2-40B4-BE49-F238E27FC236}">
                <a16:creationId xmlns:a16="http://schemas.microsoft.com/office/drawing/2014/main" id="{1E7ABB4A-EE45-4099-9FA6-F52BFE594724}"/>
              </a:ext>
            </a:extLst>
          </p:cNvPr>
          <p:cNvSpPr txBox="1">
            <a:spLocks/>
          </p:cNvSpPr>
          <p:nvPr/>
        </p:nvSpPr>
        <p:spPr bwMode="auto">
          <a:xfrm>
            <a:off x="2451495" y="139303"/>
            <a:ext cx="5714309"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eaLnBrk="0" fontAlgn="base" hangingPunct="0">
              <a:spcBef>
                <a:spcPct val="0"/>
              </a:spcBef>
              <a:spcAft>
                <a:spcPct val="0"/>
              </a:spcAft>
              <a:defRPr sz="3200" b="1" kern="1200">
                <a:solidFill>
                  <a:srgbClr val="CF0031"/>
                </a:solidFill>
                <a:latin typeface="Helvetica"/>
                <a:ea typeface="MS PGothic" pitchFamily="34"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algn="ctr">
              <a:defRPr/>
            </a:pPr>
            <a:br>
              <a:rPr lang="en-US" altLang="en-US" sz="2400" dirty="0">
                <a:latin typeface="Helvetica" charset="0"/>
              </a:rPr>
            </a:br>
            <a:r>
              <a:rPr lang="en-US" sz="2100" dirty="0">
                <a:solidFill>
                  <a:srgbClr val="FF0000"/>
                </a:solidFill>
              </a:rPr>
              <a:t>WRITING YOUR UNIT </a:t>
            </a:r>
            <a:r>
              <a:rPr lang="en-US" sz="2100" strike="sngStrike" dirty="0">
                <a:solidFill>
                  <a:srgbClr val="FF0000"/>
                </a:solidFill>
              </a:rPr>
              <a:t>NARRATIVE</a:t>
            </a:r>
            <a:r>
              <a:rPr lang="en-US" sz="2100" dirty="0">
                <a:solidFill>
                  <a:srgbClr val="FF0000"/>
                </a:solidFill>
              </a:rPr>
              <a:t> STORY</a:t>
            </a:r>
            <a:br>
              <a:rPr lang="en-US" sz="1800" dirty="0"/>
            </a:br>
            <a:endParaRPr lang="en-US" altLang="en-US" sz="2400" dirty="0">
              <a:latin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27B0B101-B1C8-4F49-8458-7D9AD124F35D}"/>
              </a:ext>
            </a:extLst>
          </p:cNvPr>
          <p:cNvSpPr>
            <a:spLocks noGrp="1"/>
          </p:cNvSpPr>
          <p:nvPr>
            <p:ph type="title"/>
          </p:nvPr>
        </p:nvSpPr>
        <p:spPr>
          <a:xfrm>
            <a:off x="2946798" y="114300"/>
            <a:ext cx="3745706" cy="596504"/>
          </a:xfrm>
        </p:spPr>
        <p:txBody>
          <a:bodyPr/>
          <a:lstStyle/>
          <a:p>
            <a:pPr algn="ctr"/>
            <a:br>
              <a:rPr lang="en-US" altLang="en-US">
                <a:latin typeface="Helvetica" panose="020B0604020202020204" pitchFamily="34" charset="0"/>
              </a:rPr>
            </a:br>
            <a:endParaRPr lang="en-US" altLang="en-US">
              <a:latin typeface="Helvetica" panose="020B0604020202020204" pitchFamily="34" charset="0"/>
            </a:endParaRPr>
          </a:p>
        </p:txBody>
      </p:sp>
      <p:sp>
        <p:nvSpPr>
          <p:cNvPr id="18435" name="Slide Number Placeholder 1">
            <a:extLst>
              <a:ext uri="{FF2B5EF4-FFF2-40B4-BE49-F238E27FC236}">
                <a16:creationId xmlns:a16="http://schemas.microsoft.com/office/drawing/2014/main" id="{ACA08CC6-11E3-4A55-A14C-6599CDF0C17D}"/>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14</a:t>
            </a:fld>
            <a:endParaRPr lang="en-US" altLang="en-US" sz="750">
              <a:solidFill>
                <a:srgbClr val="95B3D7"/>
              </a:solidFill>
            </a:endParaRPr>
          </a:p>
        </p:txBody>
      </p:sp>
      <p:sp>
        <p:nvSpPr>
          <p:cNvPr id="18436" name="Content Placeholder 1">
            <a:extLst>
              <a:ext uri="{FF2B5EF4-FFF2-40B4-BE49-F238E27FC236}">
                <a16:creationId xmlns:a16="http://schemas.microsoft.com/office/drawing/2014/main" id="{B0A44BF8-6264-437B-8BC9-5B2A70994E78}"/>
              </a:ext>
            </a:extLst>
          </p:cNvPr>
          <p:cNvSpPr>
            <a:spLocks noGrp="1"/>
          </p:cNvSpPr>
          <p:nvPr>
            <p:ph idx="1"/>
          </p:nvPr>
        </p:nvSpPr>
        <p:spPr>
          <a:xfrm>
            <a:off x="2336505" y="744615"/>
            <a:ext cx="6172200" cy="3689161"/>
          </a:xfrm>
        </p:spPr>
        <p:txBody>
          <a:bodyPr/>
          <a:lstStyle/>
          <a:p>
            <a:r>
              <a:rPr lang="en-US" altLang="en-US" dirty="0">
                <a:latin typeface="Helvetica" panose="020B0604020202020204" pitchFamily="34" charset="0"/>
              </a:rPr>
              <a:t>Where to start:  (continued)</a:t>
            </a:r>
            <a:endParaRPr lang="en-US" altLang="en-US" sz="1500" dirty="0">
              <a:latin typeface="Helvetica" panose="020B0604020202020204" pitchFamily="34" charset="0"/>
            </a:endParaRPr>
          </a:p>
          <a:p>
            <a:pPr lvl="1"/>
            <a:r>
              <a:rPr lang="en-US" altLang="en-US" sz="1350" b="1" dirty="0">
                <a:latin typeface="Helvetica" panose="020B0604020202020204" pitchFamily="34" charset="0"/>
              </a:rPr>
              <a:t>Once you have gone through all the POA questions, objectives, steps and determine the activities the unit has accomplished start writing…who, what, when, where and how.  </a:t>
            </a:r>
          </a:p>
          <a:p>
            <a:pPr lvl="1"/>
            <a:r>
              <a:rPr lang="en-US" altLang="en-US" sz="1350" b="1" dirty="0">
                <a:latin typeface="Helvetica" panose="020B0604020202020204" pitchFamily="34" charset="0"/>
              </a:rPr>
              <a:t>Be very specific in your writing.  Try to write in the 3</a:t>
            </a:r>
            <a:r>
              <a:rPr lang="en-US" altLang="en-US" sz="1350" b="1" baseline="30000" dirty="0">
                <a:latin typeface="Helvetica" panose="020B0604020202020204" pitchFamily="34" charset="0"/>
              </a:rPr>
              <a:t>rd</a:t>
            </a:r>
            <a:r>
              <a:rPr lang="en-US" altLang="en-US" sz="1350" b="1" dirty="0">
                <a:latin typeface="Helvetica" panose="020B0604020202020204" pitchFamily="34" charset="0"/>
              </a:rPr>
              <a:t> person…not my or I, but the unit, chairman or member.  If the award is member specific, you will have to mention the name.  </a:t>
            </a:r>
          </a:p>
          <a:p>
            <a:pPr lvl="1"/>
            <a:r>
              <a:rPr lang="en-US" altLang="en-US" sz="1350" b="1" dirty="0">
                <a:latin typeface="Helvetica" panose="020B0604020202020204" pitchFamily="34" charset="0"/>
              </a:rPr>
              <a:t>Keep in mind that the Department Chairman, are looking for the criteria specific to their program.  If in doubt what to write, contact the Department Chairman and ask for advice.  </a:t>
            </a:r>
          </a:p>
          <a:p>
            <a:pPr lvl="1">
              <a:spcBef>
                <a:spcPts val="0"/>
              </a:spcBef>
            </a:pPr>
            <a:r>
              <a:rPr lang="en-US" altLang="en-US" sz="1350" b="1" dirty="0">
                <a:latin typeface="Helvetica" panose="020B0604020202020204" pitchFamily="34" charset="0"/>
              </a:rPr>
              <a:t>Trust me…you will not get it right on the first writing…it may take 3 or more times…start early…write then walk away…come back reread and rewrite…suggest you put a Revision on each copy just in case you removed something </a:t>
            </a:r>
            <a:r>
              <a:rPr lang="en-US" altLang="en-US" b="1" dirty="0">
                <a:latin typeface="Helvetica" panose="020B0604020202020204" pitchFamily="34" charset="0"/>
              </a:rPr>
              <a:t>and now you want it back.</a:t>
            </a:r>
            <a:endParaRPr lang="en-US" altLang="en-US" sz="1350" b="1" dirty="0">
              <a:latin typeface="Helvetica" panose="020B0604020202020204" pitchFamily="34" charset="0"/>
            </a:endParaRPr>
          </a:p>
          <a:p>
            <a:endParaRPr lang="en-US" altLang="en-US" dirty="0">
              <a:latin typeface="Helvetica" panose="020B0604020202020204" pitchFamily="34" charset="0"/>
            </a:endParaRPr>
          </a:p>
        </p:txBody>
      </p:sp>
      <p:sp>
        <p:nvSpPr>
          <p:cNvPr id="5" name="Title 2">
            <a:extLst>
              <a:ext uri="{FF2B5EF4-FFF2-40B4-BE49-F238E27FC236}">
                <a16:creationId xmlns:a16="http://schemas.microsoft.com/office/drawing/2014/main" id="{307C20B2-A6BB-4319-85E6-F9430C192E5C}"/>
              </a:ext>
            </a:extLst>
          </p:cNvPr>
          <p:cNvSpPr txBox="1">
            <a:spLocks/>
          </p:cNvSpPr>
          <p:nvPr/>
        </p:nvSpPr>
        <p:spPr bwMode="auto">
          <a:xfrm>
            <a:off x="2666114" y="123356"/>
            <a:ext cx="5680443"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457200" rtl="0" eaLnBrk="0" fontAlgn="base" hangingPunct="0">
              <a:spcBef>
                <a:spcPct val="0"/>
              </a:spcBef>
              <a:spcAft>
                <a:spcPct val="0"/>
              </a:spcAft>
              <a:defRPr sz="3200" b="1" kern="1200">
                <a:solidFill>
                  <a:srgbClr val="CF0031"/>
                </a:solidFill>
                <a:latin typeface="Helvetica"/>
                <a:ea typeface="MS PGothic" pitchFamily="34" charset="-128"/>
                <a:cs typeface="ＭＳ Ｐゴシック" charset="-128"/>
              </a:defRPr>
            </a:lvl1pPr>
            <a:lvl2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2pPr>
            <a:lvl3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3pPr>
            <a:lvl4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4pPr>
            <a:lvl5pPr algn="l" defTabSz="457200" rtl="0" eaLnBrk="0" fontAlgn="base" hangingPunct="0">
              <a:spcBef>
                <a:spcPct val="0"/>
              </a:spcBef>
              <a:spcAft>
                <a:spcPct val="0"/>
              </a:spcAft>
              <a:defRPr sz="3200" b="1">
                <a:solidFill>
                  <a:srgbClr val="CF0031"/>
                </a:solidFill>
                <a:latin typeface="Helvetica" charset="0"/>
                <a:ea typeface="MS PGothic" pitchFamily="34" charset="-128"/>
                <a:cs typeface="ＭＳ Ｐゴシック" charset="-128"/>
              </a:defRPr>
            </a:lvl5pPr>
            <a:lvl6pPr marL="4572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rgbClr val="CF0031"/>
                </a:solidFill>
                <a:latin typeface="Helvetica" charset="0"/>
                <a:ea typeface="ＭＳ Ｐゴシック" charset="-128"/>
                <a:cs typeface="ＭＳ Ｐゴシック" charset="-128"/>
              </a:defRPr>
            </a:lvl9pPr>
          </a:lstStyle>
          <a:p>
            <a:pPr algn="ctr">
              <a:defRPr/>
            </a:pPr>
            <a:br>
              <a:rPr lang="en-US" altLang="en-US" sz="2400" dirty="0">
                <a:latin typeface="Helvetica" charset="0"/>
              </a:rPr>
            </a:br>
            <a:r>
              <a:rPr lang="en-US" sz="2100" dirty="0">
                <a:solidFill>
                  <a:srgbClr val="FF0000"/>
                </a:solidFill>
              </a:rPr>
              <a:t>WRITING YOUR UNIT </a:t>
            </a:r>
            <a:r>
              <a:rPr lang="en-US" sz="2100" strike="sngStrike" dirty="0">
                <a:solidFill>
                  <a:srgbClr val="FF0000"/>
                </a:solidFill>
              </a:rPr>
              <a:t>NARRATIVE</a:t>
            </a:r>
            <a:r>
              <a:rPr lang="en-US" sz="2100" dirty="0">
                <a:solidFill>
                  <a:srgbClr val="FF0000"/>
                </a:solidFill>
              </a:rPr>
              <a:t> STORY </a:t>
            </a:r>
            <a:br>
              <a:rPr lang="en-US" sz="1800" dirty="0">
                <a:solidFill>
                  <a:srgbClr val="FF0000"/>
                </a:solidFill>
              </a:rPr>
            </a:br>
            <a:endParaRPr lang="en-US" altLang="en-US" sz="2400" dirty="0">
              <a:solidFill>
                <a:srgbClr val="FF0000"/>
              </a:solidFill>
              <a:latin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E030C8D8-020D-494A-96CE-BD74B790A950}"/>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15</a:t>
            </a:fld>
            <a:endParaRPr lang="en-US" altLang="en-US" sz="750">
              <a:solidFill>
                <a:srgbClr val="95B3D7"/>
              </a:solidFill>
            </a:endParaRPr>
          </a:p>
        </p:txBody>
      </p:sp>
      <p:sp>
        <p:nvSpPr>
          <p:cNvPr id="19459" name="Rectangle 1">
            <a:extLst>
              <a:ext uri="{FF2B5EF4-FFF2-40B4-BE49-F238E27FC236}">
                <a16:creationId xmlns:a16="http://schemas.microsoft.com/office/drawing/2014/main" id="{E04A0063-A413-4D1C-9F21-E65D54BEA335}"/>
              </a:ext>
            </a:extLst>
          </p:cNvPr>
          <p:cNvSpPr>
            <a:spLocks noChangeArrowheads="1"/>
          </p:cNvSpPr>
          <p:nvPr/>
        </p:nvSpPr>
        <p:spPr bwMode="auto">
          <a:xfrm>
            <a:off x="2798994" y="123825"/>
            <a:ext cx="5245894" cy="60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lnSpc>
                <a:spcPct val="115000"/>
              </a:lnSpc>
              <a:spcBef>
                <a:spcPct val="0"/>
              </a:spcBef>
              <a:spcAft>
                <a:spcPts val="750"/>
              </a:spcAft>
              <a:buNone/>
            </a:pPr>
            <a:r>
              <a:rPr lang="en-US" altLang="en-US" sz="1500" dirty="0">
                <a:solidFill>
                  <a:srgbClr val="FF0000"/>
                </a:solidFill>
                <a:ea typeface="Calibri" panose="020F0502020204030204" pitchFamily="34" charset="0"/>
                <a:cs typeface="Helvetica" panose="020B0604020202020204" pitchFamily="34" charset="0"/>
              </a:rPr>
              <a:t>IT’S UP TO YOU TO MAKE OUR ORGANIZATION SUCCESSFUL…CAN YOU MEET THE  CHALLENGE?!</a:t>
            </a:r>
          </a:p>
        </p:txBody>
      </p:sp>
      <p:pic>
        <p:nvPicPr>
          <p:cNvPr id="19460" name="Picture 7" descr="C:\Users\Bates\AppData\Local\Microsoft\Windows\INetCache\IE\A8LP94JF\green-circle-way-to-success-9526132[1].jpg">
            <a:extLst>
              <a:ext uri="{FF2B5EF4-FFF2-40B4-BE49-F238E27FC236}">
                <a16:creationId xmlns:a16="http://schemas.microsoft.com/office/drawing/2014/main" id="{CD4784BD-4BD9-49EB-9FD0-3B8E98146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469" y="1091804"/>
            <a:ext cx="3013472" cy="330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C:\Users\Bates\AppData\Local\Microsoft\Windows\INetCache\IE\610SK512\Greatness_to_Success[1].jpg">
            <a:extLst>
              <a:ext uri="{FF2B5EF4-FFF2-40B4-BE49-F238E27FC236}">
                <a16:creationId xmlns:a16="http://schemas.microsoft.com/office/drawing/2014/main" id="{D52B2AE6-278B-4D39-9EC2-5247F5BE9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963215"/>
            <a:ext cx="2867025" cy="321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3">
            <a:extLst>
              <a:ext uri="{FF2B5EF4-FFF2-40B4-BE49-F238E27FC236}">
                <a16:creationId xmlns:a16="http://schemas.microsoft.com/office/drawing/2014/main" id="{47D84945-47AA-4D5E-9EFA-D697E8DC55F5}"/>
              </a:ext>
            </a:extLst>
          </p:cNvPr>
          <p:cNvSpPr>
            <a:spLocks noGrp="1"/>
          </p:cNvSpPr>
          <p:nvPr>
            <p:ph idx="1"/>
          </p:nvPr>
        </p:nvSpPr>
        <p:spPr>
          <a:xfrm>
            <a:off x="2618581" y="1567418"/>
            <a:ext cx="6274594" cy="2661047"/>
          </a:xfrm>
        </p:spPr>
        <p:txBody>
          <a:bodyPr/>
          <a:lstStyle/>
          <a:p>
            <a:pPr>
              <a:spcBef>
                <a:spcPts val="0"/>
              </a:spcBef>
              <a:buFont typeface="Wingdings" panose="05000000000000000000" pitchFamily="2" charset="2"/>
              <a:buChar char="v"/>
              <a:defRPr/>
            </a:pPr>
            <a:r>
              <a:rPr lang="en-US" altLang="en-US" sz="1500" dirty="0">
                <a:latin typeface="Helvetica" charset="0"/>
              </a:rPr>
              <a:t>You have come to the end of 7 mini leadership slideshows. </a:t>
            </a:r>
          </a:p>
          <a:p>
            <a:pPr marL="0" indent="0">
              <a:spcBef>
                <a:spcPts val="0"/>
              </a:spcBef>
              <a:buNone/>
              <a:defRPr/>
            </a:pPr>
            <a:endParaRPr lang="en-US" altLang="en-US" sz="1500" dirty="0">
              <a:latin typeface="Helvetica" charset="0"/>
            </a:endParaRPr>
          </a:p>
          <a:p>
            <a:pPr>
              <a:spcBef>
                <a:spcPts val="0"/>
              </a:spcBef>
              <a:buFont typeface="Wingdings" panose="05000000000000000000" pitchFamily="2" charset="2"/>
              <a:buChar char="v"/>
              <a:defRPr/>
            </a:pPr>
            <a:r>
              <a:rPr lang="en-US" altLang="en-US" sz="1500" dirty="0">
                <a:latin typeface="Helvetica" charset="0"/>
              </a:rPr>
              <a:t>I hope you were able to use the information provided.</a:t>
            </a:r>
          </a:p>
          <a:p>
            <a:pPr>
              <a:spcBef>
                <a:spcPts val="0"/>
              </a:spcBef>
              <a:buFont typeface="Wingdings" panose="05000000000000000000" pitchFamily="2" charset="2"/>
              <a:buChar char="v"/>
              <a:defRPr/>
            </a:pPr>
            <a:endParaRPr lang="en-US" altLang="en-US" sz="1500" dirty="0">
              <a:latin typeface="Helvetica" charset="0"/>
            </a:endParaRPr>
          </a:p>
          <a:p>
            <a:pPr>
              <a:spcBef>
                <a:spcPts val="0"/>
              </a:spcBef>
              <a:buFont typeface="Wingdings" panose="05000000000000000000" pitchFamily="2" charset="2"/>
              <a:buChar char="v"/>
              <a:defRPr/>
            </a:pPr>
            <a:r>
              <a:rPr lang="en-US" altLang="en-US" sz="1500" dirty="0">
                <a:latin typeface="Helvetica" charset="0"/>
              </a:rPr>
              <a:t>If you have any questions, contact your Department Leadership Chairman.  </a:t>
            </a:r>
          </a:p>
          <a:p>
            <a:pPr>
              <a:spcBef>
                <a:spcPts val="0"/>
              </a:spcBef>
              <a:buFont typeface="Wingdings" panose="05000000000000000000" pitchFamily="2" charset="2"/>
              <a:buChar char="v"/>
              <a:defRPr/>
            </a:pPr>
            <a:endParaRPr lang="en-US" altLang="en-US" sz="1500" dirty="0">
              <a:latin typeface="Helvetica" charset="0"/>
            </a:endParaRPr>
          </a:p>
          <a:p>
            <a:pPr>
              <a:spcBef>
                <a:spcPts val="0"/>
              </a:spcBef>
              <a:buFont typeface="Wingdings" panose="05000000000000000000" pitchFamily="2" charset="2"/>
              <a:buChar char="v"/>
              <a:defRPr/>
            </a:pPr>
            <a:r>
              <a:rPr lang="en-US" altLang="en-US" sz="1500" dirty="0">
                <a:latin typeface="Helvetica" charset="0"/>
              </a:rPr>
              <a:t>If you have any recommendations for other topics or comments to enhance the current 7 mini leadership slideshows, contact your Department Leadership Chairman.</a:t>
            </a:r>
          </a:p>
          <a:p>
            <a:pPr marL="0" indent="0">
              <a:spcBef>
                <a:spcPts val="0"/>
              </a:spcBef>
              <a:buNone/>
              <a:defRPr/>
            </a:pPr>
            <a:endParaRPr lang="en-US" altLang="en-US" sz="1500" dirty="0">
              <a:latin typeface="Helvetica" charset="0"/>
            </a:endParaRPr>
          </a:p>
          <a:p>
            <a:pPr marL="0" indent="0" algn="ctr">
              <a:spcBef>
                <a:spcPts val="0"/>
              </a:spcBef>
              <a:buNone/>
              <a:defRPr/>
            </a:pPr>
            <a:endParaRPr lang="en-US" altLang="en-US" sz="1500" dirty="0">
              <a:latin typeface="Helvetica" charset="0"/>
            </a:endParaRPr>
          </a:p>
          <a:p>
            <a:pPr marL="0" indent="0">
              <a:lnSpc>
                <a:spcPct val="150000"/>
              </a:lnSpc>
              <a:spcBef>
                <a:spcPts val="0"/>
              </a:spcBef>
              <a:buNone/>
              <a:defRPr/>
            </a:pPr>
            <a:endParaRPr lang="en-US" altLang="en-US" sz="1500" dirty="0">
              <a:latin typeface="Helvetica" charset="0"/>
            </a:endParaRPr>
          </a:p>
          <a:p>
            <a:pPr marL="0" indent="0">
              <a:lnSpc>
                <a:spcPct val="150000"/>
              </a:lnSpc>
              <a:spcBef>
                <a:spcPts val="0"/>
              </a:spcBef>
              <a:buNone/>
              <a:defRPr/>
            </a:pPr>
            <a:endParaRPr lang="en-US" altLang="en-US" sz="1500" dirty="0">
              <a:latin typeface="Helvetica" charset="0"/>
            </a:endParaRPr>
          </a:p>
          <a:p>
            <a:pPr marL="0" indent="0">
              <a:buNone/>
              <a:defRPr/>
            </a:pPr>
            <a:endParaRPr lang="en-US" altLang="en-US" sz="1500" dirty="0">
              <a:latin typeface="Helvetica" charset="0"/>
            </a:endParaRPr>
          </a:p>
          <a:p>
            <a:pPr marL="0" indent="0">
              <a:buNone/>
              <a:defRPr/>
            </a:pPr>
            <a:endParaRPr lang="en-US" altLang="en-US" sz="1500" dirty="0">
              <a:latin typeface="Helvetica" charset="0"/>
            </a:endParaRPr>
          </a:p>
        </p:txBody>
      </p:sp>
      <p:sp>
        <p:nvSpPr>
          <p:cNvPr id="20483" name="Slide Number Placeholder 1">
            <a:extLst>
              <a:ext uri="{FF2B5EF4-FFF2-40B4-BE49-F238E27FC236}">
                <a16:creationId xmlns:a16="http://schemas.microsoft.com/office/drawing/2014/main" id="{BEF8F466-1292-4921-9C2C-253EDCA1A3EA}"/>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16</a:t>
            </a:fld>
            <a:endParaRPr lang="en-US" altLang="en-US" sz="750">
              <a:solidFill>
                <a:srgbClr val="95B3D7"/>
              </a:solidFill>
            </a:endParaRPr>
          </a:p>
        </p:txBody>
      </p:sp>
      <p:pic>
        <p:nvPicPr>
          <p:cNvPr id="17414" name="Picture 6" descr="C:\Users\Bates\AppData\Local\Microsoft\Windows\INetCache\IE\7DY64RZJ\thankyou[1].jpg">
            <a:extLst>
              <a:ext uri="{FF2B5EF4-FFF2-40B4-BE49-F238E27FC236}">
                <a16:creationId xmlns:a16="http://schemas.microsoft.com/office/drawing/2014/main" id="{05003415-AF61-4575-ADF4-11A904EC72C7}"/>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381501" y="114337"/>
            <a:ext cx="1721247" cy="1153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FC58B772-4817-414D-8EF5-3C216011BDBE}"/>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Mini Courses Provided</a:t>
            </a:r>
          </a:p>
        </p:txBody>
      </p:sp>
      <p:sp>
        <p:nvSpPr>
          <p:cNvPr id="13314" name="Content Placeholder 2">
            <a:extLst>
              <a:ext uri="{FF2B5EF4-FFF2-40B4-BE49-F238E27FC236}">
                <a16:creationId xmlns:a16="http://schemas.microsoft.com/office/drawing/2014/main" id="{972A093C-06DF-404C-AD19-590B4A1C103D}"/>
              </a:ext>
            </a:extLst>
          </p:cNvPr>
          <p:cNvSpPr>
            <a:spLocks noGrp="1"/>
          </p:cNvSpPr>
          <p:nvPr>
            <p:ph sz="half" idx="1"/>
          </p:nvPr>
        </p:nvSpPr>
        <p:spPr>
          <a:xfrm>
            <a:off x="2408236" y="1063625"/>
            <a:ext cx="6427419" cy="3476477"/>
          </a:xfrm>
        </p:spPr>
        <p:txBody>
          <a:bodyPr/>
          <a:lstStyle/>
          <a:p>
            <a:pPr marL="91440" indent="-91440" eaLnBrk="1" hangingPunct="1">
              <a:spcBef>
                <a:spcPct val="0"/>
              </a:spcBef>
              <a:buFontTx/>
              <a:buNone/>
            </a:pPr>
            <a:r>
              <a:rPr lang="en-US" altLang="en-US" sz="1800" dirty="0">
                <a:latin typeface="Arial" panose="020B0604020202020204" pitchFamily="34" charset="0"/>
              </a:rPr>
              <a:t>PART 1			THE UNIT</a:t>
            </a:r>
          </a:p>
          <a:p>
            <a:pPr marL="91440" indent="-91440" eaLnBrk="1" hangingPunct="1">
              <a:spcBef>
                <a:spcPct val="0"/>
              </a:spcBef>
              <a:buFontTx/>
              <a:buNone/>
            </a:pPr>
            <a:r>
              <a:rPr lang="en-US" altLang="en-US" sz="1800" dirty="0">
                <a:latin typeface="Arial" panose="020B0604020202020204" pitchFamily="34" charset="0"/>
              </a:rPr>
              <a:t>PART 2			THE DISTRICT</a:t>
            </a:r>
          </a:p>
          <a:p>
            <a:pPr marL="91440" indent="-91440" eaLnBrk="1" hangingPunct="1">
              <a:spcBef>
                <a:spcPct val="0"/>
              </a:spcBef>
              <a:buFontTx/>
              <a:buNone/>
            </a:pPr>
            <a:r>
              <a:rPr lang="en-US" altLang="en-US" sz="1800" dirty="0">
                <a:latin typeface="Arial" panose="020B0604020202020204" pitchFamily="34" charset="0"/>
              </a:rPr>
              <a:t>PART 3			THE DEPARTMENT</a:t>
            </a:r>
          </a:p>
          <a:p>
            <a:pPr marL="91440" indent="-91440" eaLnBrk="1" hangingPunct="1">
              <a:spcBef>
                <a:spcPct val="0"/>
              </a:spcBef>
              <a:buFontTx/>
              <a:buNone/>
            </a:pPr>
            <a:r>
              <a:rPr lang="en-US" altLang="en-US" sz="1800" dirty="0">
                <a:latin typeface="Arial" panose="020B0604020202020204" pitchFamily="34" charset="0"/>
              </a:rPr>
              <a:t>PART 4			CONDUCTING A MEETING</a:t>
            </a:r>
          </a:p>
          <a:p>
            <a:pPr marL="91440" indent="-91440" eaLnBrk="1" hangingPunct="1">
              <a:spcBef>
                <a:spcPct val="0"/>
              </a:spcBef>
              <a:buFontTx/>
              <a:buNone/>
            </a:pPr>
            <a:r>
              <a:rPr lang="en-US" altLang="en-US" sz="1800" dirty="0">
                <a:latin typeface="Arial" panose="020B0604020202020204" pitchFamily="34" charset="0"/>
              </a:rPr>
              <a:t>PART 5			PROTOCOL &amp; CONDUCT</a:t>
            </a:r>
          </a:p>
          <a:p>
            <a:pPr marL="91440" indent="-91440" eaLnBrk="1" hangingPunct="1">
              <a:spcBef>
                <a:spcPct val="0"/>
              </a:spcBef>
              <a:buFontTx/>
              <a:buNone/>
            </a:pPr>
            <a:r>
              <a:rPr lang="en-US" altLang="en-US" sz="1800" dirty="0">
                <a:latin typeface="Arial" panose="020B0604020202020204" pitchFamily="34" charset="0"/>
              </a:rPr>
              <a:t>PART 6			THINKING ABOUT BEING 				                      UNIT/DISTRICT/DEPARTMENT LEADER</a:t>
            </a:r>
          </a:p>
          <a:p>
            <a:pPr marL="91440" indent="-91440" eaLnBrk="1" hangingPunct="1">
              <a:spcBef>
                <a:spcPct val="0"/>
              </a:spcBef>
              <a:buFontTx/>
              <a:buNone/>
            </a:pPr>
            <a:r>
              <a:rPr lang="en-US" altLang="en-US" sz="1800" dirty="0">
                <a:latin typeface="Arial" panose="020B0604020202020204" pitchFamily="34" charset="0"/>
              </a:rPr>
              <a:t>PART 7			ATTITUDE/CHAIN OF COMMAND/</a:t>
            </a:r>
          </a:p>
          <a:p>
            <a:pPr marL="91440" indent="-91440" eaLnBrk="1" hangingPunct="1">
              <a:spcBef>
                <a:spcPct val="0"/>
              </a:spcBef>
              <a:buFontTx/>
              <a:buNone/>
            </a:pPr>
            <a:r>
              <a:rPr lang="en-US" altLang="en-US" sz="1800" dirty="0">
                <a:latin typeface="Arial" panose="020B0604020202020204" pitchFamily="34" charset="0"/>
              </a:rPr>
              <a:t>                             WRITING A NARRATIVE/ END OF YEAR 				 REPORTS/TAKING THE CHALLENGE</a:t>
            </a:r>
          </a:p>
          <a:p>
            <a:pPr eaLnBrk="1" hangingPunct="1">
              <a:spcBef>
                <a:spcPct val="0"/>
              </a:spcBef>
              <a:buFontTx/>
              <a:buNone/>
            </a:pPr>
            <a:r>
              <a:rPr lang="en-US" altLang="en-US" sz="1400" dirty="0">
                <a:latin typeface="Arial" panose="020B0604020202020204" pitchFamily="34" charset="0"/>
              </a:rPr>
              <a:t>In reading all the Parts, you will find that there is repetition in many areas.  This is done because it doesn’t matter at what level you are working, much of the information is the same.</a:t>
            </a:r>
          </a:p>
          <a:p>
            <a:pPr eaLnBrk="1" hangingPunct="1"/>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2656331" y="189466"/>
            <a:ext cx="5629976" cy="633597"/>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MISSION &amp; VISION STATEMENT</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332038" y="733647"/>
            <a:ext cx="6278562" cy="3394075"/>
          </a:xfrm>
        </p:spPr>
        <p:txBody>
          <a:bodyPr/>
          <a:lstStyle/>
          <a:p>
            <a:pPr marL="457200" lvl="1" indent="0">
              <a:buFont typeface="Arial" panose="020B0604020202020204" pitchFamily="34" charset="0"/>
              <a:buNone/>
            </a:pPr>
            <a:r>
              <a:rPr lang="en-US" altLang="en-US" sz="1400" b="1" dirty="0">
                <a:latin typeface="Helvetica" panose="020B0604020202020204" pitchFamily="34" charset="0"/>
              </a:rPr>
              <a:t>MISSION</a:t>
            </a:r>
          </a:p>
          <a:p>
            <a:pPr marL="457200" lvl="1" indent="0">
              <a:buFont typeface="Arial" panose="020B0604020202020204" pitchFamily="34" charset="0"/>
              <a:buNone/>
            </a:pPr>
            <a:r>
              <a:rPr lang="en-US" altLang="en-US" sz="1400" b="1" dirty="0">
                <a:latin typeface="Helvetica" panose="020B0604020202020204" pitchFamily="34" charset="0"/>
              </a:rPr>
              <a:t>In the spirit of service, not self, the mission of the American Legion Auxiliary is to support The American Legion and to honor the sacrifice of those who serve by enhancing the lives of our veterans, military, and their families, both at home and abroad.</a:t>
            </a:r>
          </a:p>
          <a:p>
            <a:pPr marL="457200" lvl="1" indent="0">
              <a:buFont typeface="Arial" panose="020B0604020202020204" pitchFamily="34" charset="0"/>
              <a:buNone/>
            </a:pPr>
            <a:endParaRPr lang="en-US" altLang="en-US" sz="1400" b="1" dirty="0">
              <a:latin typeface="Helvetica" panose="020B0604020202020204" pitchFamily="34" charset="0"/>
            </a:endParaRPr>
          </a:p>
          <a:p>
            <a:pPr marL="457200" lvl="1" indent="0">
              <a:buFont typeface="Arial" panose="020B0604020202020204" pitchFamily="34" charset="0"/>
              <a:buNone/>
            </a:pPr>
            <a:r>
              <a:rPr lang="en-US" altLang="en-US" sz="1400" b="1" dirty="0">
                <a:latin typeface="Helvetica" panose="020B0604020202020204" pitchFamily="34" charset="0"/>
              </a:rPr>
              <a:t>For God and Country, we advocate for veterans, educate our citizens, mentor youth, and promote patriotism, good citizenship, peace and security</a:t>
            </a:r>
          </a:p>
          <a:p>
            <a:pPr marL="457200" lvl="1" indent="0">
              <a:buFont typeface="Arial" panose="020B0604020202020204" pitchFamily="34" charset="0"/>
              <a:buNone/>
            </a:pPr>
            <a:endParaRPr lang="en-US" altLang="en-US" sz="1400" b="1" dirty="0">
              <a:latin typeface="Helvetica" panose="020B0604020202020204" pitchFamily="34" charset="0"/>
              <a:ea typeface="ＭＳ Ｐゴシック" panose="020B0600070205080204" pitchFamily="34" charset="-128"/>
            </a:endParaRPr>
          </a:p>
          <a:p>
            <a:pPr marL="457200" lvl="1" indent="0">
              <a:buFont typeface="Arial" panose="020B0604020202020204" pitchFamily="34" charset="0"/>
              <a:buNone/>
            </a:pPr>
            <a:r>
              <a:rPr lang="en-US" altLang="en-US" sz="1400" b="1" dirty="0">
                <a:latin typeface="Helvetica" panose="020B0604020202020204" pitchFamily="34" charset="0"/>
                <a:ea typeface="ＭＳ Ｐゴシック" panose="020B0600070205080204" pitchFamily="34" charset="-128"/>
              </a:rPr>
              <a:t>VISION</a:t>
            </a:r>
          </a:p>
          <a:p>
            <a:pPr marL="457200" lvl="1" indent="0">
              <a:buNone/>
            </a:pPr>
            <a:r>
              <a:rPr lang="en-US" altLang="en-US" sz="1400" b="1" dirty="0">
                <a:latin typeface="Helvetica" panose="020B0604020202020204" pitchFamily="34" charset="0"/>
              </a:rPr>
              <a:t>The vision of the American Legion Auxiliary is to support The American Legion while becoming the premier service organization and foundation of every community providing support for our veterans, our military, and their families by shaping a positive future in an atmosphere of fellowship, patriotism, peace and security.</a:t>
            </a:r>
          </a:p>
          <a:p>
            <a:pPr marL="457200" lvl="1" indent="0">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63724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Setting the Example</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p:txBody>
          <a:bodyPr/>
          <a:lstStyle/>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conduct ourselves as knowledgeable  and informed members – we cannot expect to tell others “WHO WE ARE AND WHAT WE DO”.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teach and inform our members the correct  protocols and traditions, we cannot expect to have good, informed and efficient meetings. </a:t>
            </a:r>
          </a:p>
          <a:p>
            <a:pP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600" dirty="0">
                <a:latin typeface="Arial" panose="020B0604020202020204" pitchFamily="34" charset="0"/>
              </a:rPr>
              <a:t>READ YOUR GOVERNING DOCUMENTS</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These power point presentation PARTs will provide some basics at Unit, District and Department levels.  </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28988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50345E98-A3D0-4295-8C03-A1FB4A53FAF9}"/>
              </a:ext>
            </a:extLst>
          </p:cNvPr>
          <p:cNvSpPr>
            <a:spLocks noGrp="1"/>
          </p:cNvSpPr>
          <p:nvPr>
            <p:ph type="sldNum" sz="quarter" idx="10"/>
          </p:nvPr>
        </p:nvSpPr>
        <p:spPr bwMode="auto">
          <a:xfrm>
            <a:off x="8686800" y="64325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fld id="{ED9567F2-09A0-4F1D-A611-70F4D379CF64}" type="slidenum">
              <a:rPr lang="en-US" altLang="en-US" smtClean="0"/>
              <a:pPr>
                <a:spcBef>
                  <a:spcPct val="0"/>
                </a:spcBef>
                <a:buFontTx/>
                <a:buNone/>
              </a:pPr>
              <a:t>5</a:t>
            </a:fld>
            <a:endParaRPr lang="en-US" altLang="en-US" sz="750">
              <a:solidFill>
                <a:schemeClr val="tx1"/>
              </a:solidFill>
              <a:latin typeface="Arial" panose="020B0604020202020204" pitchFamily="34" charset="0"/>
            </a:endParaRPr>
          </a:p>
        </p:txBody>
      </p:sp>
      <p:sp>
        <p:nvSpPr>
          <p:cNvPr id="8195" name="TextBox 1">
            <a:extLst>
              <a:ext uri="{FF2B5EF4-FFF2-40B4-BE49-F238E27FC236}">
                <a16:creationId xmlns:a16="http://schemas.microsoft.com/office/drawing/2014/main" id="{FCFAACD2-9143-48E1-9946-191AF7753F48}"/>
              </a:ext>
            </a:extLst>
          </p:cNvPr>
          <p:cNvSpPr txBox="1">
            <a:spLocks noChangeArrowheads="1"/>
          </p:cNvSpPr>
          <p:nvPr/>
        </p:nvSpPr>
        <p:spPr bwMode="auto">
          <a:xfrm>
            <a:off x="3992166" y="4386263"/>
            <a:ext cx="4102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eaLnBrk="1" hangingPunct="1">
              <a:spcBef>
                <a:spcPct val="0"/>
              </a:spcBef>
              <a:buFontTx/>
              <a:buNone/>
            </a:pPr>
            <a:r>
              <a:rPr lang="en-US" altLang="en-US" sz="900">
                <a:latin typeface="Arial" panose="020B0604020202020204" pitchFamily="34" charset="0"/>
              </a:rPr>
              <a:t>PREPARED BY:  PAM BATES, DEPARTMENT LEADERSHIP CHAIRMAN</a:t>
            </a:r>
          </a:p>
        </p:txBody>
      </p:sp>
      <p:sp>
        <p:nvSpPr>
          <p:cNvPr id="6148" name="TextBox 1">
            <a:extLst>
              <a:ext uri="{FF2B5EF4-FFF2-40B4-BE49-F238E27FC236}">
                <a16:creationId xmlns:a16="http://schemas.microsoft.com/office/drawing/2014/main" id="{50A80922-CFD5-46A4-89CD-A725E5E6D0CE}"/>
              </a:ext>
            </a:extLst>
          </p:cNvPr>
          <p:cNvSpPr txBox="1">
            <a:spLocks noChangeArrowheads="1"/>
          </p:cNvSpPr>
          <p:nvPr/>
        </p:nvSpPr>
        <p:spPr bwMode="auto">
          <a:xfrm>
            <a:off x="2713665" y="826300"/>
            <a:ext cx="4495799"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b="1">
                <a:solidFill>
                  <a:schemeClr val="bg1"/>
                </a:solidFill>
                <a:latin typeface="Helvetica" charset="0"/>
                <a:ea typeface="MS PGothic" pitchFamily="34" charset="-128"/>
              </a:defRPr>
            </a:lvl1pPr>
            <a:lvl2pPr marL="742950" indent="-285750" eaLnBrk="0" hangingPunct="0">
              <a:spcBef>
                <a:spcPct val="20000"/>
              </a:spcBef>
              <a:buFont typeface="Arial" charset="0"/>
              <a:buChar char="–"/>
              <a:defRPr sz="2000">
                <a:solidFill>
                  <a:schemeClr val="bg1"/>
                </a:solidFill>
                <a:latin typeface="Helvetica" charset="0"/>
                <a:ea typeface="MS PGothic" pitchFamily="34" charset="-128"/>
              </a:defRPr>
            </a:lvl2pPr>
            <a:lvl3pPr marL="1143000" indent="-228600" eaLnBrk="0" hangingPunct="0">
              <a:spcBef>
                <a:spcPct val="20000"/>
              </a:spcBef>
              <a:buFont typeface="Arial" charset="0"/>
              <a:buChar char="•"/>
              <a:defRPr>
                <a:solidFill>
                  <a:schemeClr val="bg1"/>
                </a:solidFill>
                <a:latin typeface="Helvetica" charset="0"/>
                <a:ea typeface="MS PGothic" pitchFamily="34" charset="-128"/>
              </a:defRPr>
            </a:lvl3pPr>
            <a:lvl4pPr marL="1600200" indent="-228600" eaLnBrk="0" hangingPunct="0">
              <a:spcBef>
                <a:spcPct val="20000"/>
              </a:spcBef>
              <a:buFont typeface="Arial" charset="0"/>
              <a:buChar char="–"/>
              <a:defRPr sz="1400" b="1" i="1">
                <a:solidFill>
                  <a:schemeClr val="bg1"/>
                </a:solidFill>
                <a:latin typeface="Helvetica" charset="0"/>
                <a:ea typeface="MS PGothic" pitchFamily="34" charset="-128"/>
              </a:defRPr>
            </a:lvl4pPr>
            <a:lvl5pPr marL="2057400" indent="-228600" eaLnBrk="0" hangingPunct="0">
              <a:spcBef>
                <a:spcPct val="20000"/>
              </a:spcBef>
              <a:buFont typeface="Arial" charset="0"/>
              <a:buChar char="»"/>
              <a:defRPr sz="1200" i="1">
                <a:solidFill>
                  <a:schemeClr val="bg1"/>
                </a:solidFill>
                <a:latin typeface="Helvetica" charset="0"/>
                <a:ea typeface="MS PGothic" pitchFamily="34" charset="-128"/>
              </a:defRPr>
            </a:lvl5pPr>
            <a:lvl6pPr marL="2514600" indent="-228600" defTabSz="457200" eaLnBrk="0" fontAlgn="base" hangingPunct="0">
              <a:spcBef>
                <a:spcPct val="20000"/>
              </a:spcBef>
              <a:spcAft>
                <a:spcPct val="0"/>
              </a:spcAft>
              <a:buFont typeface="Arial" charset="0"/>
              <a:buChar char="»"/>
              <a:defRPr sz="1200" i="1">
                <a:solidFill>
                  <a:schemeClr val="bg1"/>
                </a:solidFill>
                <a:latin typeface="Helvetica" charset="0"/>
                <a:ea typeface="MS PGothic" pitchFamily="34" charset="-128"/>
              </a:defRPr>
            </a:lvl6pPr>
            <a:lvl7pPr marL="2971800" indent="-228600" defTabSz="457200" eaLnBrk="0" fontAlgn="base" hangingPunct="0">
              <a:spcBef>
                <a:spcPct val="20000"/>
              </a:spcBef>
              <a:spcAft>
                <a:spcPct val="0"/>
              </a:spcAft>
              <a:buFont typeface="Arial" charset="0"/>
              <a:buChar char="»"/>
              <a:defRPr sz="1200" i="1">
                <a:solidFill>
                  <a:schemeClr val="bg1"/>
                </a:solidFill>
                <a:latin typeface="Helvetica" charset="0"/>
                <a:ea typeface="MS PGothic" pitchFamily="34" charset="-128"/>
              </a:defRPr>
            </a:lvl7pPr>
            <a:lvl8pPr marL="3429000" indent="-228600" defTabSz="457200" eaLnBrk="0" fontAlgn="base" hangingPunct="0">
              <a:spcBef>
                <a:spcPct val="20000"/>
              </a:spcBef>
              <a:spcAft>
                <a:spcPct val="0"/>
              </a:spcAft>
              <a:buFont typeface="Arial" charset="0"/>
              <a:buChar char="»"/>
              <a:defRPr sz="1200" i="1">
                <a:solidFill>
                  <a:schemeClr val="bg1"/>
                </a:solidFill>
                <a:latin typeface="Helvetica" charset="0"/>
                <a:ea typeface="MS PGothic" pitchFamily="34" charset="-128"/>
              </a:defRPr>
            </a:lvl8pPr>
            <a:lvl9pPr marL="3886200" indent="-228600" defTabSz="457200" eaLnBrk="0" fontAlgn="base" hangingPunct="0">
              <a:spcBef>
                <a:spcPct val="20000"/>
              </a:spcBef>
              <a:spcAft>
                <a:spcPct val="0"/>
              </a:spcAft>
              <a:buFont typeface="Arial" charset="0"/>
              <a:buChar char="»"/>
              <a:defRPr sz="1200" i="1">
                <a:solidFill>
                  <a:schemeClr val="bg1"/>
                </a:solidFill>
                <a:latin typeface="Helvetica" charset="0"/>
                <a:ea typeface="MS PGothic" pitchFamily="34" charset="-128"/>
              </a:defRPr>
            </a:lvl9pPr>
          </a:lstStyle>
          <a:p>
            <a:pPr>
              <a:buFont typeface="Arial" charset="0"/>
              <a:buNone/>
              <a:defRPr/>
            </a:pPr>
            <a:endParaRPr lang="en-US" altLang="en-US" sz="150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ATTITUDES</a:t>
            </a:r>
          </a:p>
          <a:p>
            <a:pPr algn="ctr">
              <a:buFont typeface="Arial" charset="0"/>
              <a:buNone/>
              <a:defRPr/>
            </a:pPr>
            <a:endParaRPr lang="en-US" altLang="en-US" sz="135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CHAIN FOR COMMUNICATING</a:t>
            </a:r>
          </a:p>
          <a:p>
            <a:pPr algn="ctr">
              <a:buFont typeface="Arial" charset="0"/>
              <a:buNone/>
              <a:defRPr/>
            </a:pPr>
            <a:endParaRPr lang="en-US" altLang="en-US" sz="135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MID &amp; END YEAR REPORTS</a:t>
            </a:r>
          </a:p>
          <a:p>
            <a:pPr algn="ctr">
              <a:buFont typeface="Arial" charset="0"/>
              <a:buNone/>
              <a:defRPr/>
            </a:pPr>
            <a:endParaRPr lang="en-US" altLang="en-US" sz="135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WRITING A </a:t>
            </a:r>
            <a:r>
              <a:rPr lang="en-US" altLang="en-US" sz="1350" strike="sngStrike" dirty="0">
                <a:solidFill>
                  <a:schemeClr val="tx2">
                    <a:lumMod val="60000"/>
                    <a:lumOff val="40000"/>
                  </a:schemeClr>
                </a:solidFill>
              </a:rPr>
              <a:t>NARRATIVE </a:t>
            </a:r>
            <a:r>
              <a:rPr lang="en-US" altLang="en-US" sz="1350" dirty="0">
                <a:solidFill>
                  <a:schemeClr val="tx2">
                    <a:lumMod val="60000"/>
                    <a:lumOff val="40000"/>
                  </a:schemeClr>
                </a:solidFill>
              </a:rPr>
              <a:t>STORY</a:t>
            </a:r>
          </a:p>
          <a:p>
            <a:pPr algn="ctr">
              <a:buFont typeface="Arial" charset="0"/>
              <a:buNone/>
              <a:defRPr/>
            </a:pPr>
            <a:endParaRPr lang="en-US" altLang="en-US" sz="135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TAKING THE CHALLENGE</a:t>
            </a:r>
          </a:p>
          <a:p>
            <a:pPr algn="ctr">
              <a:buFont typeface="Arial" charset="0"/>
              <a:buNone/>
              <a:defRPr/>
            </a:pPr>
            <a:endParaRPr lang="en-US" altLang="en-US" sz="1350" dirty="0">
              <a:solidFill>
                <a:schemeClr val="tx2">
                  <a:lumMod val="60000"/>
                  <a:lumOff val="40000"/>
                </a:schemeClr>
              </a:solidFill>
            </a:endParaRPr>
          </a:p>
          <a:p>
            <a:pPr algn="ctr">
              <a:buFont typeface="Arial" charset="0"/>
              <a:buNone/>
              <a:defRPr/>
            </a:pPr>
            <a:r>
              <a:rPr lang="en-US" altLang="en-US" sz="1350" dirty="0">
                <a:solidFill>
                  <a:schemeClr val="tx2">
                    <a:lumMod val="60000"/>
                    <a:lumOff val="40000"/>
                  </a:schemeClr>
                </a:solidFill>
              </a:rPr>
              <a:t>THANK YOU</a:t>
            </a:r>
          </a:p>
          <a:p>
            <a:pPr algn="ctr">
              <a:buFont typeface="Arial" charset="0"/>
              <a:buNone/>
              <a:defRPr/>
            </a:pPr>
            <a:endParaRPr lang="en-US" altLang="en-US" sz="1500" i="1" dirty="0">
              <a:solidFill>
                <a:schemeClr val="tx2">
                  <a:lumMod val="60000"/>
                  <a:lumOff val="40000"/>
                </a:schemeClr>
              </a:solidFill>
            </a:endParaRPr>
          </a:p>
          <a:p>
            <a:pPr algn="ctr">
              <a:buFont typeface="Arial" charset="0"/>
              <a:buNone/>
              <a:defRPr/>
            </a:pPr>
            <a:endParaRPr lang="en-US" altLang="en-US" sz="1500" i="1" dirty="0">
              <a:solidFill>
                <a:schemeClr val="tx2">
                  <a:lumMod val="60000"/>
                  <a:lumOff val="40000"/>
                </a:schemeClr>
              </a:solidFill>
            </a:endParaRPr>
          </a:p>
          <a:p>
            <a:pPr algn="ctr">
              <a:buFont typeface="Arial" charset="0"/>
              <a:buNone/>
              <a:defRPr/>
            </a:pPr>
            <a:endParaRPr lang="en-US" altLang="en-US" sz="1500" i="1" dirty="0">
              <a:solidFill>
                <a:schemeClr val="tx2">
                  <a:lumMod val="60000"/>
                  <a:lumOff val="40000"/>
                </a:schemeClr>
              </a:solidFill>
              <a:latin typeface="Arial" charset="0"/>
            </a:endParaRPr>
          </a:p>
          <a:p>
            <a:pPr algn="ctr">
              <a:buFont typeface="Arial" charset="0"/>
              <a:buNone/>
              <a:defRPr/>
            </a:pPr>
            <a:endParaRPr lang="en-US" altLang="en-US" sz="1500" dirty="0">
              <a:solidFill>
                <a:schemeClr val="tx2">
                  <a:lumMod val="60000"/>
                  <a:lumOff val="40000"/>
                </a:schemeClr>
              </a:solidFill>
              <a:latin typeface="Arial" charset="0"/>
            </a:endParaRPr>
          </a:p>
          <a:p>
            <a:pPr>
              <a:buFont typeface="Arial" charset="0"/>
              <a:buNone/>
              <a:defRPr/>
            </a:pPr>
            <a:endParaRPr lang="en-US" altLang="en-US" sz="1500" dirty="0">
              <a:latin typeface="Arial" charset="0"/>
            </a:endParaRPr>
          </a:p>
        </p:txBody>
      </p:sp>
      <p:sp>
        <p:nvSpPr>
          <p:cNvPr id="8197" name="Title 6">
            <a:extLst>
              <a:ext uri="{FF2B5EF4-FFF2-40B4-BE49-F238E27FC236}">
                <a16:creationId xmlns:a16="http://schemas.microsoft.com/office/drawing/2014/main" id="{A6A28290-E2C9-4EC0-B4AA-1F6F42B37028}"/>
              </a:ext>
            </a:extLst>
          </p:cNvPr>
          <p:cNvSpPr txBox="1">
            <a:spLocks/>
          </p:cNvSpPr>
          <p:nvPr/>
        </p:nvSpPr>
        <p:spPr bwMode="auto">
          <a:xfrm>
            <a:off x="3030278" y="2382"/>
            <a:ext cx="4284921"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a:buFont typeface="Arial" panose="020B0604020202020204" pitchFamily="34" charset="0"/>
              <a:buNone/>
            </a:pPr>
            <a:r>
              <a:rPr lang="en-US" altLang="en-US" sz="1500" dirty="0">
                <a:solidFill>
                  <a:srgbClr val="FF0000"/>
                </a:solidFill>
              </a:rPr>
              <a:t>VARIOUS TOPICS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B088ED74-AA79-44BC-8985-2C0487C96624}"/>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6</a:t>
            </a:fld>
            <a:endParaRPr lang="en-US" altLang="en-US" sz="750">
              <a:solidFill>
                <a:srgbClr val="95B3D7"/>
              </a:solidFill>
            </a:endParaRPr>
          </a:p>
        </p:txBody>
      </p:sp>
      <p:graphicFrame>
        <p:nvGraphicFramePr>
          <p:cNvPr id="2" name="Table 1">
            <a:extLst>
              <a:ext uri="{FF2B5EF4-FFF2-40B4-BE49-F238E27FC236}">
                <a16:creationId xmlns:a16="http://schemas.microsoft.com/office/drawing/2014/main" id="{8C36DEB4-8F34-41D2-A45B-1C1B39BC4C4B}"/>
              </a:ext>
            </a:extLst>
          </p:cNvPr>
          <p:cNvGraphicFramePr>
            <a:graphicFrameLocks noGrp="1"/>
          </p:cNvGraphicFramePr>
          <p:nvPr>
            <p:extLst>
              <p:ext uri="{D42A27DB-BD31-4B8C-83A1-F6EECF244321}">
                <p14:modId xmlns:p14="http://schemas.microsoft.com/office/powerpoint/2010/main" val="2395251101"/>
              </p:ext>
            </p:extLst>
          </p:nvPr>
        </p:nvGraphicFramePr>
        <p:xfrm>
          <a:off x="2300177" y="938213"/>
          <a:ext cx="6134100" cy="3821756"/>
        </p:xfrm>
        <a:graphic>
          <a:graphicData uri="http://schemas.openxmlformats.org/drawingml/2006/table">
            <a:tbl>
              <a:tblPr firstRow="1" firstCol="1" bandRow="1">
                <a:tableStyleId>{5C22544A-7EE6-4342-B048-85BDC9FD1C3A}</a:tableStyleId>
              </a:tblPr>
              <a:tblGrid>
                <a:gridCol w="2744985">
                  <a:extLst>
                    <a:ext uri="{9D8B030D-6E8A-4147-A177-3AD203B41FA5}">
                      <a16:colId xmlns:a16="http://schemas.microsoft.com/office/drawing/2014/main" val="20000"/>
                    </a:ext>
                  </a:extLst>
                </a:gridCol>
                <a:gridCol w="687072">
                  <a:extLst>
                    <a:ext uri="{9D8B030D-6E8A-4147-A177-3AD203B41FA5}">
                      <a16:colId xmlns:a16="http://schemas.microsoft.com/office/drawing/2014/main" val="20001"/>
                    </a:ext>
                  </a:extLst>
                </a:gridCol>
                <a:gridCol w="2702043">
                  <a:extLst>
                    <a:ext uri="{9D8B030D-6E8A-4147-A177-3AD203B41FA5}">
                      <a16:colId xmlns:a16="http://schemas.microsoft.com/office/drawing/2014/main" val="20002"/>
                    </a:ext>
                  </a:extLst>
                </a:gridCol>
              </a:tblGrid>
              <a:tr h="262946">
                <a:tc>
                  <a:txBody>
                    <a:bodyPr/>
                    <a:lstStyle/>
                    <a:p>
                      <a:pPr marL="0" marR="0" algn="ctr">
                        <a:lnSpc>
                          <a:spcPct val="115000"/>
                        </a:lnSpc>
                        <a:spcBef>
                          <a:spcPts val="0"/>
                        </a:spcBef>
                        <a:spcAft>
                          <a:spcPts val="0"/>
                        </a:spcAft>
                      </a:pPr>
                      <a:r>
                        <a:rPr lang="en-US" sz="1500" dirty="0">
                          <a:effectLst/>
                        </a:rPr>
                        <a:t>NEGATIVE ATTITUDE</a:t>
                      </a:r>
                      <a:endParaRPr lang="en-US" sz="15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US" sz="1500" dirty="0">
                          <a:effectLst/>
                        </a:rPr>
                        <a:t>PROACTIVE ATTITUDE</a:t>
                      </a:r>
                      <a:endParaRPr lang="en-US" sz="15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0"/>
                  </a:ext>
                </a:extLst>
              </a:tr>
              <a:tr h="236652">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extLst>
                  <a:ext uri="{0D108BD9-81ED-4DB2-BD59-A6C34878D82A}">
                    <a16:rowId xmlns:a16="http://schemas.microsoft.com/office/drawing/2014/main" val="10001"/>
                  </a:ext>
                </a:extLst>
              </a:tr>
              <a:tr h="236652">
                <a:tc>
                  <a:txBody>
                    <a:bodyPr/>
                    <a:lstStyle/>
                    <a:p>
                      <a:pPr marL="0" marR="0">
                        <a:lnSpc>
                          <a:spcPct val="115000"/>
                        </a:lnSpc>
                        <a:spcBef>
                          <a:spcPts val="0"/>
                        </a:spcBef>
                        <a:spcAft>
                          <a:spcPts val="0"/>
                        </a:spcAft>
                      </a:pPr>
                      <a:r>
                        <a:rPr lang="en-US" sz="1400">
                          <a:effectLst/>
                        </a:rPr>
                        <a:t>We've never done it that way before.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We have the opportunity to be first.</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2"/>
                  </a:ext>
                </a:extLst>
              </a:tr>
              <a:tr h="236652">
                <a:tc>
                  <a:txBody>
                    <a:bodyPr/>
                    <a:lstStyle/>
                    <a:p>
                      <a:pPr marL="0" marR="0">
                        <a:lnSpc>
                          <a:spcPct val="115000"/>
                        </a:lnSpc>
                        <a:spcBef>
                          <a:spcPts val="0"/>
                        </a:spcBef>
                        <a:spcAft>
                          <a:spcPts val="0"/>
                        </a:spcAft>
                      </a:pPr>
                      <a:r>
                        <a:rPr lang="en-US" sz="1400" dirty="0">
                          <a:effectLst/>
                        </a:rPr>
                        <a:t>It's too complicated.</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Let's look at it from a different angle.</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3"/>
                  </a:ext>
                </a:extLst>
              </a:tr>
              <a:tr h="236652">
                <a:tc>
                  <a:txBody>
                    <a:bodyPr/>
                    <a:lstStyle/>
                    <a:p>
                      <a:pPr marL="0" marR="0">
                        <a:lnSpc>
                          <a:spcPct val="115000"/>
                        </a:lnSpc>
                        <a:spcBef>
                          <a:spcPts val="0"/>
                        </a:spcBef>
                        <a:spcAft>
                          <a:spcPts val="0"/>
                        </a:spcAft>
                      </a:pPr>
                      <a:r>
                        <a:rPr lang="en-US" sz="1400" dirty="0">
                          <a:effectLst/>
                        </a:rPr>
                        <a:t>We don't have the resources.</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Necessity is the mother of invention.</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4"/>
                  </a:ext>
                </a:extLst>
              </a:tr>
              <a:tr h="236652">
                <a:tc>
                  <a:txBody>
                    <a:bodyPr/>
                    <a:lstStyle/>
                    <a:p>
                      <a:pPr marL="0" marR="0">
                        <a:lnSpc>
                          <a:spcPct val="115000"/>
                        </a:lnSpc>
                        <a:spcBef>
                          <a:spcPts val="0"/>
                        </a:spcBef>
                        <a:spcAft>
                          <a:spcPts val="0"/>
                        </a:spcAft>
                      </a:pPr>
                      <a:r>
                        <a:rPr lang="en-US" sz="1400" dirty="0">
                          <a:effectLst/>
                        </a:rPr>
                        <a:t>It will never work.</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We'll give it a try.</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5"/>
                  </a:ext>
                </a:extLst>
              </a:tr>
              <a:tr h="236652">
                <a:tc>
                  <a:txBody>
                    <a:bodyPr/>
                    <a:lstStyle/>
                    <a:p>
                      <a:pPr marL="0" marR="0">
                        <a:lnSpc>
                          <a:spcPct val="115000"/>
                        </a:lnSpc>
                        <a:spcBef>
                          <a:spcPts val="0"/>
                        </a:spcBef>
                        <a:spcAft>
                          <a:spcPts val="0"/>
                        </a:spcAft>
                      </a:pPr>
                      <a:r>
                        <a:rPr lang="en-US" sz="1400">
                          <a:effectLst/>
                        </a:rPr>
                        <a:t>There's not enough time.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We'll reevaluate some priorities.</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6"/>
                  </a:ext>
                </a:extLst>
              </a:tr>
              <a:tr h="236652">
                <a:tc>
                  <a:txBody>
                    <a:bodyPr/>
                    <a:lstStyle/>
                    <a:p>
                      <a:pPr marL="0" marR="0">
                        <a:lnSpc>
                          <a:spcPct val="115000"/>
                        </a:lnSpc>
                        <a:spcBef>
                          <a:spcPts val="0"/>
                        </a:spcBef>
                        <a:spcAft>
                          <a:spcPts val="0"/>
                        </a:spcAft>
                      </a:pPr>
                      <a:r>
                        <a:rPr lang="en-US" sz="1400">
                          <a:effectLst/>
                        </a:rPr>
                        <a:t>We already tried it.</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We learned from the experience.</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7"/>
                  </a:ext>
                </a:extLst>
              </a:tr>
              <a:tr h="236652">
                <a:tc>
                  <a:txBody>
                    <a:bodyPr/>
                    <a:lstStyle/>
                    <a:p>
                      <a:pPr marL="0" marR="0">
                        <a:lnSpc>
                          <a:spcPct val="115000"/>
                        </a:lnSpc>
                        <a:spcBef>
                          <a:spcPts val="0"/>
                        </a:spcBef>
                        <a:spcAft>
                          <a:spcPts val="0"/>
                        </a:spcAft>
                      </a:pPr>
                      <a:r>
                        <a:rPr lang="en-US" sz="1400">
                          <a:effectLst/>
                        </a:rPr>
                        <a:t>There's no way it will work.</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We can make it work.</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8"/>
                  </a:ext>
                </a:extLst>
              </a:tr>
              <a:tr h="236652">
                <a:tc>
                  <a:txBody>
                    <a:bodyPr/>
                    <a:lstStyle/>
                    <a:p>
                      <a:pPr marL="0" marR="0">
                        <a:lnSpc>
                          <a:spcPct val="115000"/>
                        </a:lnSpc>
                        <a:spcBef>
                          <a:spcPts val="0"/>
                        </a:spcBef>
                        <a:spcAft>
                          <a:spcPts val="0"/>
                        </a:spcAft>
                      </a:pPr>
                      <a:r>
                        <a:rPr lang="en-US" sz="1400">
                          <a:effectLst/>
                        </a:rPr>
                        <a:t>It's a waste of time.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Think of the possibilities.</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9"/>
                  </a:ext>
                </a:extLst>
              </a:tr>
              <a:tr h="236652">
                <a:tc>
                  <a:txBody>
                    <a:bodyPr/>
                    <a:lstStyle/>
                    <a:p>
                      <a:pPr marL="0" marR="0">
                        <a:lnSpc>
                          <a:spcPct val="115000"/>
                        </a:lnSpc>
                        <a:spcBef>
                          <a:spcPts val="0"/>
                        </a:spcBef>
                        <a:spcAft>
                          <a:spcPts val="0"/>
                        </a:spcAft>
                      </a:pPr>
                      <a:r>
                        <a:rPr lang="en-US" sz="1400">
                          <a:effectLst/>
                        </a:rPr>
                        <a:t>It's a waste of money.</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The investment will be worth it.</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10"/>
                  </a:ext>
                </a:extLst>
              </a:tr>
              <a:tr h="236652">
                <a:tc>
                  <a:txBody>
                    <a:bodyPr/>
                    <a:lstStyle/>
                    <a:p>
                      <a:pPr marL="0" marR="0">
                        <a:lnSpc>
                          <a:spcPct val="115000"/>
                        </a:lnSpc>
                        <a:spcBef>
                          <a:spcPts val="0"/>
                        </a:spcBef>
                        <a:spcAft>
                          <a:spcPts val="0"/>
                        </a:spcAft>
                      </a:pPr>
                      <a:r>
                        <a:rPr lang="en-US" sz="1400">
                          <a:effectLst/>
                        </a:rPr>
                        <a:t>We don't have the expertise.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Let's talk with those who do it.</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11"/>
                  </a:ext>
                </a:extLst>
              </a:tr>
              <a:tr h="236652">
                <a:tc>
                  <a:txBody>
                    <a:bodyPr/>
                    <a:lstStyle/>
                    <a:p>
                      <a:pPr marL="0" marR="0">
                        <a:lnSpc>
                          <a:spcPct val="115000"/>
                        </a:lnSpc>
                        <a:spcBef>
                          <a:spcPts val="0"/>
                        </a:spcBef>
                        <a:spcAft>
                          <a:spcPts val="0"/>
                        </a:spcAft>
                      </a:pPr>
                      <a:r>
                        <a:rPr lang="en-US" sz="1400">
                          <a:effectLst/>
                        </a:rPr>
                        <a:t>Our members won't go for it.</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Let's show them the opportunities.</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12"/>
                  </a:ext>
                </a:extLst>
              </a:tr>
            </a:tbl>
          </a:graphicData>
        </a:graphic>
      </p:graphicFrame>
      <p:sp>
        <p:nvSpPr>
          <p:cNvPr id="9277" name="Title 6">
            <a:extLst>
              <a:ext uri="{FF2B5EF4-FFF2-40B4-BE49-F238E27FC236}">
                <a16:creationId xmlns:a16="http://schemas.microsoft.com/office/drawing/2014/main" id="{EDA1C377-0A15-48B9-9940-49E9E20DA6DB}"/>
              </a:ext>
            </a:extLst>
          </p:cNvPr>
          <p:cNvSpPr>
            <a:spLocks noGrp="1"/>
          </p:cNvSpPr>
          <p:nvPr>
            <p:ph type="title"/>
          </p:nvPr>
        </p:nvSpPr>
        <p:spPr>
          <a:xfrm>
            <a:off x="2732566" y="23813"/>
            <a:ext cx="5114262" cy="914400"/>
          </a:xfrm>
        </p:spPr>
        <p:txBody>
          <a:bodyPr/>
          <a:lstStyle/>
          <a:p>
            <a:pPr algn="ctr"/>
            <a:r>
              <a:rPr lang="en-US" altLang="en-US" sz="2400" dirty="0">
                <a:solidFill>
                  <a:srgbClr val="FF0000"/>
                </a:solidFill>
                <a:latin typeface="Helvetica" panose="020B0604020202020204" pitchFamily="34" charset="0"/>
              </a:rPr>
              <a:t>ATTITUDES ARE CONTAGIOUS …</a:t>
            </a:r>
            <a:br>
              <a:rPr lang="en-US" altLang="en-US" sz="2400" dirty="0">
                <a:solidFill>
                  <a:srgbClr val="FF0000"/>
                </a:solidFill>
                <a:latin typeface="Helvetica" panose="020B0604020202020204" pitchFamily="34" charset="0"/>
              </a:rPr>
            </a:br>
            <a:r>
              <a:rPr lang="en-US" altLang="en-US" sz="2400" dirty="0">
                <a:solidFill>
                  <a:srgbClr val="FF0000"/>
                </a:solidFill>
                <a:latin typeface="Helvetica" panose="020B0604020202020204" pitchFamily="34" charset="0"/>
              </a:rPr>
              <a:t>IS YOURS WORTH CATCHING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E757EC51-A152-460C-A39D-CD4360237831}"/>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7</a:t>
            </a:fld>
            <a:endParaRPr lang="en-US" altLang="en-US" sz="750">
              <a:solidFill>
                <a:srgbClr val="95B3D7"/>
              </a:solidFill>
            </a:endParaRPr>
          </a:p>
        </p:txBody>
      </p:sp>
      <p:graphicFrame>
        <p:nvGraphicFramePr>
          <p:cNvPr id="4" name="Content Placeholder 3">
            <a:extLst>
              <a:ext uri="{FF2B5EF4-FFF2-40B4-BE49-F238E27FC236}">
                <a16:creationId xmlns:a16="http://schemas.microsoft.com/office/drawing/2014/main" id="{2835104A-9EC0-4B28-8B5F-A484D3F35A36}"/>
              </a:ext>
            </a:extLst>
          </p:cNvPr>
          <p:cNvGraphicFramePr>
            <a:graphicFrameLocks noGrp="1"/>
          </p:cNvGraphicFramePr>
          <p:nvPr>
            <p:ph idx="1"/>
            <p:extLst>
              <p:ext uri="{D42A27DB-BD31-4B8C-83A1-F6EECF244321}">
                <p14:modId xmlns:p14="http://schemas.microsoft.com/office/powerpoint/2010/main" val="120820074"/>
              </p:ext>
            </p:extLst>
          </p:nvPr>
        </p:nvGraphicFramePr>
        <p:xfrm>
          <a:off x="2411411" y="1200150"/>
          <a:ext cx="6481764" cy="3341331"/>
        </p:xfrm>
        <a:graphic>
          <a:graphicData uri="http://schemas.openxmlformats.org/drawingml/2006/table">
            <a:tbl>
              <a:tblPr firstRow="1" firstCol="1" bandRow="1">
                <a:tableStyleId>{5C22544A-7EE6-4342-B048-85BDC9FD1C3A}</a:tableStyleId>
              </a:tblPr>
              <a:tblGrid>
                <a:gridCol w="2900563">
                  <a:extLst>
                    <a:ext uri="{9D8B030D-6E8A-4147-A177-3AD203B41FA5}">
                      <a16:colId xmlns:a16="http://schemas.microsoft.com/office/drawing/2014/main" val="20000"/>
                    </a:ext>
                  </a:extLst>
                </a:gridCol>
                <a:gridCol w="726014">
                  <a:extLst>
                    <a:ext uri="{9D8B030D-6E8A-4147-A177-3AD203B41FA5}">
                      <a16:colId xmlns:a16="http://schemas.microsoft.com/office/drawing/2014/main" val="20001"/>
                    </a:ext>
                  </a:extLst>
                </a:gridCol>
                <a:gridCol w="2855187">
                  <a:extLst>
                    <a:ext uri="{9D8B030D-6E8A-4147-A177-3AD203B41FA5}">
                      <a16:colId xmlns:a16="http://schemas.microsoft.com/office/drawing/2014/main" val="20002"/>
                    </a:ext>
                  </a:extLst>
                </a:gridCol>
              </a:tblGrid>
              <a:tr h="262846">
                <a:tc>
                  <a:txBody>
                    <a:bodyPr/>
                    <a:lstStyle/>
                    <a:p>
                      <a:pPr marL="0" marR="0" algn="ctr">
                        <a:lnSpc>
                          <a:spcPct val="115000"/>
                        </a:lnSpc>
                        <a:spcBef>
                          <a:spcPts val="0"/>
                        </a:spcBef>
                        <a:spcAft>
                          <a:spcPts val="0"/>
                        </a:spcAft>
                      </a:pPr>
                      <a:r>
                        <a:rPr lang="en-US" sz="1500" dirty="0">
                          <a:effectLst/>
                        </a:rPr>
                        <a:t>NEGATIVE ATTITUDE</a:t>
                      </a:r>
                      <a:endParaRPr lang="en-US" sz="1500" dirty="0">
                        <a:effectLst/>
                        <a:latin typeface="Calibri"/>
                        <a:ea typeface="Calibri"/>
                        <a:cs typeface="Times New Roman"/>
                      </a:endParaRPr>
                    </a:p>
                  </a:txBody>
                  <a:tcPr marL="51435" marR="51435" marT="0" marB="0" anchor="b"/>
                </a:tc>
                <a:tc>
                  <a:txBody>
                    <a:bodyPr/>
                    <a:lstStyle/>
                    <a:p>
                      <a:pPr>
                        <a:lnSpc>
                          <a:spcPct val="115000"/>
                        </a:lnSpc>
                      </a:pPr>
                      <a:endParaRPr lang="en-US" sz="800" dirty="0">
                        <a:effectLst/>
                        <a:latin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US" sz="1500" dirty="0">
                          <a:effectLst/>
                        </a:rPr>
                        <a:t>PROACTIVE ATTITUDE</a:t>
                      </a:r>
                      <a:endParaRPr lang="en-US" sz="15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0"/>
                  </a:ext>
                </a:extLst>
              </a:tr>
              <a:tr h="236561">
                <a:tc>
                  <a:txBody>
                    <a:bodyPr/>
                    <a:lstStyle/>
                    <a:p>
                      <a:pPr marL="0" marR="0">
                        <a:lnSpc>
                          <a:spcPct val="115000"/>
                        </a:lnSpc>
                        <a:spcBef>
                          <a:spcPts val="0"/>
                        </a:spcBef>
                        <a:spcAft>
                          <a:spcPts val="0"/>
                        </a:spcAft>
                      </a:pPr>
                      <a:r>
                        <a:rPr lang="en-US" sz="1400" dirty="0">
                          <a:effectLst/>
                        </a:rPr>
                        <a:t>The way we do it is good enough.</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There's always room for improvement.</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1"/>
                  </a:ext>
                </a:extLst>
              </a:tr>
              <a:tr h="236561">
                <a:tc>
                  <a:txBody>
                    <a:bodyPr/>
                    <a:lstStyle/>
                    <a:p>
                      <a:pPr marL="0" marR="0">
                        <a:lnSpc>
                          <a:spcPct val="115000"/>
                        </a:lnSpc>
                        <a:spcBef>
                          <a:spcPts val="0"/>
                        </a:spcBef>
                        <a:spcAft>
                          <a:spcPts val="0"/>
                        </a:spcAft>
                      </a:pPr>
                      <a:r>
                        <a:rPr lang="en-US" sz="1400" dirty="0">
                          <a:effectLst/>
                        </a:rPr>
                        <a:t>We don't have enough money.</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rPr>
                        <a:t>Maybe there is something we can cut.</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2"/>
                  </a:ext>
                </a:extLst>
              </a:tr>
              <a:tr h="236561">
                <a:tc>
                  <a:txBody>
                    <a:bodyPr/>
                    <a:lstStyle/>
                    <a:p>
                      <a:pPr marL="0" marR="0">
                        <a:lnSpc>
                          <a:spcPct val="115000"/>
                        </a:lnSpc>
                        <a:spcBef>
                          <a:spcPts val="0"/>
                        </a:spcBef>
                        <a:spcAft>
                          <a:spcPts val="0"/>
                        </a:spcAft>
                      </a:pPr>
                      <a:r>
                        <a:rPr lang="en-US" sz="1400" dirty="0">
                          <a:effectLst/>
                          <a:latin typeface="Calibri"/>
                          <a:ea typeface="Times New Roman"/>
                          <a:cs typeface="Times New Roman"/>
                        </a:rPr>
                        <a:t>We're understaffed.</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We're a lean machine.</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3"/>
                  </a:ext>
                </a:extLst>
              </a:tr>
              <a:tr h="236561">
                <a:tc>
                  <a:txBody>
                    <a:bodyPr/>
                    <a:lstStyle/>
                    <a:p>
                      <a:pPr marL="0" marR="0">
                        <a:lnSpc>
                          <a:spcPct val="115000"/>
                        </a:lnSpc>
                        <a:spcBef>
                          <a:spcPts val="0"/>
                        </a:spcBef>
                        <a:spcAft>
                          <a:spcPts val="0"/>
                        </a:spcAft>
                      </a:pPr>
                      <a:r>
                        <a:rPr lang="en-US" sz="1400" dirty="0">
                          <a:effectLst/>
                          <a:latin typeface="Calibri"/>
                          <a:ea typeface="Times New Roman"/>
                          <a:cs typeface="Times New Roman"/>
                        </a:rPr>
                        <a:t>We don't have enough room.</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Temporary space may be an option.</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4"/>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We don't have the equipment.</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Maybe we can sub it out.</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5"/>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It's not going to be any better.</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We'll try one more time.</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6"/>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It can't be done.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It'll be a challenge.</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7"/>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No one communicates.</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Let's open the channels.</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8"/>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Isn’t it time to go home?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latin typeface="Calibri"/>
                          <a:ea typeface="Times New Roman"/>
                          <a:cs typeface="Times New Roman"/>
                        </a:rPr>
                        <a:t>Days go by quickly around here.</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9"/>
                  </a:ext>
                </a:extLst>
              </a:tr>
              <a:tr h="236561">
                <a:tc>
                  <a:txBody>
                    <a:bodyPr/>
                    <a:lstStyle/>
                    <a:p>
                      <a:pPr marL="0" marR="0">
                        <a:lnSpc>
                          <a:spcPct val="115000"/>
                        </a:lnSpc>
                        <a:spcBef>
                          <a:spcPts val="0"/>
                        </a:spcBef>
                        <a:spcAft>
                          <a:spcPts val="0"/>
                        </a:spcAft>
                      </a:pPr>
                      <a:r>
                        <a:rPr lang="en-US" sz="1400" dirty="0">
                          <a:effectLst/>
                          <a:latin typeface="Calibri"/>
                          <a:ea typeface="Times New Roman"/>
                          <a:cs typeface="Times New Roman"/>
                        </a:rPr>
                        <a:t>I don't have any idea.</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I'll come up with some alternatives.</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10"/>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Let someone else deal with it.</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I'm ready to learn something new.</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11"/>
                  </a:ext>
                </a:extLst>
              </a:tr>
              <a:tr h="236561">
                <a:tc>
                  <a:txBody>
                    <a:bodyPr/>
                    <a:lstStyle/>
                    <a:p>
                      <a:pPr marL="0" marR="0">
                        <a:lnSpc>
                          <a:spcPct val="115000"/>
                        </a:lnSpc>
                        <a:spcBef>
                          <a:spcPts val="0"/>
                        </a:spcBef>
                        <a:spcAft>
                          <a:spcPts val="0"/>
                        </a:spcAft>
                      </a:pPr>
                      <a:r>
                        <a:rPr lang="en-US" sz="1400">
                          <a:effectLst/>
                          <a:latin typeface="Calibri"/>
                          <a:ea typeface="Times New Roman"/>
                          <a:cs typeface="Times New Roman"/>
                        </a:rPr>
                        <a:t>We're always changing direction.</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latin typeface="Calibri"/>
                          <a:ea typeface="Times New Roman"/>
                          <a:cs typeface="Times New Roman"/>
                        </a:rPr>
                        <a:t>We're in touch with our members.</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12"/>
                  </a:ext>
                </a:extLst>
              </a:tr>
            </a:tbl>
          </a:graphicData>
        </a:graphic>
      </p:graphicFrame>
      <p:sp>
        <p:nvSpPr>
          <p:cNvPr id="10301" name="Title 6">
            <a:extLst>
              <a:ext uri="{FF2B5EF4-FFF2-40B4-BE49-F238E27FC236}">
                <a16:creationId xmlns:a16="http://schemas.microsoft.com/office/drawing/2014/main" id="{81619A67-D810-4578-8331-9FBEDEB26F47}"/>
              </a:ext>
            </a:extLst>
          </p:cNvPr>
          <p:cNvSpPr>
            <a:spLocks noGrp="1"/>
          </p:cNvSpPr>
          <p:nvPr>
            <p:ph type="title"/>
          </p:nvPr>
        </p:nvSpPr>
        <p:spPr>
          <a:xfrm>
            <a:off x="2126704" y="144819"/>
            <a:ext cx="6172200" cy="914400"/>
          </a:xfrm>
        </p:spPr>
        <p:txBody>
          <a:bodyPr/>
          <a:lstStyle/>
          <a:p>
            <a:pPr algn="ctr"/>
            <a:r>
              <a:rPr lang="en-US" altLang="en-US" sz="2400" dirty="0">
                <a:solidFill>
                  <a:srgbClr val="FF0000"/>
                </a:solidFill>
                <a:latin typeface="Helvetica" panose="020B0604020202020204" pitchFamily="34" charset="0"/>
              </a:rPr>
              <a:t>ATTITUDES ARE CONTAGIOUS …</a:t>
            </a:r>
            <a:br>
              <a:rPr lang="en-US" altLang="en-US" sz="2400" dirty="0">
                <a:solidFill>
                  <a:srgbClr val="FF0000"/>
                </a:solidFill>
                <a:latin typeface="Helvetica" panose="020B0604020202020204" pitchFamily="34" charset="0"/>
              </a:rPr>
            </a:br>
            <a:r>
              <a:rPr lang="en-US" altLang="en-US" sz="2400" dirty="0">
                <a:solidFill>
                  <a:srgbClr val="FF0000"/>
                </a:solidFill>
                <a:latin typeface="Helvetica" panose="020B0604020202020204" pitchFamily="34" charset="0"/>
              </a:rPr>
              <a:t>IS YOURS WORTH CATCHING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71FC677A-9DC6-46DE-9A32-C7445E2E200F}"/>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8</a:t>
            </a:fld>
            <a:endParaRPr lang="en-US" altLang="en-US" sz="750">
              <a:solidFill>
                <a:srgbClr val="95B3D7"/>
              </a:solidFill>
            </a:endParaRPr>
          </a:p>
        </p:txBody>
      </p:sp>
      <p:graphicFrame>
        <p:nvGraphicFramePr>
          <p:cNvPr id="4" name="Content Placeholder 3">
            <a:extLst>
              <a:ext uri="{FF2B5EF4-FFF2-40B4-BE49-F238E27FC236}">
                <a16:creationId xmlns:a16="http://schemas.microsoft.com/office/drawing/2014/main" id="{1455C3D3-9008-4326-A232-3021E3310AF8}"/>
              </a:ext>
            </a:extLst>
          </p:cNvPr>
          <p:cNvGraphicFramePr>
            <a:graphicFrameLocks noGrp="1"/>
          </p:cNvGraphicFramePr>
          <p:nvPr>
            <p:ph idx="1"/>
            <p:extLst>
              <p:ext uri="{D42A27DB-BD31-4B8C-83A1-F6EECF244321}">
                <p14:modId xmlns:p14="http://schemas.microsoft.com/office/powerpoint/2010/main" val="692954361"/>
              </p:ext>
            </p:extLst>
          </p:nvPr>
        </p:nvGraphicFramePr>
        <p:xfrm>
          <a:off x="2411411" y="1566266"/>
          <a:ext cx="6481764" cy="1682354"/>
        </p:xfrm>
        <a:graphic>
          <a:graphicData uri="http://schemas.openxmlformats.org/drawingml/2006/table">
            <a:tbl>
              <a:tblPr firstRow="1" firstCol="1" bandRow="1">
                <a:tableStyleId>{5C22544A-7EE6-4342-B048-85BDC9FD1C3A}</a:tableStyleId>
              </a:tblPr>
              <a:tblGrid>
                <a:gridCol w="2900563">
                  <a:extLst>
                    <a:ext uri="{9D8B030D-6E8A-4147-A177-3AD203B41FA5}">
                      <a16:colId xmlns:a16="http://schemas.microsoft.com/office/drawing/2014/main" val="20000"/>
                    </a:ext>
                  </a:extLst>
                </a:gridCol>
                <a:gridCol w="726014">
                  <a:extLst>
                    <a:ext uri="{9D8B030D-6E8A-4147-A177-3AD203B41FA5}">
                      <a16:colId xmlns:a16="http://schemas.microsoft.com/office/drawing/2014/main" val="20001"/>
                    </a:ext>
                  </a:extLst>
                </a:gridCol>
                <a:gridCol w="2855187">
                  <a:extLst>
                    <a:ext uri="{9D8B030D-6E8A-4147-A177-3AD203B41FA5}">
                      <a16:colId xmlns:a16="http://schemas.microsoft.com/office/drawing/2014/main" val="20002"/>
                    </a:ext>
                  </a:extLst>
                </a:gridCol>
              </a:tblGrid>
              <a:tr h="262868">
                <a:tc>
                  <a:txBody>
                    <a:bodyPr/>
                    <a:lstStyle/>
                    <a:p>
                      <a:pPr marL="0" marR="0" algn="ctr">
                        <a:lnSpc>
                          <a:spcPct val="115000"/>
                        </a:lnSpc>
                        <a:spcBef>
                          <a:spcPts val="0"/>
                        </a:spcBef>
                        <a:spcAft>
                          <a:spcPts val="0"/>
                        </a:spcAft>
                      </a:pPr>
                      <a:r>
                        <a:rPr lang="en-US" sz="1500" dirty="0">
                          <a:effectLst/>
                        </a:rPr>
                        <a:t>NEGATIVE ATTITUDE</a:t>
                      </a:r>
                      <a:endParaRPr lang="en-US" sz="1500" dirty="0">
                        <a:effectLst/>
                        <a:latin typeface="Calibri"/>
                        <a:ea typeface="Calibri"/>
                        <a:cs typeface="Times New Roman"/>
                      </a:endParaRPr>
                    </a:p>
                  </a:txBody>
                  <a:tcPr marL="51435" marR="51435" marT="0" marB="0" anchor="b"/>
                </a:tc>
                <a:tc>
                  <a:txBody>
                    <a:bodyPr/>
                    <a:lstStyle/>
                    <a:p>
                      <a:pPr>
                        <a:lnSpc>
                          <a:spcPct val="115000"/>
                        </a:lnSpc>
                      </a:pPr>
                      <a:endParaRPr lang="en-US" sz="800" dirty="0">
                        <a:effectLst/>
                        <a:latin typeface="Calibri"/>
                        <a:cs typeface="Times New Roman"/>
                      </a:endParaRPr>
                    </a:p>
                  </a:txBody>
                  <a:tcPr marL="51435" marR="51435" marT="0" marB="0" anchor="b"/>
                </a:tc>
                <a:tc>
                  <a:txBody>
                    <a:bodyPr/>
                    <a:lstStyle/>
                    <a:p>
                      <a:pPr marL="0" marR="0" algn="ctr">
                        <a:lnSpc>
                          <a:spcPct val="115000"/>
                        </a:lnSpc>
                        <a:spcBef>
                          <a:spcPts val="0"/>
                        </a:spcBef>
                        <a:spcAft>
                          <a:spcPts val="0"/>
                        </a:spcAft>
                      </a:pPr>
                      <a:r>
                        <a:rPr lang="en-US" sz="1500" dirty="0">
                          <a:effectLst/>
                        </a:rPr>
                        <a:t>PROACTIVE ATTITUDE</a:t>
                      </a:r>
                      <a:endParaRPr lang="en-US" sz="15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0"/>
                  </a:ext>
                </a:extLst>
              </a:tr>
              <a:tr h="236581">
                <a:tc>
                  <a:txBody>
                    <a:bodyPr/>
                    <a:lstStyle/>
                    <a:p>
                      <a:pPr marL="0" marR="0">
                        <a:lnSpc>
                          <a:spcPct val="115000"/>
                        </a:lnSpc>
                        <a:spcBef>
                          <a:spcPts val="0"/>
                        </a:spcBef>
                        <a:spcAft>
                          <a:spcPts val="0"/>
                        </a:spcAft>
                      </a:pPr>
                      <a:r>
                        <a:rPr lang="en-US" sz="1400" dirty="0">
                          <a:effectLst/>
                          <a:latin typeface="Calibri"/>
                          <a:ea typeface="Times New Roman"/>
                          <a:cs typeface="Times New Roman"/>
                        </a:rPr>
                        <a:t>Our Units won't buy it.</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dirty="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We'll do better at educating them.</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1"/>
                  </a:ext>
                </a:extLst>
              </a:tr>
              <a:tr h="236581">
                <a:tc>
                  <a:txBody>
                    <a:bodyPr/>
                    <a:lstStyle/>
                    <a:p>
                      <a:pPr marL="0" marR="0">
                        <a:lnSpc>
                          <a:spcPct val="115000"/>
                        </a:lnSpc>
                        <a:spcBef>
                          <a:spcPts val="0"/>
                        </a:spcBef>
                        <a:spcAft>
                          <a:spcPts val="0"/>
                        </a:spcAft>
                      </a:pPr>
                      <a:r>
                        <a:rPr lang="en-US" sz="1400">
                          <a:effectLst/>
                          <a:latin typeface="Calibri"/>
                          <a:ea typeface="Times New Roman"/>
                          <a:cs typeface="Times New Roman"/>
                        </a:rPr>
                        <a:t>Our Department is the wrong size.</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We're perfect for this project.</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2"/>
                  </a:ext>
                </a:extLst>
              </a:tr>
              <a:tr h="236581">
                <a:tc>
                  <a:txBody>
                    <a:bodyPr/>
                    <a:lstStyle/>
                    <a:p>
                      <a:pPr marL="0" marR="0">
                        <a:lnSpc>
                          <a:spcPct val="115000"/>
                        </a:lnSpc>
                        <a:spcBef>
                          <a:spcPts val="0"/>
                        </a:spcBef>
                        <a:spcAft>
                          <a:spcPts val="0"/>
                        </a:spcAft>
                      </a:pPr>
                      <a:r>
                        <a:rPr lang="en-US" sz="1400">
                          <a:effectLst/>
                          <a:latin typeface="Calibri"/>
                          <a:ea typeface="Times New Roman"/>
                          <a:cs typeface="Times New Roman"/>
                        </a:rPr>
                        <a:t>It doesn't fit us.</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We should look at it.</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3"/>
                  </a:ext>
                </a:extLst>
              </a:tr>
              <a:tr h="236581">
                <a:tc>
                  <a:txBody>
                    <a:bodyPr/>
                    <a:lstStyle/>
                    <a:p>
                      <a:pPr marL="0" marR="0">
                        <a:lnSpc>
                          <a:spcPct val="115000"/>
                        </a:lnSpc>
                        <a:spcBef>
                          <a:spcPts val="0"/>
                        </a:spcBef>
                        <a:spcAft>
                          <a:spcPts val="0"/>
                        </a:spcAft>
                      </a:pPr>
                      <a:r>
                        <a:rPr lang="en-US" sz="1400">
                          <a:effectLst/>
                          <a:latin typeface="Calibri"/>
                          <a:ea typeface="Times New Roman"/>
                          <a:cs typeface="Times New Roman"/>
                        </a:rPr>
                        <a:t>It's contrary to policy.</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Anything's possible.</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4"/>
                  </a:ext>
                </a:extLst>
              </a:tr>
              <a:tr h="236581">
                <a:tc>
                  <a:txBody>
                    <a:bodyPr/>
                    <a:lstStyle/>
                    <a:p>
                      <a:pPr marL="0" marR="0">
                        <a:lnSpc>
                          <a:spcPct val="115000"/>
                        </a:lnSpc>
                        <a:spcBef>
                          <a:spcPts val="0"/>
                        </a:spcBef>
                        <a:spcAft>
                          <a:spcPts val="0"/>
                        </a:spcAft>
                      </a:pPr>
                      <a:r>
                        <a:rPr lang="en-US" sz="1400">
                          <a:effectLst/>
                          <a:latin typeface="Calibri"/>
                          <a:ea typeface="Times New Roman"/>
                          <a:cs typeface="Times New Roman"/>
                        </a:rPr>
                        <a:t>It's not my job.</a:t>
                      </a:r>
                      <a:endParaRPr lang="en-US" sz="140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a:effectLst/>
                          <a:latin typeface="Calibri"/>
                          <a:ea typeface="Times New Roman"/>
                          <a:cs typeface="Times New Roman"/>
                        </a:rPr>
                        <a:t>I'll be glad to take the responsibility.</a:t>
                      </a:r>
                      <a:endParaRPr lang="en-US" sz="1400">
                        <a:effectLst/>
                        <a:latin typeface="Calibri"/>
                        <a:ea typeface="Calibri"/>
                        <a:cs typeface="Times New Roman"/>
                      </a:endParaRPr>
                    </a:p>
                  </a:txBody>
                  <a:tcPr marL="51435" marR="51435" marT="0" marB="0" anchor="b"/>
                </a:tc>
                <a:extLst>
                  <a:ext uri="{0D108BD9-81ED-4DB2-BD59-A6C34878D82A}">
                    <a16:rowId xmlns:a16="http://schemas.microsoft.com/office/drawing/2014/main" val="10005"/>
                  </a:ext>
                </a:extLst>
              </a:tr>
              <a:tr h="236581">
                <a:tc>
                  <a:txBody>
                    <a:bodyPr/>
                    <a:lstStyle/>
                    <a:p>
                      <a:pPr marL="0" marR="0">
                        <a:lnSpc>
                          <a:spcPct val="115000"/>
                        </a:lnSpc>
                        <a:spcBef>
                          <a:spcPts val="0"/>
                        </a:spcBef>
                        <a:spcAft>
                          <a:spcPts val="0"/>
                        </a:spcAft>
                      </a:pPr>
                      <a:r>
                        <a:rPr lang="en-US" sz="1400" dirty="0">
                          <a:effectLst/>
                          <a:latin typeface="Calibri"/>
                          <a:ea typeface="Times New Roman"/>
                          <a:cs typeface="Times New Roman"/>
                        </a:rPr>
                        <a:t>I CAN’T.</a:t>
                      </a:r>
                      <a:endParaRPr lang="en-US" sz="1400" dirty="0">
                        <a:effectLst/>
                        <a:latin typeface="Calibri"/>
                        <a:ea typeface="Calibri"/>
                        <a:cs typeface="Times New Roman"/>
                      </a:endParaRPr>
                    </a:p>
                  </a:txBody>
                  <a:tcPr marL="51435" marR="51435" marT="0" marB="0" anchor="b"/>
                </a:tc>
                <a:tc>
                  <a:txBody>
                    <a:bodyPr/>
                    <a:lstStyle/>
                    <a:p>
                      <a:pPr>
                        <a:lnSpc>
                          <a:spcPct val="115000"/>
                        </a:lnSpc>
                      </a:pPr>
                      <a:endParaRPr lang="en-US" sz="1400">
                        <a:effectLst/>
                        <a:latin typeface="Calibri"/>
                        <a:cs typeface="Times New Roman"/>
                      </a:endParaRPr>
                    </a:p>
                  </a:txBody>
                  <a:tcPr marL="51435" marR="51435" marT="0" marB="0" anchor="b"/>
                </a:tc>
                <a:tc>
                  <a:txBody>
                    <a:bodyPr/>
                    <a:lstStyle/>
                    <a:p>
                      <a:pPr marL="0" marR="0">
                        <a:lnSpc>
                          <a:spcPct val="115000"/>
                        </a:lnSpc>
                        <a:spcBef>
                          <a:spcPts val="0"/>
                        </a:spcBef>
                        <a:spcAft>
                          <a:spcPts val="0"/>
                        </a:spcAft>
                      </a:pPr>
                      <a:r>
                        <a:rPr lang="en-US" sz="1400" dirty="0">
                          <a:effectLst/>
                          <a:latin typeface="Calibri"/>
                          <a:ea typeface="Times New Roman"/>
                          <a:cs typeface="Times New Roman"/>
                        </a:rPr>
                        <a:t>I </a:t>
                      </a:r>
                      <a:r>
                        <a:rPr lang="en-US" sz="1400" baseline="0" dirty="0">
                          <a:effectLst/>
                          <a:latin typeface="Calibri"/>
                          <a:ea typeface="Times New Roman"/>
                          <a:cs typeface="Times New Roman"/>
                        </a:rPr>
                        <a:t> CAN.</a:t>
                      </a:r>
                      <a:endParaRPr lang="en-US" sz="1400" dirty="0">
                        <a:effectLst/>
                        <a:latin typeface="Calibri"/>
                        <a:ea typeface="Calibri"/>
                        <a:cs typeface="Times New Roman"/>
                      </a:endParaRPr>
                    </a:p>
                  </a:txBody>
                  <a:tcPr marL="51435" marR="51435" marT="0" marB="0" anchor="b"/>
                </a:tc>
                <a:extLst>
                  <a:ext uri="{0D108BD9-81ED-4DB2-BD59-A6C34878D82A}">
                    <a16:rowId xmlns:a16="http://schemas.microsoft.com/office/drawing/2014/main" val="10006"/>
                  </a:ext>
                </a:extLst>
              </a:tr>
            </a:tbl>
          </a:graphicData>
        </a:graphic>
      </p:graphicFrame>
      <p:sp>
        <p:nvSpPr>
          <p:cNvPr id="12325" name="Title 6">
            <a:extLst>
              <a:ext uri="{FF2B5EF4-FFF2-40B4-BE49-F238E27FC236}">
                <a16:creationId xmlns:a16="http://schemas.microsoft.com/office/drawing/2014/main" id="{7E4D1197-3BEF-4210-96EE-B0F6A320CF9A}"/>
              </a:ext>
            </a:extLst>
          </p:cNvPr>
          <p:cNvSpPr>
            <a:spLocks noGrp="1"/>
          </p:cNvSpPr>
          <p:nvPr>
            <p:ph type="title"/>
          </p:nvPr>
        </p:nvSpPr>
        <p:spPr>
          <a:xfrm>
            <a:off x="2411411" y="350874"/>
            <a:ext cx="6172200" cy="914400"/>
          </a:xfrm>
        </p:spPr>
        <p:txBody>
          <a:bodyPr/>
          <a:lstStyle/>
          <a:p>
            <a:pPr algn="ctr"/>
            <a:r>
              <a:rPr lang="en-US" altLang="en-US" sz="2400" dirty="0">
                <a:solidFill>
                  <a:srgbClr val="FF0000"/>
                </a:solidFill>
                <a:latin typeface="Helvetica" panose="020B0604020202020204" pitchFamily="34" charset="0"/>
              </a:rPr>
              <a:t>ATTITUDES ARE CONTAGIOUS …</a:t>
            </a:r>
            <a:br>
              <a:rPr lang="en-US" altLang="en-US" sz="2400" dirty="0">
                <a:solidFill>
                  <a:srgbClr val="FF0000"/>
                </a:solidFill>
                <a:latin typeface="Helvetica" panose="020B0604020202020204" pitchFamily="34" charset="0"/>
              </a:rPr>
            </a:br>
            <a:r>
              <a:rPr lang="en-US" altLang="en-US" sz="2400" dirty="0">
                <a:solidFill>
                  <a:srgbClr val="FF0000"/>
                </a:solidFill>
                <a:latin typeface="Helvetica" panose="020B0604020202020204" pitchFamily="34" charset="0"/>
              </a:rPr>
              <a:t>IS YOURS WORTH CATCHING</a:t>
            </a:r>
          </a:p>
        </p:txBody>
      </p:sp>
      <p:pic>
        <p:nvPicPr>
          <p:cNvPr id="12326" name="Picture 4" descr="C:\Users\Bates\AppData\Local\Microsoft\Windows\INetCache\IE\PKXHB636\Success[1].png">
            <a:extLst>
              <a:ext uri="{FF2B5EF4-FFF2-40B4-BE49-F238E27FC236}">
                <a16:creationId xmlns:a16="http://schemas.microsoft.com/office/drawing/2014/main" id="{5B0DABE8-C257-4308-A8E6-090566ED8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273" y="3408857"/>
            <a:ext cx="2230040" cy="138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DC1DFD39-2091-4A9F-83A5-E530E170DB18}"/>
              </a:ext>
            </a:extLst>
          </p:cNvPr>
          <p:cNvSpPr>
            <a:spLocks noGrp="1"/>
          </p:cNvSpPr>
          <p:nvPr>
            <p:ph type="title"/>
          </p:nvPr>
        </p:nvSpPr>
        <p:spPr>
          <a:xfrm>
            <a:off x="2429207" y="95250"/>
            <a:ext cx="6172200" cy="496491"/>
          </a:xfrm>
        </p:spPr>
        <p:txBody>
          <a:bodyPr/>
          <a:lstStyle/>
          <a:p>
            <a:pPr algn="ctr"/>
            <a:br>
              <a:rPr lang="en-US" altLang="en-US" dirty="0">
                <a:solidFill>
                  <a:srgbClr val="FF0000"/>
                </a:solidFill>
                <a:latin typeface="Helvetica" panose="020B0604020202020204" pitchFamily="34" charset="0"/>
              </a:rPr>
            </a:br>
            <a:r>
              <a:rPr lang="en-US" altLang="en-US" dirty="0">
                <a:solidFill>
                  <a:srgbClr val="FF0000"/>
                </a:solidFill>
                <a:latin typeface="Helvetica" panose="020B0604020202020204" pitchFamily="34" charset="0"/>
              </a:rPr>
              <a:t>CHAIN FOR COMMUNICATING</a:t>
            </a:r>
          </a:p>
        </p:txBody>
      </p:sp>
      <p:sp>
        <p:nvSpPr>
          <p:cNvPr id="8195" name="Content Placeholder 3">
            <a:extLst>
              <a:ext uri="{FF2B5EF4-FFF2-40B4-BE49-F238E27FC236}">
                <a16:creationId xmlns:a16="http://schemas.microsoft.com/office/drawing/2014/main" id="{71D4BF21-D824-421E-BEEA-A8F834EEE5CE}"/>
              </a:ext>
            </a:extLst>
          </p:cNvPr>
          <p:cNvSpPr>
            <a:spLocks noGrp="1"/>
          </p:cNvSpPr>
          <p:nvPr>
            <p:ph idx="1"/>
          </p:nvPr>
        </p:nvSpPr>
        <p:spPr>
          <a:xfrm>
            <a:off x="2429207" y="920948"/>
            <a:ext cx="6604397" cy="3301603"/>
          </a:xfrm>
        </p:spPr>
        <p:txBody>
          <a:bodyPr/>
          <a:lstStyle/>
          <a:p>
            <a:pPr marL="0" indent="0" algn="ctr">
              <a:buNone/>
              <a:defRPr/>
            </a:pPr>
            <a:r>
              <a:rPr lang="en-US" sz="1350" dirty="0"/>
              <a:t>Please DO NOT CONTACT National Directly—Follow the procedure below</a:t>
            </a:r>
          </a:p>
          <a:p>
            <a:pPr marL="0" indent="0" algn="ctr">
              <a:buNone/>
              <a:defRPr/>
            </a:pPr>
            <a:endParaRPr lang="en-US" sz="1350" dirty="0"/>
          </a:p>
          <a:p>
            <a:pPr>
              <a:buFont typeface="Arial" charset="0"/>
              <a:buChar char="•"/>
              <a:defRPr/>
            </a:pPr>
            <a:r>
              <a:rPr lang="en-US" sz="1350" dirty="0"/>
              <a:t>If your Unit has questions about auxiliary do’s and don’ts or general information, please follow the CHAIN OF COMMAND to eliminate confusion:</a:t>
            </a:r>
          </a:p>
          <a:p>
            <a:pPr marL="0" indent="0">
              <a:buNone/>
              <a:defRPr/>
            </a:pPr>
            <a:r>
              <a:rPr lang="en-US" sz="1350" dirty="0"/>
              <a:t>         </a:t>
            </a:r>
          </a:p>
          <a:p>
            <a:pPr marL="0" indent="0">
              <a:buNone/>
              <a:defRPr/>
            </a:pPr>
            <a:r>
              <a:rPr lang="en-US" sz="1350" dirty="0"/>
              <a:t>	   Unit President                                   District President</a:t>
            </a:r>
          </a:p>
          <a:p>
            <a:pPr marL="0" indent="0">
              <a:buNone/>
              <a:defRPr/>
            </a:pPr>
            <a:r>
              <a:rPr lang="en-US" sz="1350" dirty="0"/>
              <a:t>          District President  			           Department President</a:t>
            </a:r>
          </a:p>
          <a:p>
            <a:pPr marL="0" indent="0">
              <a:buNone/>
              <a:defRPr/>
            </a:pPr>
            <a:r>
              <a:rPr lang="en-US" sz="1350" dirty="0"/>
              <a:t> </a:t>
            </a:r>
          </a:p>
          <a:p>
            <a:pPr>
              <a:buFont typeface="Arial" charset="0"/>
              <a:buChar char="•"/>
              <a:defRPr/>
            </a:pPr>
            <a:r>
              <a:rPr lang="en-US" sz="1350" dirty="0"/>
              <a:t>If your Unit needs help with a program contact:</a:t>
            </a:r>
          </a:p>
          <a:p>
            <a:pPr marL="0" indent="0">
              <a:buNone/>
              <a:defRPr/>
            </a:pPr>
            <a:r>
              <a:rPr lang="en-US" sz="1350" dirty="0"/>
              <a:t>	   </a:t>
            </a:r>
          </a:p>
          <a:p>
            <a:pPr marL="0" indent="0">
              <a:buNone/>
              <a:defRPr/>
            </a:pPr>
            <a:r>
              <a:rPr lang="en-US" sz="1350" dirty="0"/>
              <a:t>          District Chairman 			           Department Chairman</a:t>
            </a:r>
          </a:p>
          <a:p>
            <a:pPr marL="0" indent="0">
              <a:buNone/>
              <a:defRPr/>
            </a:pPr>
            <a:r>
              <a:rPr lang="en-US" sz="1350" dirty="0"/>
              <a:t> </a:t>
            </a:r>
          </a:p>
          <a:p>
            <a:pPr>
              <a:buFont typeface="Arial" charset="0"/>
              <a:buChar char="•"/>
              <a:defRPr/>
            </a:pPr>
            <a:r>
              <a:rPr lang="en-US" sz="1350" dirty="0"/>
              <a:t>You may contact the Department Secretary if you have questions. She may answer or direct them to the appropriate individual.</a:t>
            </a:r>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3316" name="Slide Number Placeholder 1">
            <a:extLst>
              <a:ext uri="{FF2B5EF4-FFF2-40B4-BE49-F238E27FC236}">
                <a16:creationId xmlns:a16="http://schemas.microsoft.com/office/drawing/2014/main" id="{1D959D27-0C0B-40B8-A1C4-CAB2F52C75A1}"/>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44DAF051-2B36-4747-8CC1-605C3D945AE0}" type="slidenum">
              <a:rPr lang="en-US" altLang="en-US" smtClean="0"/>
              <a:pPr eaLnBrk="1" hangingPunct="1">
                <a:spcBef>
                  <a:spcPct val="0"/>
                </a:spcBef>
                <a:buFontTx/>
                <a:buNone/>
              </a:pPr>
              <a:t>9</a:t>
            </a:fld>
            <a:endParaRPr lang="en-US" altLang="en-US" sz="750">
              <a:solidFill>
                <a:srgbClr val="95B3D7"/>
              </a:solidFill>
            </a:endParaRPr>
          </a:p>
        </p:txBody>
      </p:sp>
      <p:sp>
        <p:nvSpPr>
          <p:cNvPr id="2" name="Right Arrow 1">
            <a:extLst>
              <a:ext uri="{FF2B5EF4-FFF2-40B4-BE49-F238E27FC236}">
                <a16:creationId xmlns:a16="http://schemas.microsoft.com/office/drawing/2014/main" id="{863547F2-9E48-4681-AC49-7A44E384DEB2}"/>
              </a:ext>
            </a:extLst>
          </p:cNvPr>
          <p:cNvSpPr/>
          <p:nvPr/>
        </p:nvSpPr>
        <p:spPr>
          <a:xfrm>
            <a:off x="4769313" y="2207418"/>
            <a:ext cx="734615" cy="36433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a:extLst>
              <a:ext uri="{FF2B5EF4-FFF2-40B4-BE49-F238E27FC236}">
                <a16:creationId xmlns:a16="http://schemas.microsoft.com/office/drawing/2014/main" id="{B0E43F53-2676-4C7D-9AAB-CF4C72F11F60}"/>
              </a:ext>
            </a:extLst>
          </p:cNvPr>
          <p:cNvSpPr/>
          <p:nvPr/>
        </p:nvSpPr>
        <p:spPr>
          <a:xfrm>
            <a:off x="4769312" y="2536625"/>
            <a:ext cx="734615" cy="36433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7C6F2415-D41C-4CB0-8027-36209DAC40E1}"/>
              </a:ext>
            </a:extLst>
          </p:cNvPr>
          <p:cNvSpPr/>
          <p:nvPr/>
        </p:nvSpPr>
        <p:spPr>
          <a:xfrm>
            <a:off x="4769311" y="3495079"/>
            <a:ext cx="734615" cy="36314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0" name="Picture 7" descr="C:\Users\Bates\AppData\Local\Microsoft\Windows\INetCache\IE\7DY64RZJ\effective-communication[1].jpg">
            <a:extLst>
              <a:ext uri="{FF2B5EF4-FFF2-40B4-BE49-F238E27FC236}">
                <a16:creationId xmlns:a16="http://schemas.microsoft.com/office/drawing/2014/main" id="{5D184146-992D-45C4-ACCE-346EB5208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01" y="2961680"/>
            <a:ext cx="1714500" cy="113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586E4-F2FD-4A4C-AA7C-64088D393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CC9ECE8-F624-48FD-AA71-762490BB7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TotalTime>
  <Words>1627</Words>
  <Application>Microsoft Office PowerPoint</Application>
  <PresentationFormat>On-screen Show (16:9)</PresentationFormat>
  <Paragraphs>213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Garamond Pro</vt:lpstr>
      <vt:lpstr>Adobe Garamond Pro Bold</vt:lpstr>
      <vt:lpstr>Arial</vt:lpstr>
      <vt:lpstr>Calibri</vt:lpstr>
      <vt:lpstr>Helvetica</vt:lpstr>
      <vt:lpstr>Wingdings</vt:lpstr>
      <vt:lpstr>Office Theme</vt:lpstr>
      <vt:lpstr>PART 7  –  ATTITUDE/CHAIN OF COMMAND/ WRITING A NARRATIVE/ END OF YEAR REPORTS/TAKING THE CHALLENGE  GUIDE TO THE AMERICAN LEGION AUXILIARY DEPARTMENT OF OHIO  LEADERSHIP  </vt:lpstr>
      <vt:lpstr>Mini Courses Provided</vt:lpstr>
      <vt:lpstr>MISSION &amp; VISION STATEMENT</vt:lpstr>
      <vt:lpstr>Setting the Example</vt:lpstr>
      <vt:lpstr>PowerPoint Presentation</vt:lpstr>
      <vt:lpstr>ATTITUDES ARE CONTAGIOUS … IS YOURS WORTH CATCHING</vt:lpstr>
      <vt:lpstr>ATTITUDES ARE CONTAGIOUS … IS YOURS WORTH CATCHING</vt:lpstr>
      <vt:lpstr>ATTITUDES ARE CONTAGIOUS … IS YOURS WORTH CATCHING</vt:lpstr>
      <vt:lpstr> CHAIN FOR COMMUNICATING</vt:lpstr>
      <vt:lpstr> HOW TO COMPLETE A MID &amp; END YEAR REPORT </vt:lpstr>
      <vt:lpstr> HOW TO COMPLETE AN END YEAR REPORT </vt:lpstr>
      <vt:lpstr> WRITING YOUR UNIT NARRATIVE STORY </vt:lpstr>
      <vt:lpstr> </vt:lpstr>
      <vt:lpstr> </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Pamela Bates</cp:lastModifiedBy>
  <cp:revision>47</cp:revision>
  <cp:lastPrinted>2021-04-19T15:09:17Z</cp:lastPrinted>
  <dcterms:created xsi:type="dcterms:W3CDTF">2011-01-20T16:20:29Z</dcterms:created>
  <dcterms:modified xsi:type="dcterms:W3CDTF">2021-08-18T20:32:13Z</dcterms:modified>
</cp:coreProperties>
</file>