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2"/>
  </p:notesMasterIdLst>
  <p:handoutMasterIdLst>
    <p:handoutMasterId r:id="rId33"/>
  </p:handoutMasterIdLst>
  <p:sldIdLst>
    <p:sldId id="256" r:id="rId5"/>
    <p:sldId id="258" r:id="rId6"/>
    <p:sldId id="259" r:id="rId7"/>
    <p:sldId id="257" r:id="rId8"/>
    <p:sldId id="261" r:id="rId9"/>
    <p:sldId id="262" r:id="rId10"/>
    <p:sldId id="260" r:id="rId11"/>
    <p:sldId id="264" r:id="rId12"/>
    <p:sldId id="265" r:id="rId13"/>
    <p:sldId id="280" r:id="rId14"/>
    <p:sldId id="268" r:id="rId15"/>
    <p:sldId id="269" r:id="rId16"/>
    <p:sldId id="270" r:id="rId17"/>
    <p:sldId id="271" r:id="rId18"/>
    <p:sldId id="272" r:id="rId19"/>
    <p:sldId id="273" r:id="rId20"/>
    <p:sldId id="274" r:id="rId21"/>
    <p:sldId id="282" r:id="rId22"/>
    <p:sldId id="284" r:id="rId23"/>
    <p:sldId id="275" r:id="rId24"/>
    <p:sldId id="276" r:id="rId25"/>
    <p:sldId id="277" r:id="rId26"/>
    <p:sldId id="286" r:id="rId27"/>
    <p:sldId id="287" r:id="rId28"/>
    <p:sldId id="285" r:id="rId29"/>
    <p:sldId id="278" r:id="rId30"/>
    <p:sldId id="283" r:id="rId31"/>
  </p:sldIdLst>
  <p:sldSz cx="9144000" cy="6858000" type="screen4x3"/>
  <p:notesSz cx="6881813"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A3"/>
    <a:srgbClr val="CF0031"/>
    <a:srgbClr val="004176"/>
    <a:srgbClr val="9966FF"/>
    <a:srgbClr val="0074EF"/>
    <a:srgbClr val="1BA1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079" autoAdjust="0"/>
    <p:restoredTop sz="72686" autoAdjust="0"/>
  </p:normalViewPr>
  <p:slideViewPr>
    <p:cSldViewPr snapToGrid="0" snapToObjects="1">
      <p:cViewPr>
        <p:scale>
          <a:sx n="112" d="100"/>
          <a:sy n="112" d="100"/>
        </p:scale>
        <p:origin x="86" y="-58"/>
      </p:cViewPr>
      <p:guideLst>
        <p:guide orient="horz" pos="2160"/>
        <p:guide pos="2880"/>
      </p:guideLst>
    </p:cSldViewPr>
  </p:slideViewPr>
  <p:outlineViewPr>
    <p:cViewPr>
      <p:scale>
        <a:sx n="33" d="100"/>
        <a:sy n="33" d="100"/>
      </p:scale>
      <p:origin x="0" y="25770"/>
    </p:cViewPr>
  </p:outlineViewPr>
  <p:notesTextViewPr>
    <p:cViewPr>
      <p:scale>
        <a:sx n="100" d="100"/>
        <a:sy n="100" d="100"/>
      </p:scale>
      <p:origin x="0" y="0"/>
    </p:cViewPr>
  </p:notesTextViewPr>
  <p:sorterViewPr>
    <p:cViewPr>
      <p:scale>
        <a:sx n="66" d="100"/>
        <a:sy n="66" d="100"/>
      </p:scale>
      <p:origin x="0" y="605"/>
    </p:cViewPr>
  </p:sorterViewPr>
  <p:notesViewPr>
    <p:cSldViewPr snapToGrid="0" snapToObjects="1">
      <p:cViewPr varScale="1">
        <p:scale>
          <a:sx n="51" d="100"/>
          <a:sy n="51" d="100"/>
        </p:scale>
        <p:origin x="-2693" y="-86"/>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898102" y="0"/>
            <a:ext cx="2982119"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charset="0"/>
                <a:ea typeface="ＭＳ Ｐゴシック" charset="-128"/>
              </a:defRPr>
            </a:lvl1pPr>
          </a:lstStyle>
          <a:p>
            <a:pPr>
              <a:defRPr/>
            </a:pPr>
            <a:fld id="{D7A394A3-8636-4FF9-8F0E-EC6EC5168422}" type="datetime1">
              <a:rPr lang="en-US"/>
              <a:pPr>
                <a:defRPr/>
              </a:pPr>
              <a:t>1/5/2015</a:t>
            </a:fld>
            <a:endParaRPr lang="en-US" dirty="0"/>
          </a:p>
        </p:txBody>
      </p:sp>
      <p:sp>
        <p:nvSpPr>
          <p:cNvPr id="4" name="Footer Placeholder 3"/>
          <p:cNvSpPr>
            <a:spLocks noGrp="1"/>
          </p:cNvSpPr>
          <p:nvPr>
            <p:ph type="ftr" sz="quarter" idx="2"/>
          </p:nvPr>
        </p:nvSpPr>
        <p:spPr>
          <a:xfrm>
            <a:off x="0" y="8829967"/>
            <a:ext cx="2982119"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charset="0"/>
                <a:ea typeface="ＭＳ Ｐゴシック" charset="-128"/>
              </a:defRPr>
            </a:lvl1pPr>
          </a:lstStyle>
          <a:p>
            <a:pPr>
              <a:defRPr/>
            </a:pPr>
            <a:fld id="{820E2A31-B305-46F3-A265-0BA44D3C1B5C}" type="slidenum">
              <a:rPr lang="en-US"/>
              <a:pPr>
                <a:defRPr/>
              </a:pPr>
              <a:t>‹#›</a:t>
            </a:fld>
            <a:endParaRPr lang="en-US" dirty="0"/>
          </a:p>
        </p:txBody>
      </p:sp>
    </p:spTree>
    <p:extLst>
      <p:ext uri="{BB962C8B-B14F-4D97-AF65-F5344CB8AC3E}">
        <p14:creationId xmlns:p14="http://schemas.microsoft.com/office/powerpoint/2010/main" val="410307813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charset="0"/>
                <a:ea typeface="ＭＳ Ｐゴシック" charset="-128"/>
              </a:defRPr>
            </a:lvl1pPr>
          </a:lstStyle>
          <a:p>
            <a:pPr>
              <a:defRPr/>
            </a:pPr>
            <a:fld id="{34A40BFC-6BFE-4339-801D-B6455B24CE29}" type="datetime1">
              <a:rPr lang="en-US"/>
              <a:pPr>
                <a:defRPr/>
              </a:pPr>
              <a:t>1/5/2015</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charset="0"/>
                <a:ea typeface="ＭＳ Ｐゴシック" charset="-128"/>
              </a:defRPr>
            </a:lvl1pPr>
          </a:lstStyle>
          <a:p>
            <a:pPr>
              <a:defRPr/>
            </a:pPr>
            <a:fld id="{078E8813-5B46-45F2-AECF-197FC3FF7D86}" type="slidenum">
              <a:rPr lang="en-US"/>
              <a:pPr>
                <a:defRPr/>
              </a:pPr>
              <a:t>‹#›</a:t>
            </a:fld>
            <a:endParaRPr lang="en-US" dirty="0"/>
          </a:p>
        </p:txBody>
      </p:sp>
    </p:spTree>
    <p:extLst>
      <p:ext uri="{BB962C8B-B14F-4D97-AF65-F5344CB8AC3E}">
        <p14:creationId xmlns:p14="http://schemas.microsoft.com/office/powerpoint/2010/main" val="3525048100"/>
      </p:ext>
    </p:extLst>
  </p:cSld>
  <p:clrMap bg1="lt1" tx1="dk1" bg2="lt2" tx2="dk2" accent1="accent1" accent2="accent2" accent3="accent3" accent4="accent4" accent5="accent5" accent6="accent6" hlink="hlink" folHlink="folHlink"/>
  <p:hf hdr="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irs.gov/file_source/pub/irs-pdf/f990.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www.irs.gov/pub/irs-drop/rp-14-11.pdf"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z="1600" dirty="0">
              <a:ea typeface="ＭＳ Ｐゴシック" pitchFamily="34" charset="-128"/>
            </a:endParaRPr>
          </a:p>
        </p:txBody>
      </p:sp>
      <p:sp>
        <p:nvSpPr>
          <p:cNvPr id="14340" name="Date Placeholder 3"/>
          <p:cNvSpPr>
            <a:spLocks noGrp="1"/>
          </p:cNvSpPr>
          <p:nvPr>
            <p:ph type="dt" sz="quarter" idx="1"/>
          </p:nvPr>
        </p:nvSpPr>
        <p:spPr bwMode="auto">
          <a:noFill/>
          <a:ln>
            <a:miter lim="800000"/>
            <a:headEnd/>
            <a:tailEnd/>
          </a:ln>
        </p:spPr>
        <p:txBody>
          <a:bodyPr/>
          <a:lstStyle/>
          <a:p>
            <a:fld id="{8FD5BE06-057A-43DD-AA99-2D8E7F04BA35}" type="datetime1">
              <a:rPr lang="en-US" smtClean="0">
                <a:latin typeface="Calibri" pitchFamily="34" charset="0"/>
                <a:ea typeface="ＭＳ Ｐゴシック" pitchFamily="34" charset="-128"/>
              </a:rPr>
              <a:pPr/>
              <a:t>1/5/2015</a:t>
            </a:fld>
            <a:endParaRPr lang="en-US" dirty="0"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dirty="0"/>
          </a:p>
        </p:txBody>
      </p:sp>
      <p:sp>
        <p:nvSpPr>
          <p:cNvPr id="14342" name="Slide Number Placeholder 5"/>
          <p:cNvSpPr>
            <a:spLocks noGrp="1"/>
          </p:cNvSpPr>
          <p:nvPr>
            <p:ph type="sldNum" sz="quarter" idx="5"/>
          </p:nvPr>
        </p:nvSpPr>
        <p:spPr bwMode="auto">
          <a:noFill/>
          <a:ln>
            <a:miter lim="800000"/>
            <a:headEnd/>
            <a:tailEnd/>
          </a:ln>
        </p:spPr>
        <p:txBody>
          <a:bodyPr/>
          <a:lstStyle/>
          <a:p>
            <a:fld id="{6039AAE7-C50D-4E4C-945C-0C589D9081DE}" type="slidenum">
              <a:rPr lang="en-US" smtClean="0">
                <a:latin typeface="Calibri" pitchFamily="34" charset="0"/>
                <a:ea typeface="ＭＳ Ｐゴシック" pitchFamily="34" charset="-128"/>
              </a:rPr>
              <a:pPr/>
              <a:t>1</a:t>
            </a:fld>
            <a:endParaRPr lang="en-US" dirty="0" smtClean="0">
              <a:latin typeface="Calibri"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z="1600" dirty="0">
              <a:ea typeface="ＭＳ Ｐゴシック" pitchFamily="34" charset="-128"/>
            </a:endParaRPr>
          </a:p>
          <a:p>
            <a:r>
              <a:rPr lang="en-US" dirty="0" smtClean="0">
                <a:ea typeface="ＭＳ Ｐゴシック" pitchFamily="34" charset="-128"/>
              </a:rPr>
              <a:t>The next section of</a:t>
            </a:r>
            <a:r>
              <a:rPr lang="en-US" baseline="0" dirty="0" smtClean="0">
                <a:ea typeface="ＭＳ Ｐゴシック" pitchFamily="34" charset="-128"/>
              </a:rPr>
              <a:t> our presentation will focus on the practical how-to action items.</a:t>
            </a:r>
            <a:endParaRPr lang="en-US" dirty="0" smtClean="0">
              <a:ea typeface="ＭＳ Ｐゴシック" pitchFamily="34" charset="-128"/>
            </a:endParaRPr>
          </a:p>
          <a:p>
            <a:endParaRPr lang="en-US" dirty="0" smtClean="0">
              <a:ea typeface="ＭＳ Ｐゴシック" pitchFamily="34" charset="-128"/>
            </a:endParaRPr>
          </a:p>
        </p:txBody>
      </p:sp>
      <p:sp>
        <p:nvSpPr>
          <p:cNvPr id="15364" name="Date Placeholder 3"/>
          <p:cNvSpPr>
            <a:spLocks noGrp="1"/>
          </p:cNvSpPr>
          <p:nvPr>
            <p:ph type="dt" sz="quarter" idx="1"/>
          </p:nvPr>
        </p:nvSpPr>
        <p:spPr bwMode="auto">
          <a:noFill/>
          <a:ln>
            <a:miter lim="800000"/>
            <a:headEnd/>
            <a:tailEnd/>
          </a:ln>
        </p:spPr>
        <p:txBody>
          <a:bodyPr/>
          <a:lstStyle/>
          <a:p>
            <a:fld id="{C9A2F0D0-4474-4EA2-8F9A-158E64E38866}" type="datetime1">
              <a:rPr lang="en-US" smtClean="0">
                <a:latin typeface="Calibri" pitchFamily="34" charset="0"/>
                <a:ea typeface="ＭＳ Ｐゴシック" pitchFamily="34" charset="-128"/>
              </a:rPr>
              <a:pPr/>
              <a:t>1/5/2015</a:t>
            </a:fld>
            <a:endParaRPr lang="en-US"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a:p>
        </p:txBody>
      </p:sp>
      <p:sp>
        <p:nvSpPr>
          <p:cNvPr id="15366" name="Slide Number Placeholder 5"/>
          <p:cNvSpPr>
            <a:spLocks noGrp="1"/>
          </p:cNvSpPr>
          <p:nvPr>
            <p:ph type="sldNum" sz="quarter" idx="5"/>
          </p:nvPr>
        </p:nvSpPr>
        <p:spPr bwMode="auto">
          <a:noFill/>
          <a:ln>
            <a:miter lim="800000"/>
            <a:headEnd/>
            <a:tailEnd/>
          </a:ln>
        </p:spPr>
        <p:txBody>
          <a:bodyPr/>
          <a:lstStyle/>
          <a:p>
            <a:fld id="{4E9A4F01-3609-4F6E-A9D7-5D2A2F351845}" type="slidenum">
              <a:rPr lang="en-US" smtClean="0">
                <a:latin typeface="Calibri" pitchFamily="34" charset="0"/>
                <a:ea typeface="ＭＳ Ｐゴシック" pitchFamily="34" charset="-128"/>
              </a:rPr>
              <a:pPr/>
              <a:t>10</a:t>
            </a:fld>
            <a:endParaRPr lang="en-US" smtClean="0">
              <a:latin typeface="Calibri"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a:t>
            </a:r>
            <a:r>
              <a:rPr lang="en-US" baseline="0" dirty="0" smtClean="0"/>
              <a:t> over the three paragraphs.</a:t>
            </a:r>
            <a:endParaRPr lang="en-US" dirty="0"/>
          </a:p>
        </p:txBody>
      </p:sp>
      <p:sp>
        <p:nvSpPr>
          <p:cNvPr id="4" name="Date Placeholder 3"/>
          <p:cNvSpPr>
            <a:spLocks noGrp="1"/>
          </p:cNvSpPr>
          <p:nvPr>
            <p:ph type="dt" idx="10"/>
          </p:nvPr>
        </p:nvSpPr>
        <p:spPr/>
        <p:txBody>
          <a:bodyPr/>
          <a:lstStyle/>
          <a:p>
            <a:pPr>
              <a:defRPr/>
            </a:pPr>
            <a:fld id="{34A40BFC-6BFE-4339-801D-B6455B24CE29}" type="datetime1">
              <a:rPr lang="en-US" smtClean="0"/>
              <a:pPr>
                <a:defRPr/>
              </a:pPr>
              <a:t>1/5/2015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78E8813-5B46-45F2-AECF-197FC3FF7D86}"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a:t>
            </a:r>
            <a:r>
              <a:rPr lang="en-US" baseline="0" dirty="0" smtClean="0"/>
              <a:t> on the percentages in red as a benchmark for the industry.</a:t>
            </a:r>
            <a:endParaRPr lang="en-US" dirty="0"/>
          </a:p>
        </p:txBody>
      </p:sp>
      <p:sp>
        <p:nvSpPr>
          <p:cNvPr id="4" name="Date Placeholder 3"/>
          <p:cNvSpPr>
            <a:spLocks noGrp="1"/>
          </p:cNvSpPr>
          <p:nvPr>
            <p:ph type="dt" idx="10"/>
          </p:nvPr>
        </p:nvSpPr>
        <p:spPr/>
        <p:txBody>
          <a:bodyPr/>
          <a:lstStyle/>
          <a:p>
            <a:pPr>
              <a:defRPr/>
            </a:pPr>
            <a:fld id="{34A40BFC-6BFE-4339-801D-B6455B24CE29}" type="datetime1">
              <a:rPr lang="en-US" smtClean="0"/>
              <a:pPr>
                <a:defRPr/>
              </a:pPr>
              <a:t>1/5/2015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78E8813-5B46-45F2-AECF-197FC3FF7D86}"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Go</a:t>
            </a:r>
            <a:r>
              <a:rPr lang="en-US" baseline="0" dirty="0" smtClean="0"/>
              <a:t> over the three paragraphs.</a:t>
            </a:r>
            <a:endParaRPr lang="en-US" dirty="0" smtClean="0"/>
          </a:p>
          <a:p>
            <a:endParaRPr lang="en-US" dirty="0"/>
          </a:p>
        </p:txBody>
      </p:sp>
      <p:sp>
        <p:nvSpPr>
          <p:cNvPr id="4" name="Date Placeholder 3"/>
          <p:cNvSpPr>
            <a:spLocks noGrp="1"/>
          </p:cNvSpPr>
          <p:nvPr>
            <p:ph type="dt" idx="10"/>
          </p:nvPr>
        </p:nvSpPr>
        <p:spPr/>
        <p:txBody>
          <a:bodyPr/>
          <a:lstStyle/>
          <a:p>
            <a:pPr>
              <a:defRPr/>
            </a:pPr>
            <a:fld id="{34A40BFC-6BFE-4339-801D-B6455B24CE29}" type="datetime1">
              <a:rPr lang="en-US" smtClean="0"/>
              <a:pPr>
                <a:defRPr/>
              </a:pPr>
              <a:t>1/5/2015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78E8813-5B46-45F2-AECF-197FC3FF7D86}"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Focus</a:t>
            </a:r>
            <a:r>
              <a:rPr lang="en-US" baseline="0" dirty="0" smtClean="0"/>
              <a:t> on “It Depends’” as your rule of thumb. Every department and/or unit is in a different financial state.</a:t>
            </a:r>
            <a:endParaRPr lang="en-US" dirty="0"/>
          </a:p>
        </p:txBody>
      </p:sp>
      <p:sp>
        <p:nvSpPr>
          <p:cNvPr id="4" name="Date Placeholder 3"/>
          <p:cNvSpPr>
            <a:spLocks noGrp="1"/>
          </p:cNvSpPr>
          <p:nvPr>
            <p:ph type="dt" idx="10"/>
          </p:nvPr>
        </p:nvSpPr>
        <p:spPr/>
        <p:txBody>
          <a:bodyPr/>
          <a:lstStyle/>
          <a:p>
            <a:pPr>
              <a:defRPr/>
            </a:pPr>
            <a:fld id="{34A40BFC-6BFE-4339-801D-B6455B24CE29}" type="datetime1">
              <a:rPr lang="en-US" smtClean="0"/>
              <a:pPr>
                <a:defRPr/>
              </a:pPr>
              <a:t>1/5/2015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78E8813-5B46-45F2-AECF-197FC3FF7D86}"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Go</a:t>
            </a:r>
            <a:r>
              <a:rPr lang="en-US" baseline="0" dirty="0" smtClean="0"/>
              <a:t> over the bullet points on this and the next slide.</a:t>
            </a:r>
            <a:endParaRPr lang="en-US" dirty="0" smtClean="0"/>
          </a:p>
          <a:p>
            <a:endParaRPr lang="en-US" dirty="0"/>
          </a:p>
        </p:txBody>
      </p:sp>
      <p:sp>
        <p:nvSpPr>
          <p:cNvPr id="4" name="Date Placeholder 3"/>
          <p:cNvSpPr>
            <a:spLocks noGrp="1"/>
          </p:cNvSpPr>
          <p:nvPr>
            <p:ph type="dt" idx="10"/>
          </p:nvPr>
        </p:nvSpPr>
        <p:spPr/>
        <p:txBody>
          <a:bodyPr/>
          <a:lstStyle/>
          <a:p>
            <a:pPr>
              <a:defRPr/>
            </a:pPr>
            <a:fld id="{34A40BFC-6BFE-4339-801D-B6455B24CE29}" type="datetime1">
              <a:rPr lang="en-US" smtClean="0"/>
              <a:pPr>
                <a:defRPr/>
              </a:pPr>
              <a:t>1/5/2015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78E8813-5B46-45F2-AECF-197FC3FF7D86}"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Go</a:t>
            </a:r>
            <a:r>
              <a:rPr lang="en-US" baseline="0" dirty="0" smtClean="0"/>
              <a:t> over the bullet points on this slide as you did on the previous slide.</a:t>
            </a:r>
            <a:endParaRPr lang="en-US" dirty="0" smtClean="0"/>
          </a:p>
        </p:txBody>
      </p:sp>
      <p:sp>
        <p:nvSpPr>
          <p:cNvPr id="4" name="Date Placeholder 3"/>
          <p:cNvSpPr>
            <a:spLocks noGrp="1"/>
          </p:cNvSpPr>
          <p:nvPr>
            <p:ph type="dt" idx="10"/>
          </p:nvPr>
        </p:nvSpPr>
        <p:spPr/>
        <p:txBody>
          <a:bodyPr/>
          <a:lstStyle/>
          <a:p>
            <a:pPr>
              <a:defRPr/>
            </a:pPr>
            <a:fld id="{34A40BFC-6BFE-4339-801D-B6455B24CE29}" type="datetime1">
              <a:rPr lang="en-US" smtClean="0"/>
              <a:pPr>
                <a:defRPr/>
              </a:pPr>
              <a:t>1/5/2015</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78E8813-5B46-45F2-AECF-197FC3FF7D86}"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Stress</a:t>
            </a:r>
            <a:r>
              <a:rPr lang="en-US" baseline="0" dirty="0" smtClean="0"/>
              <a:t> that budgets are just a guide and things positively or negatively will happen and affect the bottom line.</a:t>
            </a:r>
            <a:endParaRPr lang="en-US" dirty="0" smtClean="0"/>
          </a:p>
        </p:txBody>
      </p:sp>
      <p:sp>
        <p:nvSpPr>
          <p:cNvPr id="17412" name="Date Placeholder 3"/>
          <p:cNvSpPr>
            <a:spLocks noGrp="1"/>
          </p:cNvSpPr>
          <p:nvPr>
            <p:ph type="dt" sz="quarter" idx="1"/>
          </p:nvPr>
        </p:nvSpPr>
        <p:spPr bwMode="auto">
          <a:noFill/>
          <a:ln>
            <a:miter lim="800000"/>
            <a:headEnd/>
            <a:tailEnd/>
          </a:ln>
        </p:spPr>
        <p:txBody>
          <a:bodyPr/>
          <a:lstStyle/>
          <a:p>
            <a:fld id="{F212A1FC-2520-4B3B-B3EC-97D404AC5B5F}" type="datetime1">
              <a:rPr lang="en-US" smtClean="0"/>
              <a:pPr/>
              <a:t>1/5/2015</a:t>
            </a:fld>
            <a:endParaRPr lang="en-US" smtClean="0"/>
          </a:p>
        </p:txBody>
      </p:sp>
      <p:sp>
        <p:nvSpPr>
          <p:cNvPr id="5" name="Footer Placeholder 4"/>
          <p:cNvSpPr>
            <a:spLocks noGrp="1"/>
          </p:cNvSpPr>
          <p:nvPr>
            <p:ph type="ftr" sz="quarter" idx="4"/>
          </p:nvPr>
        </p:nvSpPr>
        <p:spPr/>
        <p:txBody>
          <a:bodyPr/>
          <a:lstStyle/>
          <a:p>
            <a:pPr>
              <a:defRPr/>
            </a:pPr>
            <a:endParaRPr lang="en-US"/>
          </a:p>
        </p:txBody>
      </p:sp>
      <p:sp>
        <p:nvSpPr>
          <p:cNvPr id="17414" name="Slide Number Placeholder 5"/>
          <p:cNvSpPr>
            <a:spLocks noGrp="1"/>
          </p:cNvSpPr>
          <p:nvPr>
            <p:ph type="sldNum" sz="quarter" idx="5"/>
          </p:nvPr>
        </p:nvSpPr>
        <p:spPr bwMode="auto">
          <a:noFill/>
          <a:ln>
            <a:miter lim="800000"/>
            <a:headEnd/>
            <a:tailEnd/>
          </a:ln>
        </p:spPr>
        <p:txBody>
          <a:bodyPr/>
          <a:lstStyle/>
          <a:p>
            <a:fld id="{EF55B4AD-77F8-4B0D-BE2B-3AA023F44E9B}"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z="1600" dirty="0">
              <a:ea typeface="ＭＳ Ｐゴシック" pitchFamily="34" charset="-128"/>
            </a:endParaRPr>
          </a:p>
        </p:txBody>
      </p:sp>
      <p:sp>
        <p:nvSpPr>
          <p:cNvPr id="14340" name="Date Placeholder 3"/>
          <p:cNvSpPr>
            <a:spLocks noGrp="1"/>
          </p:cNvSpPr>
          <p:nvPr>
            <p:ph type="dt" sz="quarter" idx="1"/>
          </p:nvPr>
        </p:nvSpPr>
        <p:spPr bwMode="auto">
          <a:noFill/>
          <a:ln>
            <a:miter lim="800000"/>
            <a:headEnd/>
            <a:tailEnd/>
          </a:ln>
        </p:spPr>
        <p:txBody>
          <a:bodyPr/>
          <a:lstStyle/>
          <a:p>
            <a:fld id="{8FD5BE06-057A-43DD-AA99-2D8E7F04BA35}" type="datetime1">
              <a:rPr lang="en-US" smtClean="0">
                <a:latin typeface="Calibri" pitchFamily="34" charset="0"/>
                <a:ea typeface="ＭＳ Ｐゴシック" pitchFamily="34" charset="-128"/>
              </a:rPr>
              <a:pPr/>
              <a:t>1/5/2015</a:t>
            </a:fld>
            <a:endParaRPr lang="en-US"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a:p>
        </p:txBody>
      </p:sp>
      <p:sp>
        <p:nvSpPr>
          <p:cNvPr id="14342" name="Slide Number Placeholder 5"/>
          <p:cNvSpPr>
            <a:spLocks noGrp="1"/>
          </p:cNvSpPr>
          <p:nvPr>
            <p:ph type="sldNum" sz="quarter" idx="5"/>
          </p:nvPr>
        </p:nvSpPr>
        <p:spPr bwMode="auto">
          <a:noFill/>
          <a:ln>
            <a:miter lim="800000"/>
            <a:headEnd/>
            <a:tailEnd/>
          </a:ln>
        </p:spPr>
        <p:txBody>
          <a:bodyPr/>
          <a:lstStyle/>
          <a:p>
            <a:fld id="{6039AAE7-C50D-4E4C-945C-0C589D9081DE}" type="slidenum">
              <a:rPr lang="en-US" smtClean="0">
                <a:latin typeface="Calibri" pitchFamily="34" charset="0"/>
                <a:ea typeface="ＭＳ Ｐゴシック" pitchFamily="34" charset="-128"/>
              </a:rPr>
              <a:pPr/>
              <a:t>18</a:t>
            </a:fld>
            <a:endParaRPr lang="en-US" smtClean="0">
              <a:latin typeface="Calibri"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z="1600" dirty="0">
              <a:ea typeface="ＭＳ Ｐゴシック" pitchFamily="34" charset="-128"/>
            </a:endParaRPr>
          </a:p>
        </p:txBody>
      </p:sp>
      <p:sp>
        <p:nvSpPr>
          <p:cNvPr id="14340" name="Date Placeholder 3"/>
          <p:cNvSpPr>
            <a:spLocks noGrp="1"/>
          </p:cNvSpPr>
          <p:nvPr>
            <p:ph type="dt" sz="quarter" idx="1"/>
          </p:nvPr>
        </p:nvSpPr>
        <p:spPr bwMode="auto">
          <a:noFill/>
          <a:ln>
            <a:miter lim="800000"/>
            <a:headEnd/>
            <a:tailEnd/>
          </a:ln>
        </p:spPr>
        <p:txBody>
          <a:bodyPr/>
          <a:lstStyle/>
          <a:p>
            <a:fld id="{8FD5BE06-057A-43DD-AA99-2D8E7F04BA35}" type="datetime1">
              <a:rPr lang="en-US" smtClean="0">
                <a:latin typeface="Calibri" pitchFamily="34" charset="0"/>
                <a:ea typeface="ＭＳ Ｐゴシック" pitchFamily="34" charset="-128"/>
              </a:rPr>
              <a:pPr/>
              <a:t>1/5/2015</a:t>
            </a:fld>
            <a:endParaRPr lang="en-US"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a:p>
        </p:txBody>
      </p:sp>
      <p:sp>
        <p:nvSpPr>
          <p:cNvPr id="14342" name="Slide Number Placeholder 5"/>
          <p:cNvSpPr>
            <a:spLocks noGrp="1"/>
          </p:cNvSpPr>
          <p:nvPr>
            <p:ph type="sldNum" sz="quarter" idx="5"/>
          </p:nvPr>
        </p:nvSpPr>
        <p:spPr bwMode="auto">
          <a:noFill/>
          <a:ln>
            <a:miter lim="800000"/>
            <a:headEnd/>
            <a:tailEnd/>
          </a:ln>
        </p:spPr>
        <p:txBody>
          <a:bodyPr/>
          <a:lstStyle/>
          <a:p>
            <a:fld id="{6039AAE7-C50D-4E4C-945C-0C589D9081DE}" type="slidenum">
              <a:rPr lang="en-US" smtClean="0">
                <a:latin typeface="Calibri" pitchFamily="34" charset="0"/>
                <a:ea typeface="ＭＳ Ｐゴシック" pitchFamily="34" charset="-128"/>
              </a:rPr>
              <a:pPr/>
              <a:t>19</a:t>
            </a:fld>
            <a:endParaRPr lang="en-US" smtClean="0">
              <a:latin typeface="Calibri"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ea typeface="ＭＳ Ｐゴシック" pitchFamily="34" charset="-128"/>
              </a:rPr>
              <a:t>The</a:t>
            </a:r>
            <a:r>
              <a:rPr lang="en-US" baseline="0" dirty="0" smtClean="0">
                <a:ea typeface="ＭＳ Ｐゴシック" pitchFamily="34" charset="-128"/>
              </a:rPr>
              <a:t> presentation will cover include 7 areas:  </a:t>
            </a:r>
            <a:endParaRPr lang="en-US" dirty="0" smtClean="0">
              <a:ea typeface="ＭＳ Ｐゴシック" pitchFamily="34" charset="-128"/>
            </a:endParaRPr>
          </a:p>
          <a:p>
            <a:endParaRPr lang="en-US" dirty="0" smtClean="0">
              <a:ea typeface="ＭＳ Ｐゴシック" pitchFamily="34" charset="-128"/>
            </a:endParaRPr>
          </a:p>
        </p:txBody>
      </p:sp>
      <p:sp>
        <p:nvSpPr>
          <p:cNvPr id="15364" name="Date Placeholder 3"/>
          <p:cNvSpPr>
            <a:spLocks noGrp="1"/>
          </p:cNvSpPr>
          <p:nvPr>
            <p:ph type="dt" sz="quarter" idx="1"/>
          </p:nvPr>
        </p:nvSpPr>
        <p:spPr bwMode="auto">
          <a:noFill/>
          <a:ln>
            <a:miter lim="800000"/>
            <a:headEnd/>
            <a:tailEnd/>
          </a:ln>
        </p:spPr>
        <p:txBody>
          <a:bodyPr/>
          <a:lstStyle/>
          <a:p>
            <a:fld id="{C9A2F0D0-4474-4EA2-8F9A-158E64E38866}" type="datetime1">
              <a:rPr lang="en-US" smtClean="0">
                <a:latin typeface="Calibri" pitchFamily="34" charset="0"/>
                <a:ea typeface="ＭＳ Ｐゴシック" pitchFamily="34" charset="-128"/>
              </a:rPr>
              <a:pPr/>
              <a:t>1/5/2015</a:t>
            </a:fld>
            <a:endParaRPr lang="en-US" dirty="0"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dirty="0"/>
          </a:p>
        </p:txBody>
      </p:sp>
      <p:sp>
        <p:nvSpPr>
          <p:cNvPr id="15366" name="Slide Number Placeholder 5"/>
          <p:cNvSpPr>
            <a:spLocks noGrp="1"/>
          </p:cNvSpPr>
          <p:nvPr>
            <p:ph type="sldNum" sz="quarter" idx="5"/>
          </p:nvPr>
        </p:nvSpPr>
        <p:spPr bwMode="auto">
          <a:noFill/>
          <a:ln>
            <a:miter lim="800000"/>
            <a:headEnd/>
            <a:tailEnd/>
          </a:ln>
        </p:spPr>
        <p:txBody>
          <a:bodyPr/>
          <a:lstStyle/>
          <a:p>
            <a:fld id="{4E9A4F01-3609-4F6E-A9D7-5D2A2F351845}" type="slidenum">
              <a:rPr lang="en-US" smtClean="0">
                <a:latin typeface="Calibri" pitchFamily="34" charset="0"/>
                <a:ea typeface="ＭＳ Ｐゴシック" pitchFamily="34" charset="-128"/>
              </a:rPr>
              <a:pPr/>
              <a:t>2</a:t>
            </a:fld>
            <a:endParaRPr lang="en-US" dirty="0" smtClean="0">
              <a:latin typeface="Calibri"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1117601" y="696913"/>
            <a:ext cx="5076031" cy="4324792"/>
          </a:xfrm>
          <a:noFill/>
          <a:ln>
            <a:solidFill>
              <a:srgbClr val="000000"/>
            </a:solidFill>
            <a:miter lim="800000"/>
            <a:headEnd/>
            <a:tailEnd/>
          </a:ln>
        </p:spPr>
      </p:sp>
      <p:sp>
        <p:nvSpPr>
          <p:cNvPr id="18435" name="Notes Placeholder 2"/>
          <p:cNvSpPr>
            <a:spLocks noGrp="1"/>
          </p:cNvSpPr>
          <p:nvPr>
            <p:ph type="body" idx="1"/>
          </p:nvPr>
        </p:nvSpPr>
        <p:spPr bwMode="auto">
          <a:xfrm>
            <a:off x="688182" y="6634334"/>
            <a:ext cx="5505450" cy="2029980"/>
          </a:xfrm>
          <a:noFill/>
        </p:spPr>
        <p:txBody>
          <a:bodyPr wrap="square" numCol="1" anchor="t" anchorCtr="0" compatLnSpc="1">
            <a:prstTxWarp prst="textNoShape">
              <a:avLst/>
            </a:prstTxWarp>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Go</a:t>
            </a:r>
            <a:r>
              <a:rPr lang="en-US" baseline="0" dirty="0" smtClean="0"/>
              <a:t> over the bullet points on this and the next two slides.</a:t>
            </a:r>
            <a:endParaRPr lang="en-US" dirty="0" smtClean="0"/>
          </a:p>
          <a:p>
            <a:endParaRPr lang="en-US" dirty="0" smtClean="0"/>
          </a:p>
        </p:txBody>
      </p:sp>
      <p:sp>
        <p:nvSpPr>
          <p:cNvPr id="18436" name="Date Placeholder 3"/>
          <p:cNvSpPr>
            <a:spLocks noGrp="1"/>
          </p:cNvSpPr>
          <p:nvPr>
            <p:ph type="dt" sz="quarter" idx="1"/>
          </p:nvPr>
        </p:nvSpPr>
        <p:spPr bwMode="auto">
          <a:noFill/>
          <a:ln>
            <a:miter lim="800000"/>
            <a:headEnd/>
            <a:tailEnd/>
          </a:ln>
        </p:spPr>
        <p:txBody>
          <a:bodyPr/>
          <a:lstStyle/>
          <a:p>
            <a:fld id="{22C16EC7-230D-4F12-80DC-25929431CE75}" type="datetime1">
              <a:rPr lang="en-US" smtClean="0"/>
              <a:pPr/>
              <a:t>1/5/2015</a:t>
            </a:fld>
            <a:endParaRPr lang="en-US" smtClean="0"/>
          </a:p>
        </p:txBody>
      </p:sp>
      <p:sp>
        <p:nvSpPr>
          <p:cNvPr id="5" name="Footer Placeholder 4"/>
          <p:cNvSpPr>
            <a:spLocks noGrp="1"/>
          </p:cNvSpPr>
          <p:nvPr>
            <p:ph type="ftr" sz="quarter" idx="4"/>
          </p:nvPr>
        </p:nvSpPr>
        <p:spPr/>
        <p:txBody>
          <a:bodyPr/>
          <a:lstStyle/>
          <a:p>
            <a:pPr>
              <a:defRPr/>
            </a:pPr>
            <a:endParaRPr lang="en-US"/>
          </a:p>
        </p:txBody>
      </p:sp>
      <p:sp>
        <p:nvSpPr>
          <p:cNvPr id="18438" name="Slide Number Placeholder 5"/>
          <p:cNvSpPr>
            <a:spLocks noGrp="1"/>
          </p:cNvSpPr>
          <p:nvPr>
            <p:ph type="sldNum" sz="quarter" idx="5"/>
          </p:nvPr>
        </p:nvSpPr>
        <p:spPr bwMode="auto">
          <a:noFill/>
          <a:ln>
            <a:miter lim="800000"/>
            <a:headEnd/>
            <a:tailEnd/>
          </a:ln>
        </p:spPr>
        <p:txBody>
          <a:bodyPr/>
          <a:lstStyle/>
          <a:p>
            <a:fld id="{1C2A1DBC-47BD-497B-A496-4BB735C6125A}"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688182" y="696913"/>
            <a:ext cx="5505450" cy="4204871"/>
          </a:xfrm>
          <a:noFill/>
          <a:ln>
            <a:solidFill>
              <a:srgbClr val="000000"/>
            </a:solidFill>
            <a:miter lim="800000"/>
            <a:headEnd/>
            <a:tailEnd/>
          </a:ln>
        </p:spPr>
      </p:sp>
      <p:sp>
        <p:nvSpPr>
          <p:cNvPr id="19459" name="Notes Placeholder 2"/>
          <p:cNvSpPr>
            <a:spLocks noGrp="1"/>
          </p:cNvSpPr>
          <p:nvPr>
            <p:ph type="body" idx="1"/>
          </p:nvPr>
        </p:nvSpPr>
        <p:spPr bwMode="auto">
          <a:xfrm>
            <a:off x="688182" y="6328983"/>
            <a:ext cx="5505450" cy="2479685"/>
          </a:xfrm>
          <a:noFill/>
        </p:spPr>
        <p:txBody>
          <a:bodyPr wrap="square" numCol="1" anchor="t" anchorCtr="0" compatLnSpc="1">
            <a:prstTxWarp prst="textNoShape">
              <a:avLst/>
            </a:prstTxWarp>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IRS Form 990 - annual gross receipts over $200K; assets of over $500K</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IRS Form 990-EZ – annual gross receipts greater than $50K and up to $200K; assets less than $500K</a:t>
            </a:r>
          </a:p>
          <a:p>
            <a:pPr marL="0" marR="0" indent="0" algn="l" defTabSz="457200" rtl="0" eaLnBrk="0" fontAlgn="base" latinLnBrk="0" hangingPunct="0">
              <a:lnSpc>
                <a:spcPct val="100000"/>
              </a:lnSpc>
              <a:spcBef>
                <a:spcPct val="30000"/>
              </a:spcBef>
              <a:spcAft>
                <a:spcPct val="0"/>
              </a:spcAft>
              <a:buClrTx/>
              <a:buSzTx/>
              <a:buFontTx/>
              <a:buNone/>
              <a:tabLst/>
              <a:defRPr/>
            </a:pPr>
            <a:r>
              <a:rPr lang="en-US" baseline="0" dirty="0" smtClean="0"/>
              <a:t>IRS From 990-N (e-Postcard) – gross receipts less than $50K</a:t>
            </a:r>
          </a:p>
          <a:p>
            <a:r>
              <a:rPr lang="en-US" b="1" u="sng" dirty="0" smtClean="0">
                <a:effectLst/>
              </a:rPr>
              <a:t>990-N</a:t>
            </a:r>
          </a:p>
          <a:p>
            <a:r>
              <a:rPr lang="en-US" dirty="0" smtClean="0">
                <a:effectLst/>
              </a:rPr>
              <a:t>Gross receipts normally ≤ $50,000</a:t>
            </a:r>
            <a:br>
              <a:rPr lang="en-US" dirty="0" smtClean="0">
                <a:effectLst/>
              </a:rPr>
            </a:br>
            <a:r>
              <a:rPr lang="en-US" b="1" u="sng" dirty="0" smtClean="0">
                <a:effectLst/>
              </a:rPr>
              <a:t>990EZ</a:t>
            </a:r>
          </a:p>
          <a:p>
            <a:r>
              <a:rPr lang="en-US" dirty="0" smtClean="0">
                <a:effectLst/>
              </a:rPr>
              <a:t>Gross receipts &lt; $200,000, and Total assets &lt; $500,000</a:t>
            </a:r>
          </a:p>
          <a:p>
            <a:r>
              <a:rPr lang="en-US" dirty="0" smtClean="0">
                <a:effectLst/>
                <a:hlinkClick r:id="rId3"/>
              </a:rPr>
              <a:t>990</a:t>
            </a:r>
            <a:endParaRPr lang="en-US" dirty="0" smtClean="0">
              <a:effectLst/>
            </a:endParaRPr>
          </a:p>
          <a:p>
            <a:r>
              <a:rPr lang="en-US" dirty="0" smtClean="0">
                <a:effectLst/>
              </a:rPr>
              <a:t>Gross receipts ≥ $200,000, or Total assets ≥ $500,000</a:t>
            </a:r>
          </a:p>
          <a:p>
            <a:pPr marL="0" marR="0" indent="0" algn="l" defTabSz="4572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19460" name="Date Placeholder 3"/>
          <p:cNvSpPr>
            <a:spLocks noGrp="1"/>
          </p:cNvSpPr>
          <p:nvPr>
            <p:ph type="dt" sz="quarter" idx="1"/>
          </p:nvPr>
        </p:nvSpPr>
        <p:spPr bwMode="auto">
          <a:noFill/>
          <a:ln>
            <a:miter lim="800000"/>
            <a:headEnd/>
            <a:tailEnd/>
          </a:ln>
        </p:spPr>
        <p:txBody>
          <a:bodyPr/>
          <a:lstStyle/>
          <a:p>
            <a:fld id="{33C3820A-F38A-4912-859C-486CCCB0AD0B}" type="datetime1">
              <a:rPr lang="en-US" smtClean="0"/>
              <a:pPr/>
              <a:t>1/5/2015</a:t>
            </a:fld>
            <a:endParaRPr lang="en-US" smtClean="0"/>
          </a:p>
        </p:txBody>
      </p:sp>
      <p:sp>
        <p:nvSpPr>
          <p:cNvPr id="5" name="Footer Placeholder 4"/>
          <p:cNvSpPr>
            <a:spLocks noGrp="1"/>
          </p:cNvSpPr>
          <p:nvPr>
            <p:ph type="ftr" sz="quarter" idx="4"/>
          </p:nvPr>
        </p:nvSpPr>
        <p:spPr/>
        <p:txBody>
          <a:bodyPr/>
          <a:lstStyle/>
          <a:p>
            <a:pPr>
              <a:defRPr/>
            </a:pPr>
            <a:endParaRPr lang="en-US"/>
          </a:p>
        </p:txBody>
      </p:sp>
      <p:sp>
        <p:nvSpPr>
          <p:cNvPr id="19462" name="Slide Number Placeholder 5"/>
          <p:cNvSpPr>
            <a:spLocks noGrp="1"/>
          </p:cNvSpPr>
          <p:nvPr>
            <p:ph type="sldNum" sz="quarter" idx="5"/>
          </p:nvPr>
        </p:nvSpPr>
        <p:spPr bwMode="auto">
          <a:noFill/>
          <a:ln>
            <a:miter lim="800000"/>
            <a:headEnd/>
            <a:tailEnd/>
          </a:ln>
        </p:spPr>
        <p:txBody>
          <a:bodyPr/>
          <a:lstStyle/>
          <a:p>
            <a:fld id="{0039F340-6382-4A2C-981A-5E9F77A50366}"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688182" y="696913"/>
            <a:ext cx="5505450" cy="3905067"/>
          </a:xfrm>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dirty="0" smtClean="0"/>
          </a:p>
          <a:p>
            <a:endParaRPr lang="en-US" dirty="0" smtClean="0"/>
          </a:p>
        </p:txBody>
      </p:sp>
      <p:sp>
        <p:nvSpPr>
          <p:cNvPr id="20484" name="Date Placeholder 3"/>
          <p:cNvSpPr>
            <a:spLocks noGrp="1"/>
          </p:cNvSpPr>
          <p:nvPr>
            <p:ph type="dt" sz="quarter" idx="1"/>
          </p:nvPr>
        </p:nvSpPr>
        <p:spPr bwMode="auto">
          <a:noFill/>
          <a:ln>
            <a:miter lim="800000"/>
            <a:headEnd/>
            <a:tailEnd/>
          </a:ln>
        </p:spPr>
        <p:txBody>
          <a:bodyPr/>
          <a:lstStyle/>
          <a:p>
            <a:fld id="{9459BB1A-ACBA-4FDC-BD5F-7490FDB97A3A}" type="datetime1">
              <a:rPr lang="en-US" smtClean="0"/>
              <a:pPr/>
              <a:t>1/5/2015</a:t>
            </a:fld>
            <a:endParaRPr lang="en-US" dirty="0" smtClean="0"/>
          </a:p>
        </p:txBody>
      </p:sp>
      <p:sp>
        <p:nvSpPr>
          <p:cNvPr id="5" name="Footer Placeholder 4"/>
          <p:cNvSpPr>
            <a:spLocks noGrp="1"/>
          </p:cNvSpPr>
          <p:nvPr>
            <p:ph type="ftr" sz="quarter" idx="4"/>
          </p:nvPr>
        </p:nvSpPr>
        <p:spPr/>
        <p:txBody>
          <a:bodyPr/>
          <a:lstStyle/>
          <a:p>
            <a:pPr>
              <a:defRPr/>
            </a:pPr>
            <a:endParaRPr lang="en-US" dirty="0"/>
          </a:p>
        </p:txBody>
      </p:sp>
      <p:sp>
        <p:nvSpPr>
          <p:cNvPr id="20486" name="Slide Number Placeholder 5"/>
          <p:cNvSpPr>
            <a:spLocks noGrp="1"/>
          </p:cNvSpPr>
          <p:nvPr>
            <p:ph type="sldNum" sz="quarter" idx="5"/>
          </p:nvPr>
        </p:nvSpPr>
        <p:spPr bwMode="auto">
          <a:noFill/>
          <a:ln>
            <a:miter lim="800000"/>
            <a:headEnd/>
            <a:tailEnd/>
          </a:ln>
        </p:spPr>
        <p:txBody>
          <a:bodyPr/>
          <a:lstStyle/>
          <a:p>
            <a:fld id="{4B5A184D-1D6F-49C0-AD6E-E89A8AA56FEE}" type="slidenum">
              <a:rPr lang="en-US" smtClean="0"/>
              <a:pPr/>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4420" y="696913"/>
            <a:ext cx="5309212" cy="3980018"/>
          </a:xfrm>
        </p:spPr>
      </p:sp>
      <p:sp>
        <p:nvSpPr>
          <p:cNvPr id="3" name="Notes Placeholder 2"/>
          <p:cNvSpPr>
            <a:spLocks noGrp="1"/>
          </p:cNvSpPr>
          <p:nvPr>
            <p:ph type="body" idx="1"/>
          </p:nvPr>
        </p:nvSpPr>
        <p:spPr>
          <a:xfrm>
            <a:off x="688182" y="5060367"/>
            <a:ext cx="5505450" cy="3603948"/>
          </a:xfrm>
        </p:spPr>
        <p:txBody>
          <a:bodyPr/>
          <a:lstStyle/>
          <a:p>
            <a:r>
              <a:rPr lang="en-US" dirty="0" smtClean="0"/>
              <a:t>Example of operating separately: Financial records, annual tax reporting and Finance</a:t>
            </a:r>
            <a:r>
              <a:rPr lang="en-US" baseline="0" dirty="0" smtClean="0"/>
              <a:t> Meetings should be conducted separately. </a:t>
            </a:r>
          </a:p>
          <a:p>
            <a:endParaRPr lang="en-US" baseline="0" dirty="0" smtClean="0"/>
          </a:p>
          <a:p>
            <a:r>
              <a:rPr lang="en-US" baseline="0" dirty="0" smtClean="0"/>
              <a:t>How to correct: </a:t>
            </a:r>
          </a:p>
          <a:p>
            <a:r>
              <a:rPr lang="en-US" baseline="0" dirty="0" smtClean="0"/>
              <a:t>Verify the assignee of the TIN/EIN (via documentation SS-4 confirmation letter). If no documents for verification contact IRS EO (Exempt Organization) Division – 1-877-829-550 (under resources)</a:t>
            </a:r>
          </a:p>
          <a:p>
            <a:r>
              <a:rPr lang="en-US" baseline="0" dirty="0" smtClean="0"/>
              <a:t>	- IRS will send a verification letter which will include the TIN/EIN and the organization name of record</a:t>
            </a:r>
          </a:p>
          <a:p>
            <a:endParaRPr lang="en-US" dirty="0" smtClean="0"/>
          </a:p>
          <a:p>
            <a:r>
              <a:rPr lang="en-US" dirty="0" smtClean="0"/>
              <a:t>If it is determined that the Unit is not the owner/assignee</a:t>
            </a:r>
            <a:r>
              <a:rPr lang="en-US" baseline="0" dirty="0" smtClean="0"/>
              <a:t> of the TIN/EIN, it will need to obtain its own TIN/EIN so it can operate properly as a separate organization. Obtaining a new TIN/EIN does not determine your tax-exempt status. </a:t>
            </a:r>
          </a:p>
          <a:p>
            <a:endParaRPr lang="en-US" baseline="0" dirty="0" smtClean="0"/>
          </a:p>
          <a:p>
            <a:r>
              <a:rPr lang="en-US" baseline="0" dirty="0" smtClean="0"/>
              <a:t>For inclusion under the ALA National Group Exemption roster, follow the process for inclusion within</a:t>
            </a:r>
            <a:r>
              <a:rPr lang="en-US" dirty="0" smtClean="0"/>
              <a:t> the group </a:t>
            </a:r>
            <a:endParaRPr lang="en-US" dirty="0"/>
          </a:p>
        </p:txBody>
      </p:sp>
      <p:sp>
        <p:nvSpPr>
          <p:cNvPr id="4" name="Date Placeholder 3"/>
          <p:cNvSpPr>
            <a:spLocks noGrp="1"/>
          </p:cNvSpPr>
          <p:nvPr>
            <p:ph type="dt" idx="10"/>
          </p:nvPr>
        </p:nvSpPr>
        <p:spPr/>
        <p:txBody>
          <a:bodyPr/>
          <a:lstStyle/>
          <a:p>
            <a:pPr>
              <a:defRPr/>
            </a:pPr>
            <a:fld id="{34A40BFC-6BFE-4339-801D-B6455B24CE29}" type="datetime1">
              <a:rPr lang="en-US" smtClean="0"/>
              <a:pPr>
                <a:defRPr/>
              </a:pPr>
              <a:t>1/5/2015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8E8813-5B46-45F2-AECF-197FC3FF7D86}" type="slidenum">
              <a:rPr lang="en-US" smtClean="0"/>
              <a:pPr>
                <a:defRPr/>
              </a:pPr>
              <a:t>23</a:t>
            </a:fld>
            <a:endParaRPr lang="en-US" dirty="0"/>
          </a:p>
        </p:txBody>
      </p:sp>
    </p:spTree>
    <p:extLst>
      <p:ext uri="{BB962C8B-B14F-4D97-AF65-F5344CB8AC3E}">
        <p14:creationId xmlns:p14="http://schemas.microsoft.com/office/powerpoint/2010/main" val="10140674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9410" y="696913"/>
            <a:ext cx="4864803" cy="3935048"/>
          </a:xfrm>
        </p:spPr>
      </p:sp>
      <p:sp>
        <p:nvSpPr>
          <p:cNvPr id="3" name="Notes Placeholder 2"/>
          <p:cNvSpPr>
            <a:spLocks noGrp="1"/>
          </p:cNvSpPr>
          <p:nvPr>
            <p:ph type="body" idx="1"/>
          </p:nvPr>
        </p:nvSpPr>
        <p:spPr>
          <a:xfrm>
            <a:off x="688182" y="5456420"/>
            <a:ext cx="5505450" cy="2908091"/>
          </a:xfrm>
        </p:spPr>
        <p:txBody>
          <a:bodyPr/>
          <a:lstStyle/>
          <a:p>
            <a:r>
              <a:rPr lang="en-US" dirty="0" smtClean="0"/>
              <a:t>The ALA National Organization</a:t>
            </a:r>
            <a:r>
              <a:rPr lang="en-US" baseline="0" dirty="0" smtClean="0"/>
              <a:t> and the ALA Departments are prohibited from providing assistance per IRS directives </a:t>
            </a:r>
          </a:p>
          <a:p>
            <a:r>
              <a:rPr lang="en-US" baseline="0" dirty="0" smtClean="0"/>
              <a:t>	Can be helpful but cannot handle the matter.</a:t>
            </a:r>
          </a:p>
          <a:p>
            <a:endParaRPr lang="en-US" baseline="0" dirty="0" smtClean="0"/>
          </a:p>
          <a:p>
            <a:r>
              <a:rPr lang="en-US" dirty="0" smtClean="0">
                <a:effectLst/>
              </a:rPr>
              <a:t>Organizations whose tax-exempt status was automatically revoked because they did not file required 990 series returns or notices for three consecutive years can apply for reinstatement of their tax-exempt status.</a:t>
            </a:r>
          </a:p>
          <a:p>
            <a:r>
              <a:rPr lang="en-US" dirty="0" smtClean="0">
                <a:effectLst/>
              </a:rPr>
              <a:t>In a new </a:t>
            </a:r>
            <a:r>
              <a:rPr lang="en-US" dirty="0" smtClean="0">
                <a:effectLst/>
                <a:hlinkClick r:id="rId3" tooltip="Link to revenue procedure in IRS.gov drop folder"/>
              </a:rPr>
              <a:t>Revenue Procedure 2014-11</a:t>
            </a:r>
            <a:r>
              <a:rPr lang="en-US" dirty="0" smtClean="0">
                <a:effectLst/>
              </a:rPr>
              <a:t>, the IRS explains the four procedures an organization may use to apply for reinstatement.</a:t>
            </a:r>
          </a:p>
          <a:p>
            <a:endParaRPr lang="en-US" dirty="0"/>
          </a:p>
        </p:txBody>
      </p:sp>
      <p:sp>
        <p:nvSpPr>
          <p:cNvPr id="4" name="Date Placeholder 3"/>
          <p:cNvSpPr>
            <a:spLocks noGrp="1"/>
          </p:cNvSpPr>
          <p:nvPr>
            <p:ph type="dt" idx="10"/>
          </p:nvPr>
        </p:nvSpPr>
        <p:spPr/>
        <p:txBody>
          <a:bodyPr/>
          <a:lstStyle/>
          <a:p>
            <a:pPr>
              <a:defRPr/>
            </a:pPr>
            <a:fld id="{34A40BFC-6BFE-4339-801D-B6455B24CE29}" type="datetime1">
              <a:rPr lang="en-US" smtClean="0"/>
              <a:pPr>
                <a:defRPr/>
              </a:pPr>
              <a:t>1/5/2015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8E8813-5B46-45F2-AECF-197FC3FF7D86}" type="slidenum">
              <a:rPr lang="en-US" smtClean="0"/>
              <a:pPr>
                <a:defRPr/>
              </a:pPr>
              <a:t>24</a:t>
            </a:fld>
            <a:endParaRPr lang="en-US" dirty="0"/>
          </a:p>
        </p:txBody>
      </p:sp>
    </p:spTree>
    <p:extLst>
      <p:ext uri="{BB962C8B-B14F-4D97-AF65-F5344CB8AC3E}">
        <p14:creationId xmlns:p14="http://schemas.microsoft.com/office/powerpoint/2010/main" val="5478573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z="1600" dirty="0">
              <a:ea typeface="ＭＳ Ｐゴシック" pitchFamily="34" charset="-128"/>
            </a:endParaRPr>
          </a:p>
        </p:txBody>
      </p:sp>
      <p:sp>
        <p:nvSpPr>
          <p:cNvPr id="14340" name="Date Placeholder 3"/>
          <p:cNvSpPr>
            <a:spLocks noGrp="1"/>
          </p:cNvSpPr>
          <p:nvPr>
            <p:ph type="dt" sz="quarter" idx="1"/>
          </p:nvPr>
        </p:nvSpPr>
        <p:spPr bwMode="auto">
          <a:noFill/>
          <a:ln>
            <a:miter lim="800000"/>
            <a:headEnd/>
            <a:tailEnd/>
          </a:ln>
        </p:spPr>
        <p:txBody>
          <a:bodyPr/>
          <a:lstStyle/>
          <a:p>
            <a:fld id="{8FD5BE06-057A-43DD-AA99-2D8E7F04BA35}" type="datetime1">
              <a:rPr lang="en-US" smtClean="0">
                <a:latin typeface="Calibri" pitchFamily="34" charset="0"/>
                <a:ea typeface="ＭＳ Ｐゴシック" pitchFamily="34" charset="-128"/>
              </a:rPr>
              <a:pPr/>
              <a:t>1/5/2015</a:t>
            </a:fld>
            <a:endParaRPr lang="en-US" dirty="0"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dirty="0"/>
          </a:p>
        </p:txBody>
      </p:sp>
      <p:sp>
        <p:nvSpPr>
          <p:cNvPr id="14342" name="Slide Number Placeholder 5"/>
          <p:cNvSpPr>
            <a:spLocks noGrp="1"/>
          </p:cNvSpPr>
          <p:nvPr>
            <p:ph type="sldNum" sz="quarter" idx="5"/>
          </p:nvPr>
        </p:nvSpPr>
        <p:spPr bwMode="auto">
          <a:noFill/>
          <a:ln>
            <a:miter lim="800000"/>
            <a:headEnd/>
            <a:tailEnd/>
          </a:ln>
        </p:spPr>
        <p:txBody>
          <a:bodyPr/>
          <a:lstStyle/>
          <a:p>
            <a:fld id="{6039AAE7-C50D-4E4C-945C-0C589D9081DE}" type="slidenum">
              <a:rPr lang="en-US" smtClean="0">
                <a:latin typeface="Calibri" pitchFamily="34" charset="0"/>
                <a:ea typeface="ＭＳ Ｐゴシック" pitchFamily="34" charset="-128"/>
              </a:rPr>
              <a:pPr/>
              <a:t>25</a:t>
            </a:fld>
            <a:endParaRPr lang="en-US" dirty="0" smtClean="0">
              <a:latin typeface="Calibri"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21508" name="Date Placeholder 3"/>
          <p:cNvSpPr>
            <a:spLocks noGrp="1"/>
          </p:cNvSpPr>
          <p:nvPr>
            <p:ph type="dt" sz="quarter" idx="1"/>
          </p:nvPr>
        </p:nvSpPr>
        <p:spPr bwMode="auto">
          <a:noFill/>
          <a:ln>
            <a:miter lim="800000"/>
            <a:headEnd/>
            <a:tailEnd/>
          </a:ln>
        </p:spPr>
        <p:txBody>
          <a:bodyPr/>
          <a:lstStyle/>
          <a:p>
            <a:fld id="{676A5C93-D8D2-4E1D-BB0B-7DAF8E187741}" type="datetime1">
              <a:rPr lang="en-US" smtClean="0"/>
              <a:pPr/>
              <a:t>1/5/2015</a:t>
            </a:fld>
            <a:endParaRPr lang="en-US" dirty="0" smtClean="0"/>
          </a:p>
        </p:txBody>
      </p:sp>
      <p:sp>
        <p:nvSpPr>
          <p:cNvPr id="5" name="Footer Placeholder 4"/>
          <p:cNvSpPr>
            <a:spLocks noGrp="1"/>
          </p:cNvSpPr>
          <p:nvPr>
            <p:ph type="ftr" sz="quarter" idx="4"/>
          </p:nvPr>
        </p:nvSpPr>
        <p:spPr/>
        <p:txBody>
          <a:bodyPr/>
          <a:lstStyle/>
          <a:p>
            <a:pPr>
              <a:defRPr/>
            </a:pPr>
            <a:endParaRPr lang="en-US" dirty="0"/>
          </a:p>
        </p:txBody>
      </p:sp>
      <p:sp>
        <p:nvSpPr>
          <p:cNvPr id="21510" name="Slide Number Placeholder 5"/>
          <p:cNvSpPr>
            <a:spLocks noGrp="1"/>
          </p:cNvSpPr>
          <p:nvPr>
            <p:ph type="sldNum" sz="quarter" idx="5"/>
          </p:nvPr>
        </p:nvSpPr>
        <p:spPr bwMode="auto">
          <a:noFill/>
          <a:ln>
            <a:miter lim="800000"/>
            <a:headEnd/>
            <a:tailEnd/>
          </a:ln>
        </p:spPr>
        <p:txBody>
          <a:bodyPr/>
          <a:lstStyle/>
          <a:p>
            <a:fld id="{2D3FAA27-C2AB-453B-92B0-CF6ECA3E9F29}" type="slidenum">
              <a:rPr lang="en-US" smtClean="0"/>
              <a:pPr/>
              <a:t>26</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Author: Nicole Clapp 2013;</a:t>
            </a:r>
            <a:r>
              <a:rPr lang="en-US" baseline="0" dirty="0" smtClean="0"/>
              <a:t> Department Operations Guide, chapter 3.</a:t>
            </a:r>
            <a:endParaRPr lang="en-US" dirty="0" smtClean="0"/>
          </a:p>
        </p:txBody>
      </p:sp>
      <p:sp>
        <p:nvSpPr>
          <p:cNvPr id="22532" name="Date Placeholder 3"/>
          <p:cNvSpPr>
            <a:spLocks noGrp="1"/>
          </p:cNvSpPr>
          <p:nvPr>
            <p:ph type="dt" sz="quarter" idx="1"/>
          </p:nvPr>
        </p:nvSpPr>
        <p:spPr bwMode="auto">
          <a:noFill/>
          <a:ln>
            <a:miter lim="800000"/>
            <a:headEnd/>
            <a:tailEnd/>
          </a:ln>
        </p:spPr>
        <p:txBody>
          <a:bodyPr/>
          <a:lstStyle/>
          <a:p>
            <a:fld id="{3EAE71B7-8FD3-4A91-A8B1-F63AE3915CDD}" type="datetime1">
              <a:rPr lang="en-US" smtClean="0"/>
              <a:pPr/>
              <a:t>1/5/2015</a:t>
            </a:fld>
            <a:endParaRPr lang="en-US" dirty="0" smtClean="0"/>
          </a:p>
        </p:txBody>
      </p:sp>
      <p:sp>
        <p:nvSpPr>
          <p:cNvPr id="5" name="Footer Placeholder 4"/>
          <p:cNvSpPr>
            <a:spLocks noGrp="1"/>
          </p:cNvSpPr>
          <p:nvPr>
            <p:ph type="ftr" sz="quarter" idx="4"/>
          </p:nvPr>
        </p:nvSpPr>
        <p:spPr/>
        <p:txBody>
          <a:bodyPr/>
          <a:lstStyle/>
          <a:p>
            <a:pPr>
              <a:defRPr/>
            </a:pPr>
            <a:endParaRPr lang="en-US" dirty="0"/>
          </a:p>
        </p:txBody>
      </p:sp>
      <p:sp>
        <p:nvSpPr>
          <p:cNvPr id="22534" name="Slide Number Placeholder 5"/>
          <p:cNvSpPr>
            <a:spLocks noGrp="1"/>
          </p:cNvSpPr>
          <p:nvPr>
            <p:ph type="sldNum" sz="quarter" idx="5"/>
          </p:nvPr>
        </p:nvSpPr>
        <p:spPr bwMode="auto">
          <a:noFill/>
          <a:ln>
            <a:miter lim="800000"/>
            <a:headEnd/>
            <a:tailEnd/>
          </a:ln>
        </p:spPr>
        <p:txBody>
          <a:bodyPr/>
          <a:lstStyle/>
          <a:p>
            <a:fld id="{8ACB9E4A-A418-49B7-83EF-A45E4C0921AB}" type="slidenum">
              <a:rPr lang="en-US" smtClean="0"/>
              <a:pPr/>
              <a:t>27</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600" dirty="0" smtClean="0">
                <a:ea typeface="ＭＳ Ｐゴシック" pitchFamily="34" charset="-128"/>
              </a:rPr>
              <a:t>There</a:t>
            </a:r>
            <a:r>
              <a:rPr lang="en-US" sz="1600" baseline="0" dirty="0" smtClean="0">
                <a:ea typeface="ＭＳ Ｐゴシック" pitchFamily="34" charset="-128"/>
              </a:rPr>
              <a:t> are three different approaches to address the financial functions as you plan for the future.</a:t>
            </a:r>
            <a:endParaRPr lang="en-US" sz="1600" dirty="0">
              <a:ea typeface="ＭＳ Ｐゴシック" pitchFamily="34" charset="-128"/>
            </a:endParaRPr>
          </a:p>
        </p:txBody>
      </p:sp>
      <p:sp>
        <p:nvSpPr>
          <p:cNvPr id="16388" name="Date Placeholder 3"/>
          <p:cNvSpPr>
            <a:spLocks noGrp="1"/>
          </p:cNvSpPr>
          <p:nvPr>
            <p:ph type="dt" sz="quarter" idx="1"/>
          </p:nvPr>
        </p:nvSpPr>
        <p:spPr bwMode="auto">
          <a:noFill/>
          <a:ln>
            <a:miter lim="800000"/>
            <a:headEnd/>
            <a:tailEnd/>
          </a:ln>
        </p:spPr>
        <p:txBody>
          <a:bodyPr/>
          <a:lstStyle/>
          <a:p>
            <a:fld id="{020A95F9-AA0A-4F5B-AE50-99C44D1BFAE9}" type="datetime1">
              <a:rPr lang="en-US" smtClean="0">
                <a:latin typeface="Calibri" pitchFamily="34" charset="0"/>
                <a:ea typeface="ＭＳ Ｐゴシック" pitchFamily="34" charset="-128"/>
              </a:rPr>
              <a:pPr/>
              <a:t>1/5/2015</a:t>
            </a:fld>
            <a:endParaRPr lang="en-US" dirty="0"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dirty="0"/>
          </a:p>
        </p:txBody>
      </p:sp>
      <p:sp>
        <p:nvSpPr>
          <p:cNvPr id="16390" name="Slide Number Placeholder 5"/>
          <p:cNvSpPr>
            <a:spLocks noGrp="1"/>
          </p:cNvSpPr>
          <p:nvPr>
            <p:ph type="sldNum" sz="quarter" idx="5"/>
          </p:nvPr>
        </p:nvSpPr>
        <p:spPr bwMode="auto">
          <a:noFill/>
          <a:ln>
            <a:miter lim="800000"/>
            <a:headEnd/>
            <a:tailEnd/>
          </a:ln>
        </p:spPr>
        <p:txBody>
          <a:bodyPr/>
          <a:lstStyle/>
          <a:p>
            <a:fld id="{A67DB290-C035-4BEC-9AD3-03488CE9799A}" type="slidenum">
              <a:rPr lang="en-US" smtClean="0">
                <a:latin typeface="Calibri" pitchFamily="34" charset="0"/>
                <a:ea typeface="ＭＳ Ｐゴシック" pitchFamily="34" charset="-128"/>
              </a:rPr>
              <a:pPr/>
              <a:t>3</a:t>
            </a:fld>
            <a:endParaRPr lang="en-US" dirty="0" smtClean="0">
              <a:latin typeface="Calibri"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ea typeface="ＭＳ Ｐゴシック" pitchFamily="34" charset="-128"/>
              </a:rPr>
              <a:t>Let’s begin in the top left</a:t>
            </a:r>
            <a:r>
              <a:rPr lang="en-US" baseline="0" dirty="0" smtClean="0">
                <a:ea typeface="ＭＳ Ｐゴシック" pitchFamily="34" charset="-128"/>
              </a:rPr>
              <a:t> and work our way around the circle clockwise as we explore the financial management cycle.</a:t>
            </a:r>
            <a:endParaRPr lang="en-US" dirty="0" smtClean="0">
              <a:ea typeface="ＭＳ Ｐゴシック" pitchFamily="34" charset="-128"/>
            </a:endParaRPr>
          </a:p>
        </p:txBody>
      </p:sp>
      <p:sp>
        <p:nvSpPr>
          <p:cNvPr id="17412" name="Date Placeholder 3"/>
          <p:cNvSpPr>
            <a:spLocks noGrp="1"/>
          </p:cNvSpPr>
          <p:nvPr>
            <p:ph type="dt" sz="quarter" idx="1"/>
          </p:nvPr>
        </p:nvSpPr>
        <p:spPr bwMode="auto">
          <a:noFill/>
          <a:ln>
            <a:miter lim="800000"/>
            <a:headEnd/>
            <a:tailEnd/>
          </a:ln>
        </p:spPr>
        <p:txBody>
          <a:bodyPr/>
          <a:lstStyle/>
          <a:p>
            <a:fld id="{F28F507A-1395-44A2-80EB-894AFDA04E2E}" type="datetime1">
              <a:rPr lang="en-US" smtClean="0">
                <a:latin typeface="Calibri" pitchFamily="34" charset="0"/>
                <a:ea typeface="ＭＳ Ｐゴシック" pitchFamily="34" charset="-128"/>
              </a:rPr>
              <a:pPr/>
              <a:t>1/5/2015</a:t>
            </a:fld>
            <a:endParaRPr lang="en-US" dirty="0"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dirty="0"/>
          </a:p>
        </p:txBody>
      </p:sp>
      <p:sp>
        <p:nvSpPr>
          <p:cNvPr id="17414" name="Slide Number Placeholder 5"/>
          <p:cNvSpPr>
            <a:spLocks noGrp="1"/>
          </p:cNvSpPr>
          <p:nvPr>
            <p:ph type="sldNum" sz="quarter" idx="5"/>
          </p:nvPr>
        </p:nvSpPr>
        <p:spPr bwMode="auto">
          <a:noFill/>
          <a:ln>
            <a:miter lim="800000"/>
            <a:headEnd/>
            <a:tailEnd/>
          </a:ln>
        </p:spPr>
        <p:txBody>
          <a:bodyPr/>
          <a:lstStyle/>
          <a:p>
            <a:fld id="{05554559-A3FC-4CA5-BD25-4EEB939417BF}" type="slidenum">
              <a:rPr lang="en-US" smtClean="0">
                <a:latin typeface="Calibri" pitchFamily="34" charset="0"/>
                <a:ea typeface="ＭＳ Ｐゴシック" pitchFamily="34" charset="-128"/>
              </a:rPr>
              <a:pPr/>
              <a:t>4</a:t>
            </a:fld>
            <a:endParaRPr lang="en-US" dirty="0" smtClean="0">
              <a:latin typeface="Calibri"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809469" y="696913"/>
            <a:ext cx="5276538" cy="3875087"/>
          </a:xfrm>
          <a:noFill/>
          <a:ln>
            <a:solidFill>
              <a:srgbClr val="000000"/>
            </a:solidFill>
            <a:miter lim="800000"/>
            <a:headEnd/>
            <a:tailEnd/>
          </a:ln>
        </p:spPr>
      </p:sp>
      <p:sp>
        <p:nvSpPr>
          <p:cNvPr id="3" name="Notes Placeholder 2"/>
          <p:cNvSpPr>
            <a:spLocks noGrp="1"/>
          </p:cNvSpPr>
          <p:nvPr>
            <p:ph type="body" idx="1"/>
          </p:nvPr>
        </p:nvSpPr>
        <p:spPr>
          <a:xfrm>
            <a:off x="688182" y="5723523"/>
            <a:ext cx="5505450" cy="1816530"/>
          </a:xfrm>
        </p:spPr>
        <p:txBody>
          <a:bodyPr>
            <a:normAutofit/>
          </a:bodyPr>
          <a:lstStyle/>
          <a:p>
            <a:pPr>
              <a:defRPr/>
            </a:pPr>
            <a:r>
              <a:rPr lang="en-US" dirty="0" smtClean="0"/>
              <a:t>Stewardship</a:t>
            </a:r>
            <a:r>
              <a:rPr lang="en-US" baseline="0" dirty="0" smtClean="0"/>
              <a:t> and accountability equal trust, which can be demonstrated through the following actions.</a:t>
            </a:r>
            <a:endParaRPr lang="en-US" dirty="0" smtClean="0"/>
          </a:p>
          <a:p>
            <a:pPr>
              <a:defRPr/>
            </a:pPr>
            <a:endParaRPr lang="en-US" dirty="0" smtClean="0"/>
          </a:p>
          <a:p>
            <a:pPr>
              <a:defRPr/>
            </a:pPr>
            <a:endParaRPr lang="en-US" dirty="0" smtClean="0"/>
          </a:p>
          <a:p>
            <a:pPr>
              <a:defRPr/>
            </a:pPr>
            <a:endParaRPr lang="en-US" dirty="0"/>
          </a:p>
        </p:txBody>
      </p:sp>
      <p:sp>
        <p:nvSpPr>
          <p:cNvPr id="18436" name="Date Placeholder 3"/>
          <p:cNvSpPr>
            <a:spLocks noGrp="1"/>
          </p:cNvSpPr>
          <p:nvPr>
            <p:ph type="dt" sz="quarter" idx="1"/>
          </p:nvPr>
        </p:nvSpPr>
        <p:spPr bwMode="auto">
          <a:noFill/>
          <a:ln>
            <a:miter lim="800000"/>
            <a:headEnd/>
            <a:tailEnd/>
          </a:ln>
        </p:spPr>
        <p:txBody>
          <a:bodyPr/>
          <a:lstStyle/>
          <a:p>
            <a:fld id="{CF79F02E-1AD7-4F8C-BA8A-3A18C7F926DF}" type="datetime1">
              <a:rPr lang="en-US" smtClean="0">
                <a:latin typeface="Calibri" pitchFamily="34" charset="0"/>
                <a:ea typeface="ＭＳ Ｐゴシック" pitchFamily="34" charset="-128"/>
              </a:rPr>
              <a:pPr/>
              <a:t>1/5/2015</a:t>
            </a:fld>
            <a:endParaRPr lang="en-US" dirty="0"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dirty="0"/>
          </a:p>
        </p:txBody>
      </p:sp>
      <p:sp>
        <p:nvSpPr>
          <p:cNvPr id="18438" name="Slide Number Placeholder 5"/>
          <p:cNvSpPr>
            <a:spLocks noGrp="1"/>
          </p:cNvSpPr>
          <p:nvPr>
            <p:ph type="sldNum" sz="quarter" idx="5"/>
          </p:nvPr>
        </p:nvSpPr>
        <p:spPr bwMode="auto">
          <a:noFill/>
          <a:ln>
            <a:miter lim="800000"/>
            <a:headEnd/>
            <a:tailEnd/>
          </a:ln>
        </p:spPr>
        <p:txBody>
          <a:bodyPr/>
          <a:lstStyle/>
          <a:p>
            <a:fld id="{69640438-226F-4481-BD55-169E93AABF63}" type="slidenum">
              <a:rPr lang="en-US" smtClean="0">
                <a:latin typeface="Calibri" pitchFamily="34" charset="0"/>
                <a:ea typeface="ＭＳ Ｐゴシック" pitchFamily="34" charset="-128"/>
              </a:rPr>
              <a:pPr/>
              <a:t>5</a:t>
            </a:fld>
            <a:endParaRPr lang="en-US" dirty="0" smtClean="0">
              <a:latin typeface="Calibri"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r>
              <a:rPr lang="en-US" dirty="0" smtClean="0"/>
              <a:t>Describe</a:t>
            </a:r>
            <a:r>
              <a:rPr lang="en-US" baseline="0" dirty="0" smtClean="0"/>
              <a:t> the committee responsibilities as listed.</a:t>
            </a:r>
            <a:endParaRPr lang="en-US" dirty="0"/>
          </a:p>
        </p:txBody>
      </p:sp>
      <p:sp>
        <p:nvSpPr>
          <p:cNvPr id="19460" name="Date Placeholder 3"/>
          <p:cNvSpPr>
            <a:spLocks noGrp="1"/>
          </p:cNvSpPr>
          <p:nvPr>
            <p:ph type="dt" sz="quarter" idx="1"/>
          </p:nvPr>
        </p:nvSpPr>
        <p:spPr bwMode="auto">
          <a:noFill/>
          <a:ln>
            <a:miter lim="800000"/>
            <a:headEnd/>
            <a:tailEnd/>
          </a:ln>
        </p:spPr>
        <p:txBody>
          <a:bodyPr/>
          <a:lstStyle/>
          <a:p>
            <a:fld id="{B1C6C7DA-5EEC-422F-8923-00C5292BE7A3}" type="datetime1">
              <a:rPr lang="en-US" smtClean="0">
                <a:latin typeface="Calibri" pitchFamily="34" charset="0"/>
                <a:ea typeface="ＭＳ Ｐゴシック" pitchFamily="34" charset="-128"/>
              </a:rPr>
              <a:pPr/>
              <a:t>1/5/2015</a:t>
            </a:fld>
            <a:endParaRPr lang="en-US" dirty="0"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dirty="0"/>
          </a:p>
        </p:txBody>
      </p:sp>
      <p:sp>
        <p:nvSpPr>
          <p:cNvPr id="19462" name="Slide Number Placeholder 5"/>
          <p:cNvSpPr>
            <a:spLocks noGrp="1"/>
          </p:cNvSpPr>
          <p:nvPr>
            <p:ph type="sldNum" sz="quarter" idx="5"/>
          </p:nvPr>
        </p:nvSpPr>
        <p:spPr bwMode="auto">
          <a:noFill/>
          <a:ln>
            <a:miter lim="800000"/>
            <a:headEnd/>
            <a:tailEnd/>
          </a:ln>
        </p:spPr>
        <p:txBody>
          <a:bodyPr/>
          <a:lstStyle/>
          <a:p>
            <a:fld id="{44FA7EAA-1D48-48E2-B051-FB528CC5CEB8}" type="slidenum">
              <a:rPr lang="en-US" smtClean="0">
                <a:latin typeface="Calibri" pitchFamily="34" charset="0"/>
                <a:ea typeface="ＭＳ Ｐゴシック" pitchFamily="34" charset="-128"/>
              </a:rPr>
              <a:pPr/>
              <a:t>6</a:t>
            </a:fld>
            <a:endParaRPr lang="en-US" dirty="0" smtClean="0">
              <a:latin typeface="Calibri"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Describe</a:t>
            </a:r>
            <a:r>
              <a:rPr lang="en-US" baseline="0" dirty="0" smtClean="0"/>
              <a:t> the systems and procedures as listed.</a:t>
            </a:r>
            <a:endParaRPr lang="en-US" dirty="0" smtClean="0"/>
          </a:p>
          <a:p>
            <a:pPr>
              <a:defRPr/>
            </a:pPr>
            <a:endParaRPr lang="en-US" dirty="0" smtClean="0"/>
          </a:p>
          <a:p>
            <a:pPr>
              <a:defRPr/>
            </a:pPr>
            <a:endParaRPr lang="en-US" dirty="0"/>
          </a:p>
        </p:txBody>
      </p:sp>
      <p:sp>
        <p:nvSpPr>
          <p:cNvPr id="20484" name="Date Placeholder 3"/>
          <p:cNvSpPr>
            <a:spLocks noGrp="1"/>
          </p:cNvSpPr>
          <p:nvPr>
            <p:ph type="dt" sz="quarter" idx="1"/>
          </p:nvPr>
        </p:nvSpPr>
        <p:spPr bwMode="auto">
          <a:noFill/>
          <a:ln>
            <a:miter lim="800000"/>
            <a:headEnd/>
            <a:tailEnd/>
          </a:ln>
        </p:spPr>
        <p:txBody>
          <a:bodyPr/>
          <a:lstStyle/>
          <a:p>
            <a:fld id="{FA11B280-1981-4644-83CF-77D006347EC7}" type="datetime1">
              <a:rPr lang="en-US" smtClean="0">
                <a:latin typeface="Calibri" pitchFamily="34" charset="0"/>
                <a:ea typeface="ＭＳ Ｐゴシック" pitchFamily="34" charset="-128"/>
              </a:rPr>
              <a:pPr/>
              <a:t>1/5/2015</a:t>
            </a:fld>
            <a:endParaRPr lang="en-US" dirty="0"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dirty="0"/>
          </a:p>
        </p:txBody>
      </p:sp>
      <p:sp>
        <p:nvSpPr>
          <p:cNvPr id="20486" name="Slide Number Placeholder 5"/>
          <p:cNvSpPr>
            <a:spLocks noGrp="1"/>
          </p:cNvSpPr>
          <p:nvPr>
            <p:ph type="sldNum" sz="quarter" idx="5"/>
          </p:nvPr>
        </p:nvSpPr>
        <p:spPr bwMode="auto">
          <a:noFill/>
          <a:ln>
            <a:miter lim="800000"/>
            <a:headEnd/>
            <a:tailEnd/>
          </a:ln>
        </p:spPr>
        <p:txBody>
          <a:bodyPr/>
          <a:lstStyle/>
          <a:p>
            <a:fld id="{1CB22FEB-821C-4742-A9FA-2C8B8195F3B9}" type="slidenum">
              <a:rPr lang="en-US" smtClean="0">
                <a:latin typeface="Calibri" pitchFamily="34" charset="0"/>
                <a:ea typeface="ＭＳ Ｐゴシック" pitchFamily="34" charset="-128"/>
              </a:rPr>
              <a:pPr/>
              <a:t>7</a:t>
            </a:fld>
            <a:endParaRPr lang="en-US" dirty="0" smtClean="0">
              <a:latin typeface="Calibri"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600" dirty="0" smtClean="0">
                <a:ea typeface="ＭＳ Ｐゴシック" pitchFamily="34" charset="-128"/>
              </a:rPr>
              <a:t>List</a:t>
            </a:r>
            <a:r>
              <a:rPr lang="en-US" sz="1600" baseline="0" dirty="0" smtClean="0">
                <a:ea typeface="ＭＳ Ｐゴシック" pitchFamily="34" charset="-128"/>
              </a:rPr>
              <a:t> is a </a:t>
            </a:r>
            <a:r>
              <a:rPr lang="en-US" sz="1600" baseline="0" dirty="0" err="1" smtClean="0">
                <a:ea typeface="ＭＳ Ｐゴシック" pitchFamily="34" charset="-128"/>
              </a:rPr>
              <a:t>nonexhaustive</a:t>
            </a:r>
            <a:r>
              <a:rPr lang="en-US" sz="1600" baseline="0" dirty="0" smtClean="0">
                <a:ea typeface="ＭＳ Ｐゴシック" pitchFamily="34" charset="-128"/>
              </a:rPr>
              <a:t> list of policies that would be beneficial for your department and/or unit to write.</a:t>
            </a:r>
            <a:endParaRPr lang="en-US" sz="1600" dirty="0">
              <a:ea typeface="ＭＳ Ｐゴシック" pitchFamily="34" charset="-128"/>
            </a:endParaRPr>
          </a:p>
        </p:txBody>
      </p:sp>
      <p:sp>
        <p:nvSpPr>
          <p:cNvPr id="21508" name="Date Placeholder 3"/>
          <p:cNvSpPr>
            <a:spLocks noGrp="1"/>
          </p:cNvSpPr>
          <p:nvPr>
            <p:ph type="dt" sz="quarter" idx="1"/>
          </p:nvPr>
        </p:nvSpPr>
        <p:spPr bwMode="auto">
          <a:noFill/>
          <a:ln>
            <a:miter lim="800000"/>
            <a:headEnd/>
            <a:tailEnd/>
          </a:ln>
        </p:spPr>
        <p:txBody>
          <a:bodyPr/>
          <a:lstStyle/>
          <a:p>
            <a:fld id="{BB65370C-B84F-4B1E-8462-D51C33385E1D}" type="datetime1">
              <a:rPr lang="en-US" smtClean="0">
                <a:latin typeface="Calibri" pitchFamily="34" charset="0"/>
                <a:ea typeface="ＭＳ Ｐゴシック" pitchFamily="34" charset="-128"/>
              </a:rPr>
              <a:pPr/>
              <a:t>1/5/2015</a:t>
            </a:fld>
            <a:endParaRPr lang="en-US"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a:p>
        </p:txBody>
      </p:sp>
      <p:sp>
        <p:nvSpPr>
          <p:cNvPr id="21510" name="Slide Number Placeholder 5"/>
          <p:cNvSpPr>
            <a:spLocks noGrp="1"/>
          </p:cNvSpPr>
          <p:nvPr>
            <p:ph type="sldNum" sz="quarter" idx="5"/>
          </p:nvPr>
        </p:nvSpPr>
        <p:spPr bwMode="auto">
          <a:noFill/>
          <a:ln>
            <a:miter lim="800000"/>
            <a:headEnd/>
            <a:tailEnd/>
          </a:ln>
        </p:spPr>
        <p:txBody>
          <a:bodyPr/>
          <a:lstStyle/>
          <a:p>
            <a:fld id="{6470B368-04B7-4E38-BA01-05BDF4B1DFFB}" type="slidenum">
              <a:rPr lang="en-US" smtClean="0">
                <a:latin typeface="Calibri" pitchFamily="34" charset="0"/>
                <a:ea typeface="ＭＳ Ｐゴシック" pitchFamily="34" charset="-128"/>
              </a:rPr>
              <a:pPr/>
              <a:t>8</a:t>
            </a:fld>
            <a:endParaRPr lang="en-US" smtClean="0">
              <a:latin typeface="Calibri"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839449" y="696913"/>
            <a:ext cx="5306518" cy="4144910"/>
          </a:xfrm>
          <a:noFill/>
          <a:ln>
            <a:solidFill>
              <a:srgbClr val="000000"/>
            </a:solidFill>
            <a:miter lim="800000"/>
            <a:headEnd/>
            <a:tailEnd/>
          </a:ln>
        </p:spPr>
      </p:sp>
      <p:sp>
        <p:nvSpPr>
          <p:cNvPr id="22531" name="Notes Placeholder 2"/>
          <p:cNvSpPr>
            <a:spLocks noGrp="1"/>
          </p:cNvSpPr>
          <p:nvPr>
            <p:ph type="body" idx="1"/>
          </p:nvPr>
        </p:nvSpPr>
        <p:spPr bwMode="auto">
          <a:xfrm>
            <a:off x="688182" y="5474919"/>
            <a:ext cx="5773077" cy="3334307"/>
          </a:xfrm>
        </p:spPr>
        <p:txBody>
          <a:bodyPr wrap="square" numCol="1" anchor="t" anchorCtr="0" compatLnSpc="1">
            <a:prstTxWarp prst="textNoShape">
              <a:avLst/>
            </a:prstTxWarp>
            <a:normAutofit/>
          </a:bodyPr>
          <a:lstStyle/>
          <a:p>
            <a:pPr>
              <a:defRPr/>
            </a:pPr>
            <a:r>
              <a:rPr lang="en-US" sz="1400" dirty="0" smtClean="0">
                <a:ea typeface="ＭＳ Ｐゴシック" pitchFamily="34" charset="-128"/>
              </a:rPr>
              <a:t>Operating</a:t>
            </a:r>
            <a:r>
              <a:rPr lang="en-US" sz="1400" baseline="0" dirty="0" smtClean="0">
                <a:ea typeface="ＭＳ Ｐゴシック" pitchFamily="34" charset="-128"/>
              </a:rPr>
              <a:t> reserves are like your savings account at home. You don’t want to have to tap into your savings/reserves to live day to day.  </a:t>
            </a:r>
            <a:endParaRPr lang="en-US" sz="1400" dirty="0">
              <a:ea typeface="ＭＳ Ｐゴシック" pitchFamily="34" charset="-128"/>
            </a:endParaRPr>
          </a:p>
        </p:txBody>
      </p:sp>
      <p:sp>
        <p:nvSpPr>
          <p:cNvPr id="22532" name="Date Placeholder 3"/>
          <p:cNvSpPr>
            <a:spLocks noGrp="1"/>
          </p:cNvSpPr>
          <p:nvPr>
            <p:ph type="dt" sz="quarter" idx="1"/>
          </p:nvPr>
        </p:nvSpPr>
        <p:spPr bwMode="auto">
          <a:noFill/>
          <a:ln>
            <a:miter lim="800000"/>
            <a:headEnd/>
            <a:tailEnd/>
          </a:ln>
        </p:spPr>
        <p:txBody>
          <a:bodyPr/>
          <a:lstStyle/>
          <a:p>
            <a:fld id="{836425C6-77AE-497B-A0C5-7D9ADF301E6B}" type="datetime1">
              <a:rPr lang="en-US" smtClean="0">
                <a:latin typeface="Calibri" pitchFamily="34" charset="0"/>
                <a:ea typeface="ＭＳ Ｐゴシック" pitchFamily="34" charset="-128"/>
              </a:rPr>
              <a:pPr/>
              <a:t>1/5/2015</a:t>
            </a:fld>
            <a:endParaRPr lang="en-US" smtClean="0">
              <a:latin typeface="Calibri" pitchFamily="34" charset="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a:p>
        </p:txBody>
      </p:sp>
      <p:sp>
        <p:nvSpPr>
          <p:cNvPr id="22534" name="Slide Number Placeholder 5"/>
          <p:cNvSpPr>
            <a:spLocks noGrp="1"/>
          </p:cNvSpPr>
          <p:nvPr>
            <p:ph type="sldNum" sz="quarter" idx="5"/>
          </p:nvPr>
        </p:nvSpPr>
        <p:spPr bwMode="auto">
          <a:noFill/>
          <a:ln>
            <a:miter lim="800000"/>
            <a:headEnd/>
            <a:tailEnd/>
          </a:ln>
        </p:spPr>
        <p:txBody>
          <a:bodyPr/>
          <a:lstStyle/>
          <a:p>
            <a:fld id="{CB8EB9AC-31D8-4307-8D68-A01D0EB28A6D}" type="slidenum">
              <a:rPr lang="en-US" smtClean="0">
                <a:latin typeface="Calibri" pitchFamily="34" charset="0"/>
                <a:ea typeface="ＭＳ Ｐゴシック" pitchFamily="34" charset="-128"/>
              </a:rPr>
              <a:pPr/>
              <a:t>9</a:t>
            </a:fld>
            <a:endParaRPr lang="en-US" smtClean="0">
              <a:latin typeface="Calibri"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2110257"/>
          </a:xfrm>
          <a:prstGeom prst="rect">
            <a:avLst/>
          </a:prstGeom>
        </p:spPr>
        <p:txBody>
          <a:bodyPr rtlCol="0">
            <a:noAutofit/>
          </a:bodyPr>
          <a:lstStyle>
            <a:lvl1pPr>
              <a:defRPr sz="4000"/>
            </a:lvl1pPr>
          </a:lstStyle>
          <a:p>
            <a:r>
              <a:rPr lang="en-US" dirty="0"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4E8F6E76-84DF-4944-9355-E2A578569D9A}" type="slidenum">
              <a:rPr lang="en-US"/>
              <a:pPr>
                <a:defRPr/>
              </a:pPr>
              <a:t>‹#›</a:t>
            </a:fld>
            <a:endParaRPr lang="en-US" dirty="0"/>
          </a:p>
        </p:txBody>
      </p:sp>
      <p:sp>
        <p:nvSpPr>
          <p:cNvPr id="4" name="Date Placeholder 3"/>
          <p:cNvSpPr>
            <a:spLocks noGrp="1"/>
          </p:cNvSpPr>
          <p:nvPr>
            <p:ph type="dt" sz="half" idx="11"/>
          </p:nvPr>
        </p:nvSpPr>
        <p:spPr/>
        <p:txBody>
          <a:bodyPr/>
          <a:lstStyle>
            <a:lvl1pPr>
              <a:defRPr/>
            </a:lvl1pPr>
          </a:lstStyle>
          <a:p>
            <a:pPr>
              <a:defRPr/>
            </a:pPr>
            <a:fld id="{0BDD43C6-ED81-45B8-864C-70E0F6D55DAA}" type="datetime1">
              <a:rPr lang="en-US"/>
              <a:pPr>
                <a:defRPr/>
              </a:pPr>
              <a:t>1/5/2015</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8686800" y="6508750"/>
            <a:ext cx="412750" cy="365125"/>
          </a:xfrm>
        </p:spPr>
        <p:txBody>
          <a:bodyPr/>
          <a:lstStyle>
            <a:lvl1pPr>
              <a:defRPr/>
            </a:lvl1pPr>
          </a:lstStyle>
          <a:p>
            <a:pPr>
              <a:defRPr/>
            </a:pPr>
            <a:fld id="{4E014A31-3E94-4822-8FB5-AAEDBD7AE56E}" type="slidenum">
              <a:rPr lang="en-US"/>
              <a:pPr>
                <a:defRPr/>
              </a:pPr>
              <a:t>‹#›</a:t>
            </a:fld>
            <a:endParaRPr lang="en-US" dirty="0"/>
          </a:p>
        </p:txBody>
      </p:sp>
      <p:sp>
        <p:nvSpPr>
          <p:cNvPr id="5" name="Date Placeholder 3"/>
          <p:cNvSpPr>
            <a:spLocks noGrp="1"/>
          </p:cNvSpPr>
          <p:nvPr>
            <p:ph type="dt" sz="half" idx="11"/>
          </p:nvPr>
        </p:nvSpPr>
        <p:spPr/>
        <p:txBody>
          <a:bodyPr/>
          <a:lstStyle>
            <a:lvl1pPr>
              <a:defRPr/>
            </a:lvl1pPr>
          </a:lstStyle>
          <a:p>
            <a:pPr>
              <a:defRPr/>
            </a:pPr>
            <a:fld id="{63984913-93C9-44C3-BC93-3007D923049B}" type="datetime1">
              <a:rPr lang="en-US"/>
              <a:pPr>
                <a:defRPr/>
              </a:pPr>
              <a:t>1/5/2015</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2408177" y="1600200"/>
            <a:ext cx="300202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610153" y="1600200"/>
            <a:ext cx="307664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4DF948E6-1047-4EEC-972B-46919B4D5830}" type="slidenum">
              <a:rPr lang="en-US"/>
              <a:pPr>
                <a:defRPr/>
              </a:pPr>
              <a:t>‹#›</a:t>
            </a:fld>
            <a:endParaRPr lang="en-US" dirty="0"/>
          </a:p>
        </p:txBody>
      </p:sp>
      <p:sp>
        <p:nvSpPr>
          <p:cNvPr id="6" name="Date Placeholder 3"/>
          <p:cNvSpPr>
            <a:spLocks noGrp="1"/>
          </p:cNvSpPr>
          <p:nvPr>
            <p:ph type="dt" sz="half" idx="11"/>
          </p:nvPr>
        </p:nvSpPr>
        <p:spPr/>
        <p:txBody>
          <a:bodyPr/>
          <a:lstStyle>
            <a:lvl1pPr>
              <a:defRPr/>
            </a:lvl1pPr>
          </a:lstStyle>
          <a:p>
            <a:pPr>
              <a:defRPr/>
            </a:pPr>
            <a:fld id="{874CEAF0-8AE5-404F-89E6-50B355BDCD7B}" type="datetime1">
              <a:rPr lang="en-US"/>
              <a:pPr>
                <a:defRPr/>
              </a:pPr>
              <a:t>1/5/2015</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410042" y="1679608"/>
            <a:ext cx="296734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2410042" y="2319370"/>
            <a:ext cx="296734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680155" y="1679608"/>
            <a:ext cx="300664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5680155" y="2319370"/>
            <a:ext cx="300664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p:txBody>
          <a:bodyPr/>
          <a:lstStyle>
            <a:lvl1pPr>
              <a:defRPr/>
            </a:lvl1pPr>
          </a:lstStyle>
          <a:p>
            <a:pPr>
              <a:defRPr/>
            </a:pPr>
            <a:fld id="{4C3A59C5-F28C-4056-B77A-088F5DDC36F4}" type="slidenum">
              <a:rPr lang="en-US"/>
              <a:pPr>
                <a:defRPr/>
              </a:pPr>
              <a:t>‹#›</a:t>
            </a:fld>
            <a:endParaRPr lang="en-US" dirty="0"/>
          </a:p>
        </p:txBody>
      </p:sp>
      <p:sp>
        <p:nvSpPr>
          <p:cNvPr id="8" name="Date Placeholder 3"/>
          <p:cNvSpPr>
            <a:spLocks noGrp="1"/>
          </p:cNvSpPr>
          <p:nvPr>
            <p:ph type="dt" sz="half" idx="11"/>
          </p:nvPr>
        </p:nvSpPr>
        <p:spPr/>
        <p:txBody>
          <a:bodyPr/>
          <a:lstStyle>
            <a:lvl1pPr>
              <a:defRPr/>
            </a:lvl1pPr>
          </a:lstStyle>
          <a:p>
            <a:pPr>
              <a:defRPr/>
            </a:pPr>
            <a:fld id="{AB319695-68E2-4722-89E6-358687A04EF9}" type="datetime1">
              <a:rPr lang="en-US"/>
              <a:pPr>
                <a:defRPr/>
              </a:pPr>
              <a:t>1/5/2015</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pPr>
              <a:defRPr/>
            </a:pPr>
            <a:fld id="{1C732AC0-A482-4610-94AA-07AD20BAE919}" type="slidenum">
              <a:rPr lang="en-US"/>
              <a:pPr>
                <a:defRPr/>
              </a:pPr>
              <a:t>‹#›</a:t>
            </a:fld>
            <a:endParaRPr lang="en-US" dirty="0"/>
          </a:p>
        </p:txBody>
      </p:sp>
      <p:sp>
        <p:nvSpPr>
          <p:cNvPr id="4" name="Date Placeholder 3"/>
          <p:cNvSpPr>
            <a:spLocks noGrp="1"/>
          </p:cNvSpPr>
          <p:nvPr>
            <p:ph type="dt" sz="half" idx="11"/>
          </p:nvPr>
        </p:nvSpPr>
        <p:spPr/>
        <p:txBody>
          <a:bodyPr/>
          <a:lstStyle>
            <a:lvl1pPr>
              <a:defRPr/>
            </a:lvl1pPr>
          </a:lstStyle>
          <a:p>
            <a:pPr>
              <a:defRPr/>
            </a:pPr>
            <a:fld id="{2108FB96-CED5-478A-8E1E-AF44D4081CC4}" type="datetime1">
              <a:rPr lang="en-US"/>
              <a:pPr>
                <a:defRPr/>
              </a:pPr>
              <a:t>1/5/2015</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FC3FECE9-542B-4028-8141-C5DEC4AA1B73}" type="slidenum">
              <a:rPr lang="en-US"/>
              <a:pPr>
                <a:defRPr/>
              </a:pPr>
              <a:t>‹#›</a:t>
            </a:fld>
            <a:endParaRPr lang="en-US" dirty="0"/>
          </a:p>
        </p:txBody>
      </p:sp>
      <p:sp>
        <p:nvSpPr>
          <p:cNvPr id="3" name="Date Placeholder 3"/>
          <p:cNvSpPr>
            <a:spLocks noGrp="1"/>
          </p:cNvSpPr>
          <p:nvPr>
            <p:ph type="dt" sz="half" idx="11"/>
          </p:nvPr>
        </p:nvSpPr>
        <p:spPr/>
        <p:txBody>
          <a:bodyPr/>
          <a:lstStyle>
            <a:lvl1pPr>
              <a:defRPr/>
            </a:lvl1pPr>
          </a:lstStyle>
          <a:p>
            <a:pPr>
              <a:defRPr/>
            </a:pPr>
            <a:fld id="{C153085C-3256-4643-93C4-8FF111A4063D}" type="datetime1">
              <a:rPr lang="en-US"/>
              <a:pPr>
                <a:defRPr/>
              </a:pPr>
              <a:t>1/5/2015</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22288" y="4800600"/>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242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42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58A2F883-7584-4CE3-87E3-0A20E7C8CCFB}" type="slidenum">
              <a:rPr lang="en-US"/>
              <a:pPr>
                <a:defRPr/>
              </a:pPr>
              <a:t>‹#›</a:t>
            </a:fld>
            <a:endParaRPr lang="en-US" dirty="0"/>
          </a:p>
        </p:txBody>
      </p:sp>
      <p:sp>
        <p:nvSpPr>
          <p:cNvPr id="6" name="Date Placeholder 3"/>
          <p:cNvSpPr>
            <a:spLocks noGrp="1"/>
          </p:cNvSpPr>
          <p:nvPr>
            <p:ph type="dt" sz="half" idx="11"/>
          </p:nvPr>
        </p:nvSpPr>
        <p:spPr/>
        <p:txBody>
          <a:bodyPr/>
          <a:lstStyle>
            <a:lvl1pPr>
              <a:defRPr/>
            </a:lvl1pPr>
          </a:lstStyle>
          <a:p>
            <a:pPr>
              <a:defRPr/>
            </a:pPr>
            <a:fld id="{05262874-C557-409E-87FC-56E4A3826732}" type="datetime1">
              <a:rPr lang="en-US"/>
              <a:pPr>
                <a:defRPr/>
              </a:pPr>
              <a:t>1/5/2015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a:spLocks noChangeArrowheads="1"/>
          </p:cNvSpPr>
          <p:nvPr userDrawn="1"/>
        </p:nvSpPr>
        <p:spPr bwMode="auto">
          <a:xfrm>
            <a:off x="0" y="0"/>
            <a:ext cx="2098675" cy="6873875"/>
          </a:xfrm>
          <a:prstGeom prst="rect">
            <a:avLst/>
          </a:prstGeom>
          <a:solidFill>
            <a:srgbClr val="004176"/>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lt1"/>
              </a:solidFill>
              <a:latin typeface="+mn-lt"/>
              <a:ea typeface="+mn-ea"/>
            </a:endParaRPr>
          </a:p>
        </p:txBody>
      </p:sp>
      <p:sp>
        <p:nvSpPr>
          <p:cNvPr id="1027" name="Title Placeholder 1"/>
          <p:cNvSpPr>
            <a:spLocks noGrp="1"/>
          </p:cNvSpPr>
          <p:nvPr>
            <p:ph type="title"/>
          </p:nvPr>
        </p:nvSpPr>
        <p:spPr bwMode="auto">
          <a:xfrm>
            <a:off x="2408238" y="274638"/>
            <a:ext cx="620236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2408238" y="1600200"/>
            <a:ext cx="6278562"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8686800" y="6429375"/>
            <a:ext cx="412750" cy="365125"/>
          </a:xfrm>
          <a:prstGeom prst="rect">
            <a:avLst/>
          </a:prstGeom>
        </p:spPr>
        <p:txBody>
          <a:bodyPr vert="horz" wrap="square" lIns="91440" tIns="45720" rIns="91440" bIns="45720" numCol="1" anchor="ctr" anchorCtr="0" compatLnSpc="1">
            <a:prstTxWarp prst="textNoShape">
              <a:avLst/>
            </a:prstTxWarp>
          </a:bodyPr>
          <a:lstStyle>
            <a:lvl1pPr algn="r">
              <a:defRPr sz="1000" b="1">
                <a:solidFill>
                  <a:srgbClr val="95B3D7"/>
                </a:solidFill>
                <a:latin typeface="Helvetica" charset="0"/>
                <a:ea typeface="ＭＳ Ｐゴシック" charset="-128"/>
              </a:defRPr>
            </a:lvl1pPr>
          </a:lstStyle>
          <a:p>
            <a:pPr>
              <a:defRPr/>
            </a:pPr>
            <a:fld id="{C80B5E56-8C1B-417D-9F6C-E543FC69D932}" type="slidenum">
              <a:rPr lang="en-US"/>
              <a:pPr>
                <a:defRPr/>
              </a:pPr>
              <a:t>‹#›</a:t>
            </a:fld>
            <a:endParaRPr lang="en-US" dirty="0"/>
          </a:p>
        </p:txBody>
      </p:sp>
      <p:sp>
        <p:nvSpPr>
          <p:cNvPr id="12" name="Date Placeholder 3"/>
          <p:cNvSpPr>
            <a:spLocks noGrp="1"/>
          </p:cNvSpPr>
          <p:nvPr>
            <p:ph type="dt" sz="half" idx="2"/>
          </p:nvPr>
        </p:nvSpPr>
        <p:spPr>
          <a:xfrm>
            <a:off x="5503863" y="6429375"/>
            <a:ext cx="1855787" cy="365125"/>
          </a:xfrm>
          <a:custGeom>
            <a:avLst/>
            <a:gdLst>
              <a:gd name="connsiteX0" fmla="*/ 0 w 595382"/>
              <a:gd name="connsiteY0" fmla="*/ 0 h 365125"/>
              <a:gd name="connsiteX1" fmla="*/ 595382 w 595382"/>
              <a:gd name="connsiteY1" fmla="*/ 0 h 365125"/>
              <a:gd name="connsiteX2" fmla="*/ 595382 w 595382"/>
              <a:gd name="connsiteY2" fmla="*/ 365125 h 365125"/>
              <a:gd name="connsiteX3" fmla="*/ 0 w 595382"/>
              <a:gd name="connsiteY3" fmla="*/ 365125 h 365125"/>
              <a:gd name="connsiteX4" fmla="*/ 0 w 595382"/>
              <a:gd name="connsiteY4" fmla="*/ 0 h 365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5382" h="365125">
                <a:moveTo>
                  <a:pt x="0" y="0"/>
                </a:moveTo>
                <a:lnTo>
                  <a:pt x="595382" y="0"/>
                </a:lnTo>
                <a:lnTo>
                  <a:pt x="595382" y="365125"/>
                </a:lnTo>
                <a:lnTo>
                  <a:pt x="0" y="365125"/>
                </a:lnTo>
                <a:lnTo>
                  <a:pt x="0" y="0"/>
                </a:lnTo>
                <a:close/>
              </a:path>
            </a:pathLst>
          </a:custGeom>
        </p:spPr>
        <p:txBody>
          <a:bodyPr vert="horz" wrap="square" lIns="91440" tIns="45720" rIns="91440" bIns="45720" numCol="1" anchor="ctr" anchorCtr="1" compatLnSpc="1">
            <a:prstTxWarp prst="textNoShape">
              <a:avLst/>
            </a:prstTxWarp>
          </a:bodyPr>
          <a:lstStyle>
            <a:lvl1pPr>
              <a:defRPr sz="800">
                <a:solidFill>
                  <a:srgbClr val="95B3D7"/>
                </a:solidFill>
                <a:latin typeface="Helvetica" charset="0"/>
                <a:ea typeface="ＭＳ Ｐゴシック" charset="-128"/>
              </a:defRPr>
            </a:lvl1pPr>
          </a:lstStyle>
          <a:p>
            <a:pPr>
              <a:defRPr/>
            </a:pPr>
            <a:fld id="{D7838996-C6BD-4BC3-A461-2F6C972CEBCE}" type="datetime1">
              <a:rPr lang="en-US"/>
              <a:pPr>
                <a:defRPr/>
              </a:pPr>
              <a:t>1/5/2015</a:t>
            </a:fld>
            <a:endParaRPr lang="en-US" dirty="0"/>
          </a:p>
        </p:txBody>
      </p:sp>
      <p:pic>
        <p:nvPicPr>
          <p:cNvPr id="1031" name="Picture 9" descr="AuxiliaryLogoText-RGB.jpg"/>
          <p:cNvPicPr>
            <a:picLocks noChangeAspect="1"/>
          </p:cNvPicPr>
          <p:nvPr userDrawn="1"/>
        </p:nvPicPr>
        <p:blipFill>
          <a:blip r:embed="rId9"/>
          <a:srcRect/>
          <a:stretch>
            <a:fillRect/>
          </a:stretch>
        </p:blipFill>
        <p:spPr bwMode="auto">
          <a:xfrm>
            <a:off x="2408238" y="6351588"/>
            <a:ext cx="2282825" cy="414337"/>
          </a:xfrm>
          <a:prstGeom prst="rect">
            <a:avLst/>
          </a:prstGeom>
          <a:noFill/>
          <a:ln w="9525">
            <a:noFill/>
            <a:miter lim="800000"/>
            <a:headEnd/>
            <a:tailEnd/>
          </a:ln>
        </p:spPr>
      </p:pic>
      <p:pic>
        <p:nvPicPr>
          <p:cNvPr id="1032" name="Picture 10" descr="AmLegion Auxiliary-CMYK.eps"/>
          <p:cNvPicPr>
            <a:picLocks noChangeAspect="1"/>
          </p:cNvPicPr>
          <p:nvPr userDrawn="1"/>
        </p:nvPicPr>
        <p:blipFill>
          <a:blip r:embed="rId10"/>
          <a:srcRect/>
          <a:stretch>
            <a:fillRect/>
          </a:stretch>
        </p:blipFill>
        <p:spPr bwMode="auto">
          <a:xfrm>
            <a:off x="38100" y="80963"/>
            <a:ext cx="2028825" cy="2028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1" r:id="rId1"/>
    <p:sldLayoutId id="2147483727" r:id="rId2"/>
    <p:sldLayoutId id="2147483722" r:id="rId3"/>
    <p:sldLayoutId id="2147483723" r:id="rId4"/>
    <p:sldLayoutId id="2147483724" r:id="rId5"/>
    <p:sldLayoutId id="2147483725" r:id="rId6"/>
    <p:sldLayoutId id="2147483726" r:id="rId7"/>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3200" b="1" kern="1200">
          <a:solidFill>
            <a:srgbClr val="CF0031"/>
          </a:solidFill>
          <a:latin typeface="Helvetica"/>
          <a:ea typeface="ＭＳ Ｐゴシック" charset="-128"/>
          <a:cs typeface="ＭＳ Ｐゴシック" charset="-128"/>
        </a:defRPr>
      </a:lvl1pPr>
      <a:lvl2pPr algn="l" defTabSz="457200" rtl="0" eaLnBrk="0" fontAlgn="base" hangingPunct="0">
        <a:spcBef>
          <a:spcPct val="0"/>
        </a:spcBef>
        <a:spcAft>
          <a:spcPct val="0"/>
        </a:spcAft>
        <a:defRPr sz="3200" b="1">
          <a:solidFill>
            <a:srgbClr val="CF0031"/>
          </a:solidFill>
          <a:latin typeface="Helvetica" charset="0"/>
          <a:ea typeface="ＭＳ Ｐゴシック" charset="-128"/>
          <a:cs typeface="ＭＳ Ｐゴシック" charset="-128"/>
        </a:defRPr>
      </a:lvl2pPr>
      <a:lvl3pPr algn="l" defTabSz="457200" rtl="0" eaLnBrk="0" fontAlgn="base" hangingPunct="0">
        <a:spcBef>
          <a:spcPct val="0"/>
        </a:spcBef>
        <a:spcAft>
          <a:spcPct val="0"/>
        </a:spcAft>
        <a:defRPr sz="3200" b="1">
          <a:solidFill>
            <a:srgbClr val="CF0031"/>
          </a:solidFill>
          <a:latin typeface="Helvetica" charset="0"/>
          <a:ea typeface="ＭＳ Ｐゴシック" charset="-128"/>
          <a:cs typeface="ＭＳ Ｐゴシック" charset="-128"/>
        </a:defRPr>
      </a:lvl3pPr>
      <a:lvl4pPr algn="l" defTabSz="457200" rtl="0" eaLnBrk="0" fontAlgn="base" hangingPunct="0">
        <a:spcBef>
          <a:spcPct val="0"/>
        </a:spcBef>
        <a:spcAft>
          <a:spcPct val="0"/>
        </a:spcAft>
        <a:defRPr sz="3200" b="1">
          <a:solidFill>
            <a:srgbClr val="CF0031"/>
          </a:solidFill>
          <a:latin typeface="Helvetica" charset="0"/>
          <a:ea typeface="ＭＳ Ｐゴシック" charset="-128"/>
          <a:cs typeface="ＭＳ Ｐゴシック" charset="-128"/>
        </a:defRPr>
      </a:lvl4pPr>
      <a:lvl5pPr algn="l" defTabSz="457200" rtl="0" eaLnBrk="0" fontAlgn="base" hangingPunct="0">
        <a:spcBef>
          <a:spcPct val="0"/>
        </a:spcBef>
        <a:spcAft>
          <a:spcPct val="0"/>
        </a:spcAft>
        <a:defRPr sz="3200" b="1">
          <a:solidFill>
            <a:srgbClr val="CF0031"/>
          </a:solidFill>
          <a:latin typeface="Helvetica" charset="0"/>
          <a:ea typeface="ＭＳ Ｐゴシック" charset="-128"/>
          <a:cs typeface="ＭＳ Ｐゴシック" charset="-128"/>
        </a:defRPr>
      </a:lvl5pPr>
      <a:lvl6pPr marL="457200" algn="l" defTabSz="457200" rtl="0" fontAlgn="base">
        <a:spcBef>
          <a:spcPct val="0"/>
        </a:spcBef>
        <a:spcAft>
          <a:spcPct val="0"/>
        </a:spcAft>
        <a:defRPr sz="3200" b="1">
          <a:solidFill>
            <a:srgbClr val="CF0031"/>
          </a:solidFill>
          <a:latin typeface="Helvetica" charset="0"/>
          <a:ea typeface="ＭＳ Ｐゴシック" charset="-128"/>
          <a:cs typeface="ＭＳ Ｐゴシック" charset="-128"/>
        </a:defRPr>
      </a:lvl6pPr>
      <a:lvl7pPr marL="914400" algn="l" defTabSz="457200" rtl="0" fontAlgn="base">
        <a:spcBef>
          <a:spcPct val="0"/>
        </a:spcBef>
        <a:spcAft>
          <a:spcPct val="0"/>
        </a:spcAft>
        <a:defRPr sz="3200" b="1">
          <a:solidFill>
            <a:srgbClr val="CF0031"/>
          </a:solidFill>
          <a:latin typeface="Helvetica" charset="0"/>
          <a:ea typeface="ＭＳ Ｐゴシック" charset="-128"/>
          <a:cs typeface="ＭＳ Ｐゴシック" charset="-128"/>
        </a:defRPr>
      </a:lvl7pPr>
      <a:lvl8pPr marL="1371600" algn="l" defTabSz="457200" rtl="0" fontAlgn="base">
        <a:spcBef>
          <a:spcPct val="0"/>
        </a:spcBef>
        <a:spcAft>
          <a:spcPct val="0"/>
        </a:spcAft>
        <a:defRPr sz="3200" b="1">
          <a:solidFill>
            <a:srgbClr val="CF0031"/>
          </a:solidFill>
          <a:latin typeface="Helvetica" charset="0"/>
          <a:ea typeface="ＭＳ Ｐゴシック" charset="-128"/>
          <a:cs typeface="ＭＳ Ｐゴシック" charset="-128"/>
        </a:defRPr>
      </a:lvl8pPr>
      <a:lvl9pPr marL="1828800" algn="l" defTabSz="457200" rtl="0" fontAlgn="base">
        <a:spcBef>
          <a:spcPct val="0"/>
        </a:spcBef>
        <a:spcAft>
          <a:spcPct val="0"/>
        </a:spcAft>
        <a:defRPr sz="3200" b="1">
          <a:solidFill>
            <a:srgbClr val="CF0031"/>
          </a:solidFill>
          <a:latin typeface="Helvetica"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itchFamily="34" charset="0"/>
        <a:buChar char="•"/>
        <a:defRPr sz="2400" b="1" kern="1200">
          <a:solidFill>
            <a:srgbClr val="005AA3"/>
          </a:solidFill>
          <a:latin typeface="Helvetica"/>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itchFamily="34" charset="0"/>
        <a:buChar char="–"/>
        <a:defRPr sz="2000" kern="1200">
          <a:solidFill>
            <a:srgbClr val="005AA3"/>
          </a:solidFill>
          <a:latin typeface="Helvetica"/>
          <a:ea typeface="ＭＳ Ｐゴシック" charset="-128"/>
          <a:cs typeface="+mn-cs"/>
        </a:defRPr>
      </a:lvl2pPr>
      <a:lvl3pPr marL="1143000" indent="-228600" algn="l" defTabSz="457200" rtl="0" eaLnBrk="0" fontAlgn="base" hangingPunct="0">
        <a:spcBef>
          <a:spcPct val="20000"/>
        </a:spcBef>
        <a:spcAft>
          <a:spcPct val="0"/>
        </a:spcAft>
        <a:buFont typeface="Arial" pitchFamily="34" charset="0"/>
        <a:buChar char="•"/>
        <a:defRPr kern="1200">
          <a:solidFill>
            <a:srgbClr val="005AA3"/>
          </a:solidFill>
          <a:latin typeface="Helvetica"/>
          <a:ea typeface="ＭＳ Ｐゴシック" charset="-128"/>
          <a:cs typeface="+mn-cs"/>
        </a:defRPr>
      </a:lvl3pPr>
      <a:lvl4pPr marL="1600200" indent="-228600" algn="l" defTabSz="457200" rtl="0" eaLnBrk="0" fontAlgn="base" hangingPunct="0">
        <a:spcBef>
          <a:spcPct val="20000"/>
        </a:spcBef>
        <a:spcAft>
          <a:spcPct val="0"/>
        </a:spcAft>
        <a:buFont typeface="Arial" pitchFamily="34" charset="0"/>
        <a:buChar char="–"/>
        <a:defRPr sz="1400" b="1" i="1" kern="1200">
          <a:solidFill>
            <a:srgbClr val="CF0031"/>
          </a:solidFill>
          <a:latin typeface="Helvetica"/>
          <a:ea typeface="ＭＳ Ｐゴシック" charset="-128"/>
          <a:cs typeface="+mn-cs"/>
        </a:defRPr>
      </a:lvl4pPr>
      <a:lvl5pPr marL="2057400" indent="-228600" algn="l" defTabSz="457200" rtl="0" eaLnBrk="0" fontAlgn="base" hangingPunct="0">
        <a:spcBef>
          <a:spcPct val="20000"/>
        </a:spcBef>
        <a:spcAft>
          <a:spcPct val="0"/>
        </a:spcAft>
        <a:buFont typeface="Arial" pitchFamily="34" charset="0"/>
        <a:buChar char="»"/>
        <a:defRPr sz="1200" i="1" kern="1200">
          <a:solidFill>
            <a:srgbClr val="005AA3"/>
          </a:solidFill>
          <a:latin typeface="Helvetica"/>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fld id="{66DCB08B-1E7E-4D00-BCDF-10EE6C7B226F}" type="slidenum">
              <a:rPr lang="en-US" smtClean="0">
                <a:ea typeface="ＭＳ Ｐゴシック" pitchFamily="34" charset="-128"/>
              </a:rPr>
              <a:pPr/>
              <a:t>1</a:t>
            </a:fld>
            <a:endParaRPr lang="en-US" dirty="0" smtClean="0">
              <a:ea typeface="ＭＳ Ｐゴシック" pitchFamily="34" charset="-128"/>
            </a:endParaRPr>
          </a:p>
        </p:txBody>
      </p:sp>
      <p:sp>
        <p:nvSpPr>
          <p:cNvPr id="3075" name="Title 8"/>
          <p:cNvSpPr>
            <a:spLocks noGrp="1"/>
          </p:cNvSpPr>
          <p:nvPr>
            <p:ph type="title"/>
          </p:nvPr>
        </p:nvSpPr>
        <p:spPr>
          <a:xfrm>
            <a:off x="2408238" y="0"/>
            <a:ext cx="6278562" cy="2473325"/>
          </a:xfrm>
        </p:spPr>
        <p:txBody>
          <a:bodyPr/>
          <a:lstStyle/>
          <a:p>
            <a:pPr algn="ctr" eaLnBrk="1" hangingPunct="1"/>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dirty="0" smtClean="0">
                <a:latin typeface="Helvetica" charset="0"/>
                <a:ea typeface="ＭＳ Ｐゴシック" pitchFamily="34" charset="-128"/>
              </a:rPr>
              <a:t>Developing Financial Practices at the Unit Level and Beyond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eaLnBrk="1" hangingPunct="1"/>
            <a:r>
              <a:rPr lang="en-US" dirty="0" smtClean="0">
                <a:latin typeface="Helvetica" charset="0"/>
                <a:ea typeface="ＭＳ Ｐゴシック" pitchFamily="34" charset="-128"/>
              </a:rPr>
              <a:t>Financial Practices Curriculum</a:t>
            </a:r>
            <a:br>
              <a:rPr lang="en-US" dirty="0" smtClean="0">
                <a:latin typeface="Helvetica" charset="0"/>
                <a:ea typeface="ＭＳ Ｐゴシック" pitchFamily="34" charset="-128"/>
              </a:rPr>
            </a:br>
            <a:r>
              <a:rPr lang="en-US" dirty="0" smtClean="0">
                <a:latin typeface="Helvetica" charset="0"/>
                <a:ea typeface="ＭＳ Ｐゴシック" pitchFamily="34" charset="-128"/>
              </a:rPr>
              <a:t>Practical How-</a:t>
            </a:r>
            <a:r>
              <a:rPr lang="en-US" dirty="0" err="1" smtClean="0">
                <a:latin typeface="Helvetica" charset="0"/>
                <a:ea typeface="ＭＳ Ｐゴシック" pitchFamily="34" charset="-128"/>
              </a:rPr>
              <a:t>To’s</a:t>
            </a:r>
            <a:endParaRPr lang="en-US" dirty="0" smtClean="0">
              <a:latin typeface="Helvetica" charset="0"/>
              <a:ea typeface="ＭＳ Ｐゴシック" pitchFamily="34" charset="-128"/>
            </a:endParaRPr>
          </a:p>
        </p:txBody>
      </p:sp>
      <p:sp>
        <p:nvSpPr>
          <p:cNvPr id="4099" name="Content Placeholder 2"/>
          <p:cNvSpPr>
            <a:spLocks noGrp="1"/>
          </p:cNvSpPr>
          <p:nvPr>
            <p:ph idx="1"/>
          </p:nvPr>
        </p:nvSpPr>
        <p:spPr>
          <a:xfrm>
            <a:off x="2408238" y="1417638"/>
            <a:ext cx="6278562" cy="4708525"/>
          </a:xfrm>
        </p:spPr>
        <p:txBody>
          <a:bodyPr/>
          <a:lstStyle/>
          <a:p>
            <a:pPr eaLnBrk="1" hangingPunct="1"/>
            <a:endParaRPr lang="en-US" sz="2800" dirty="0" smtClean="0">
              <a:latin typeface="Helvetica" charset="0"/>
              <a:ea typeface="ＭＳ Ｐゴシック" pitchFamily="34" charset="-128"/>
            </a:endParaRPr>
          </a:p>
          <a:p>
            <a:pPr eaLnBrk="1" hangingPunct="1"/>
            <a:r>
              <a:rPr lang="en-US" sz="2800" dirty="0" smtClean="0">
                <a:latin typeface="Helvetica" charset="0"/>
                <a:ea typeface="ＭＳ Ｐゴシック" pitchFamily="34" charset="-128"/>
              </a:rPr>
              <a:t>Setting Financial Goals</a:t>
            </a:r>
          </a:p>
          <a:p>
            <a:pPr eaLnBrk="1" hangingPunct="1"/>
            <a:r>
              <a:rPr lang="en-US" sz="2800" dirty="0" smtClean="0">
                <a:latin typeface="Helvetica" charset="0"/>
                <a:ea typeface="ＭＳ Ｐゴシック" pitchFamily="34" charset="-128"/>
              </a:rPr>
              <a:t>Key Expense Benchmarks</a:t>
            </a:r>
          </a:p>
          <a:p>
            <a:pPr eaLnBrk="1" hangingPunct="1"/>
            <a:r>
              <a:rPr lang="en-US" sz="2800" dirty="0" smtClean="0">
                <a:latin typeface="Helvetica" charset="0"/>
                <a:ea typeface="ＭＳ Ｐゴシック" pitchFamily="34" charset="-128"/>
              </a:rPr>
              <a:t>Key Revenue Benchmarks</a:t>
            </a:r>
          </a:p>
          <a:p>
            <a:pPr marL="339725" indent="-339725" eaLnBrk="1" hangingPunct="1"/>
            <a:r>
              <a:rPr lang="en-US" sz="2800" dirty="0" smtClean="0">
                <a:latin typeface="Helvetica" charset="0"/>
                <a:ea typeface="ＭＳ Ｐゴシック" pitchFamily="34" charset="-128"/>
              </a:rPr>
              <a:t>Investment Income/Savings/Financial Reserves</a:t>
            </a:r>
          </a:p>
          <a:p>
            <a:pPr marL="339725" indent="-339725" eaLnBrk="1" hangingPunct="1"/>
            <a:r>
              <a:rPr lang="en-US" sz="2800" dirty="0" smtClean="0">
                <a:latin typeface="Helvetica" charset="0"/>
                <a:ea typeface="ＭＳ Ｐゴシック" pitchFamily="34" charset="-128"/>
              </a:rPr>
              <a:t>Developing an Annual Operating Budget</a:t>
            </a:r>
            <a:endParaRPr lang="en-US" dirty="0" smtClean="0">
              <a:latin typeface="Helvetica" charset="0"/>
              <a:ea typeface="ＭＳ Ｐゴシック" pitchFamily="34" charset="-128"/>
            </a:endParaRPr>
          </a:p>
          <a:p>
            <a:pPr eaLnBrk="1" hangingPunct="1"/>
            <a:endParaRPr lang="en-US" dirty="0" smtClean="0">
              <a:latin typeface="Helvetica" charset="0"/>
              <a:ea typeface="ＭＳ Ｐゴシック" pitchFamily="34" charset="-128"/>
            </a:endParaRPr>
          </a:p>
          <a:p>
            <a:pPr eaLnBrk="1" hangingPunct="1"/>
            <a:endParaRPr lang="en-US" dirty="0" smtClean="0">
              <a:latin typeface="Helvetica" charset="0"/>
              <a:ea typeface="ＭＳ Ｐゴシック" pitchFamily="34" charset="-128"/>
            </a:endParaRPr>
          </a:p>
        </p:txBody>
      </p:sp>
      <p:sp>
        <p:nvSpPr>
          <p:cNvPr id="4100" name="Slide Number Placeholder 4"/>
          <p:cNvSpPr>
            <a:spLocks noGrp="1"/>
          </p:cNvSpPr>
          <p:nvPr>
            <p:ph type="sldNum" sz="quarter" idx="10"/>
          </p:nvPr>
        </p:nvSpPr>
        <p:spPr bwMode="auto">
          <a:noFill/>
          <a:ln>
            <a:miter lim="800000"/>
            <a:headEnd/>
            <a:tailEnd/>
          </a:ln>
        </p:spPr>
        <p:txBody>
          <a:bodyPr/>
          <a:lstStyle/>
          <a:p>
            <a:fld id="{30738E71-358B-4E54-895C-DE415EF7E24A}" type="slidenum">
              <a:rPr lang="en-US" smtClean="0">
                <a:ea typeface="ＭＳ Ｐゴシック" pitchFamily="34" charset="-128"/>
              </a:rPr>
              <a:pPr/>
              <a:t>10</a:t>
            </a:fld>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latin typeface="Helvetica" charset="0"/>
              </a:rPr>
              <a:t>Setting Financial Goals</a:t>
            </a:r>
          </a:p>
        </p:txBody>
      </p:sp>
      <p:sp>
        <p:nvSpPr>
          <p:cNvPr id="4099" name="Content Placeholder 2"/>
          <p:cNvSpPr>
            <a:spLocks noGrp="1"/>
          </p:cNvSpPr>
          <p:nvPr>
            <p:ph idx="1"/>
          </p:nvPr>
        </p:nvSpPr>
        <p:spPr>
          <a:xfrm>
            <a:off x="2408238" y="1219200"/>
            <a:ext cx="6278562" cy="4906963"/>
          </a:xfrm>
        </p:spPr>
        <p:txBody>
          <a:bodyPr/>
          <a:lstStyle/>
          <a:p>
            <a:pPr eaLnBrk="1" hangingPunct="1">
              <a:buFont typeface="Arial" charset="0"/>
              <a:buNone/>
            </a:pPr>
            <a:r>
              <a:rPr lang="en-US" dirty="0" smtClean="0">
                <a:latin typeface="Helvetica" charset="0"/>
              </a:rPr>
              <a:t>Using your financial and strategic data:</a:t>
            </a:r>
          </a:p>
          <a:p>
            <a:pPr lvl="1" eaLnBrk="1" hangingPunct="1">
              <a:buFont typeface="Arial" charset="0"/>
              <a:buNone/>
            </a:pPr>
            <a:endParaRPr lang="en-US" sz="1000" dirty="0" smtClean="0">
              <a:latin typeface="Helvetica" charset="0"/>
            </a:endParaRPr>
          </a:p>
          <a:p>
            <a:pPr marL="454025" lvl="1" indent="3175" eaLnBrk="1" hangingPunct="1">
              <a:buFont typeface="Arial" charset="0"/>
              <a:buNone/>
            </a:pPr>
            <a:r>
              <a:rPr lang="en-US" dirty="0" smtClean="0">
                <a:latin typeface="Helvetica" charset="0"/>
              </a:rPr>
              <a:t>Reflect on trends of the recent past and their implications for the current and future on financial planning for the organization.</a:t>
            </a:r>
          </a:p>
          <a:p>
            <a:pPr marL="454025" lvl="1" indent="3175" eaLnBrk="1" hangingPunct="1">
              <a:buFont typeface="Arial" charset="0"/>
              <a:buNone/>
            </a:pPr>
            <a:endParaRPr lang="en-US" dirty="0" smtClean="0">
              <a:latin typeface="Helvetica" charset="0"/>
            </a:endParaRPr>
          </a:p>
          <a:p>
            <a:pPr marL="454025" lvl="1" indent="3175" eaLnBrk="1" hangingPunct="1">
              <a:buFont typeface="Arial" charset="0"/>
              <a:buNone/>
            </a:pPr>
            <a:r>
              <a:rPr lang="en-US" dirty="0" smtClean="0">
                <a:latin typeface="Helvetica" charset="0"/>
              </a:rPr>
              <a:t>Potential donors expect that the majority of the funds collected by a nonprofit organization are designated to supporting the mission of the organization through its programs.</a:t>
            </a:r>
          </a:p>
          <a:p>
            <a:pPr marL="454025" lvl="1" indent="3175" eaLnBrk="1" hangingPunct="1">
              <a:buFont typeface="Arial" charset="0"/>
              <a:buNone/>
            </a:pPr>
            <a:endParaRPr lang="en-US" b="1" dirty="0" smtClean="0">
              <a:latin typeface="Helvetica" charset="0"/>
            </a:endParaRPr>
          </a:p>
          <a:p>
            <a:pPr marL="454025" lvl="1" indent="3175" eaLnBrk="1" hangingPunct="1">
              <a:buFont typeface="Arial" charset="0"/>
              <a:buNone/>
            </a:pPr>
            <a:r>
              <a:rPr lang="en-US" dirty="0" smtClean="0">
                <a:latin typeface="Helvetica" charset="0"/>
              </a:rPr>
              <a:t>Strive to reach the Key Financial Indicators including the benchmarks expected by the Internal Revenue Service (IRS) and nonprofit watchdog organizations:</a:t>
            </a:r>
          </a:p>
        </p:txBody>
      </p:sp>
      <p:sp>
        <p:nvSpPr>
          <p:cNvPr id="4100" name="Slide Number Placeholder 4"/>
          <p:cNvSpPr>
            <a:spLocks noGrp="1"/>
          </p:cNvSpPr>
          <p:nvPr>
            <p:ph type="sldNum" sz="quarter" idx="10"/>
          </p:nvPr>
        </p:nvSpPr>
        <p:spPr bwMode="auto">
          <a:noFill/>
          <a:ln>
            <a:miter lim="800000"/>
            <a:headEnd/>
            <a:tailEnd/>
          </a:ln>
        </p:spPr>
        <p:txBody>
          <a:bodyPr/>
          <a:lstStyle/>
          <a:p>
            <a:fld id="{9047AACE-8BFB-4F10-8163-DE6CCEFA2CB1}" type="slidenum">
              <a:rPr lang="en-US" smtClean="0"/>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408238" y="274638"/>
            <a:ext cx="6202362" cy="868362"/>
          </a:xfrm>
        </p:spPr>
        <p:txBody>
          <a:bodyPr/>
          <a:lstStyle/>
          <a:p>
            <a:pPr eaLnBrk="1" hangingPunct="1"/>
            <a:r>
              <a:rPr lang="en-US" smtClean="0">
                <a:latin typeface="Helvetica" charset="0"/>
              </a:rPr>
              <a:t>Key Expense Benchmarks</a:t>
            </a:r>
          </a:p>
        </p:txBody>
      </p:sp>
      <p:sp>
        <p:nvSpPr>
          <p:cNvPr id="5123" name="Content Placeholder 2"/>
          <p:cNvSpPr>
            <a:spLocks noGrp="1"/>
          </p:cNvSpPr>
          <p:nvPr>
            <p:ph sz="half" idx="1"/>
          </p:nvPr>
        </p:nvSpPr>
        <p:spPr>
          <a:xfrm>
            <a:off x="2047875" y="1143000"/>
            <a:ext cx="7096125" cy="4525963"/>
          </a:xfrm>
        </p:spPr>
        <p:txBody>
          <a:bodyPr/>
          <a:lstStyle/>
          <a:p>
            <a:pPr eaLnBrk="1" hangingPunct="1">
              <a:buFont typeface="Wingdings" pitchFamily="2" charset="2"/>
              <a:buChar char="ü"/>
            </a:pPr>
            <a:r>
              <a:rPr lang="en-US" dirty="0" smtClean="0">
                <a:latin typeface="Helvetica" charset="0"/>
              </a:rPr>
              <a:t>Program Services</a:t>
            </a:r>
          </a:p>
          <a:p>
            <a:pPr eaLnBrk="1" hangingPunct="1">
              <a:buFont typeface="Arial" charset="0"/>
              <a:buNone/>
            </a:pPr>
            <a:r>
              <a:rPr lang="en-US" dirty="0" smtClean="0">
                <a:latin typeface="Helvetica" charset="0"/>
              </a:rPr>
              <a:t>	</a:t>
            </a:r>
            <a:r>
              <a:rPr lang="en-US" sz="2000" b="0" dirty="0" smtClean="0">
                <a:latin typeface="Helvetica" charset="0"/>
              </a:rPr>
              <a:t>Expenditures related to the organization’s primary mission and purpose. Target should be </a:t>
            </a:r>
            <a:r>
              <a:rPr lang="en-US" sz="2000" dirty="0" smtClean="0">
                <a:solidFill>
                  <a:srgbClr val="CF0031"/>
                </a:solidFill>
                <a:latin typeface="Helvetica" charset="0"/>
              </a:rPr>
              <a:t>65-75 percent.</a:t>
            </a:r>
          </a:p>
          <a:p>
            <a:pPr eaLnBrk="1" hangingPunct="1">
              <a:buFont typeface="Wingdings" pitchFamily="2" charset="2"/>
              <a:buChar char="ü"/>
            </a:pPr>
            <a:endParaRPr lang="en-US" sz="1000" dirty="0" smtClean="0">
              <a:solidFill>
                <a:srgbClr val="FF0000"/>
              </a:solidFill>
              <a:latin typeface="Helvetica" charset="0"/>
            </a:endParaRPr>
          </a:p>
          <a:p>
            <a:pPr eaLnBrk="1" hangingPunct="1">
              <a:buFont typeface="Wingdings" pitchFamily="2" charset="2"/>
              <a:buChar char="ü"/>
            </a:pPr>
            <a:r>
              <a:rPr lang="en-US" dirty="0" smtClean="0">
                <a:latin typeface="Helvetica" charset="0"/>
              </a:rPr>
              <a:t>Management/General Administrative </a:t>
            </a:r>
          </a:p>
          <a:p>
            <a:pPr eaLnBrk="1" hangingPunct="1">
              <a:buFont typeface="Arial" charset="0"/>
              <a:buNone/>
            </a:pPr>
            <a:r>
              <a:rPr lang="en-US" dirty="0" smtClean="0">
                <a:latin typeface="Helvetica" charset="0"/>
              </a:rPr>
              <a:t>	</a:t>
            </a:r>
            <a:r>
              <a:rPr lang="en-US" sz="2000" b="0" dirty="0" smtClean="0">
                <a:latin typeface="Helvetica" charset="0"/>
              </a:rPr>
              <a:t>Expenditures spent on managing operations of the organization. Target should be </a:t>
            </a:r>
            <a:r>
              <a:rPr lang="en-US" sz="2000" dirty="0" smtClean="0">
                <a:solidFill>
                  <a:srgbClr val="CF0031"/>
                </a:solidFill>
                <a:latin typeface="Helvetica" charset="0"/>
              </a:rPr>
              <a:t>5-10 percent.</a:t>
            </a:r>
          </a:p>
          <a:p>
            <a:pPr eaLnBrk="1" hangingPunct="1">
              <a:buFont typeface="Wingdings" pitchFamily="2" charset="2"/>
              <a:buChar char="ü"/>
            </a:pPr>
            <a:r>
              <a:rPr lang="en-US" dirty="0" smtClean="0">
                <a:latin typeface="Helvetica" charset="0"/>
              </a:rPr>
              <a:t>Fundraising </a:t>
            </a:r>
          </a:p>
          <a:p>
            <a:pPr eaLnBrk="1" hangingPunct="1">
              <a:buFont typeface="Arial" charset="0"/>
              <a:buNone/>
            </a:pPr>
            <a:r>
              <a:rPr lang="en-US" dirty="0" smtClean="0">
                <a:latin typeface="Helvetica" charset="0"/>
              </a:rPr>
              <a:t>	</a:t>
            </a:r>
            <a:r>
              <a:rPr lang="en-US" sz="2000" b="0" dirty="0" smtClean="0">
                <a:latin typeface="Helvetica" charset="0"/>
              </a:rPr>
              <a:t>Expenditures spent on raising additional funds for the organization’s purpose and mission expenses (i.e., grants, planned giving, endowments, direct mail campaigns). Target should be </a:t>
            </a:r>
            <a:r>
              <a:rPr lang="en-US" sz="2000" dirty="0" smtClean="0">
                <a:solidFill>
                  <a:srgbClr val="CF0031"/>
                </a:solidFill>
                <a:latin typeface="Helvetica" charset="0"/>
              </a:rPr>
              <a:t>10-20 percent. </a:t>
            </a:r>
          </a:p>
        </p:txBody>
      </p:sp>
      <p:sp>
        <p:nvSpPr>
          <p:cNvPr id="5124" name="Slide Number Placeholder 4"/>
          <p:cNvSpPr>
            <a:spLocks noGrp="1"/>
          </p:cNvSpPr>
          <p:nvPr>
            <p:ph type="sldNum" sz="quarter" idx="10"/>
          </p:nvPr>
        </p:nvSpPr>
        <p:spPr bwMode="auto">
          <a:noFill/>
          <a:ln>
            <a:miter lim="800000"/>
            <a:headEnd/>
            <a:tailEnd/>
          </a:ln>
        </p:spPr>
        <p:txBody>
          <a:bodyPr/>
          <a:lstStyle/>
          <a:p>
            <a:fld id="{5D2658DA-259D-47B8-9B44-F969180F4C99}"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latin typeface="Helvetica" charset="0"/>
              </a:rPr>
              <a:t>Key Revenue Benchmarks</a:t>
            </a:r>
          </a:p>
        </p:txBody>
      </p:sp>
      <p:sp>
        <p:nvSpPr>
          <p:cNvPr id="6147" name="Content Placeholder 3"/>
          <p:cNvSpPr>
            <a:spLocks noGrp="1"/>
          </p:cNvSpPr>
          <p:nvPr>
            <p:ph sz="half" idx="2"/>
          </p:nvPr>
        </p:nvSpPr>
        <p:spPr>
          <a:xfrm>
            <a:off x="2409825" y="1417638"/>
            <a:ext cx="5972175" cy="4852987"/>
          </a:xfrm>
        </p:spPr>
        <p:txBody>
          <a:bodyPr/>
          <a:lstStyle/>
          <a:p>
            <a:pPr eaLnBrk="1" hangingPunct="1">
              <a:buFont typeface="Wingdings" pitchFamily="2" charset="2"/>
              <a:buChar char="ü"/>
            </a:pPr>
            <a:r>
              <a:rPr lang="en-US" dirty="0" smtClean="0">
                <a:latin typeface="Helvetica" charset="0"/>
              </a:rPr>
              <a:t>Setting revenue targets</a:t>
            </a:r>
          </a:p>
          <a:p>
            <a:pPr lvl="1" eaLnBrk="1" hangingPunct="1">
              <a:buFont typeface="Wingdings" pitchFamily="2" charset="2"/>
              <a:buChar char="ü"/>
            </a:pPr>
            <a:r>
              <a:rPr lang="en-US" dirty="0" smtClean="0">
                <a:latin typeface="Helvetica" charset="0"/>
              </a:rPr>
              <a:t>More difficult than expense targets because there are no specific industry benchmarks other than to have a variety of revenue streams that reduce your dependence on any one income source.</a:t>
            </a:r>
          </a:p>
          <a:p>
            <a:pPr lvl="1" eaLnBrk="1" hangingPunct="1">
              <a:buFont typeface="Wingdings" pitchFamily="2" charset="2"/>
              <a:buChar char="ü"/>
            </a:pPr>
            <a:r>
              <a:rPr lang="en-US" dirty="0" smtClean="0">
                <a:latin typeface="Helvetica" charset="0"/>
              </a:rPr>
              <a:t>Since the American Legion Auxiliary is a membership organization, we rely on member dues to cover our expenses.</a:t>
            </a:r>
          </a:p>
          <a:p>
            <a:pPr lvl="1" eaLnBrk="1" hangingPunct="1">
              <a:buFont typeface="Wingdings" pitchFamily="2" charset="2"/>
              <a:buChar char="ü"/>
            </a:pPr>
            <a:r>
              <a:rPr lang="en-US" dirty="0" smtClean="0">
                <a:latin typeface="Helvetica" charset="0"/>
              </a:rPr>
              <a:t>By bringing in other resources such as grants, donations, corporate sponsorships, special events and bequests, we lower the dependence on dues and/or reserves alone to meet our obligations.</a:t>
            </a:r>
          </a:p>
          <a:p>
            <a:pPr lvl="1" eaLnBrk="1" hangingPunct="1"/>
            <a:endParaRPr lang="en-US" dirty="0" smtClean="0">
              <a:latin typeface="Helvetica" charset="0"/>
            </a:endParaRPr>
          </a:p>
        </p:txBody>
      </p:sp>
      <p:sp>
        <p:nvSpPr>
          <p:cNvPr id="6148" name="Slide Number Placeholder 6"/>
          <p:cNvSpPr>
            <a:spLocks noGrp="1"/>
          </p:cNvSpPr>
          <p:nvPr>
            <p:ph type="sldNum" sz="quarter" idx="10"/>
          </p:nvPr>
        </p:nvSpPr>
        <p:spPr bwMode="auto">
          <a:noFill/>
          <a:ln>
            <a:miter lim="800000"/>
            <a:headEnd/>
            <a:tailEnd/>
          </a:ln>
        </p:spPr>
        <p:txBody>
          <a:bodyPr/>
          <a:lstStyle/>
          <a:p>
            <a:fld id="{DB53C4A1-EF0A-4992-9A8A-2F048697ACC7}"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latin typeface="Helvetica" charset="0"/>
              </a:rPr>
              <a:t>Investment Income/Savings/ </a:t>
            </a:r>
            <a:br>
              <a:rPr lang="en-US" smtClean="0">
                <a:latin typeface="Helvetica" charset="0"/>
              </a:rPr>
            </a:br>
            <a:r>
              <a:rPr lang="en-US" smtClean="0">
                <a:latin typeface="Helvetica" charset="0"/>
              </a:rPr>
              <a:t>Financial Reserves</a:t>
            </a:r>
          </a:p>
        </p:txBody>
      </p:sp>
      <p:sp>
        <p:nvSpPr>
          <p:cNvPr id="7171" name="Content Placeholder 2"/>
          <p:cNvSpPr>
            <a:spLocks noGrp="1"/>
          </p:cNvSpPr>
          <p:nvPr>
            <p:ph idx="1"/>
          </p:nvPr>
        </p:nvSpPr>
        <p:spPr>
          <a:xfrm>
            <a:off x="2408238" y="1219200"/>
            <a:ext cx="6278562" cy="4906963"/>
          </a:xfrm>
        </p:spPr>
        <p:txBody>
          <a:bodyPr/>
          <a:lstStyle/>
          <a:p>
            <a:pPr eaLnBrk="1" hangingPunct="1">
              <a:buFont typeface="Arial" charset="0"/>
              <a:buNone/>
            </a:pPr>
            <a:endParaRPr lang="en-US" sz="1000" dirty="0" smtClean="0">
              <a:latin typeface="Helvetica" charset="0"/>
            </a:endParaRPr>
          </a:p>
          <a:p>
            <a:pPr lvl="1" eaLnBrk="1" hangingPunct="1">
              <a:buFont typeface="Arial" charset="0"/>
              <a:buNone/>
            </a:pPr>
            <a:endParaRPr lang="en-US" sz="1000" dirty="0" smtClean="0">
              <a:latin typeface="Helvetica" charset="0"/>
            </a:endParaRPr>
          </a:p>
          <a:p>
            <a:pPr lvl="1" eaLnBrk="1" hangingPunct="1">
              <a:buFont typeface="Wingdings" pitchFamily="2" charset="2"/>
              <a:buChar char="ü"/>
            </a:pPr>
            <a:r>
              <a:rPr lang="en-US" dirty="0" smtClean="0">
                <a:latin typeface="Helvetica" charset="0"/>
              </a:rPr>
              <a:t>The ability to build up financial reserves is vital for the future to ensure proper resources are available to maintain operations of the organization if necessary.</a:t>
            </a:r>
            <a:endParaRPr lang="en-US" sz="1000" dirty="0" smtClean="0">
              <a:latin typeface="Helvetica" charset="0"/>
            </a:endParaRPr>
          </a:p>
          <a:p>
            <a:pPr lvl="1" eaLnBrk="1" hangingPunct="1"/>
            <a:endParaRPr lang="en-US" dirty="0" smtClean="0">
              <a:latin typeface="Helvetica" charset="0"/>
            </a:endParaRPr>
          </a:p>
          <a:p>
            <a:pPr lvl="1" eaLnBrk="1" hangingPunct="1">
              <a:buFont typeface="Wingdings" pitchFamily="2" charset="2"/>
              <a:buChar char="ü"/>
            </a:pPr>
            <a:r>
              <a:rPr lang="en-US" dirty="0" smtClean="0">
                <a:latin typeface="Helvetica" charset="0"/>
              </a:rPr>
              <a:t>“It Depends,” but usually the recommended amount of reserves/savings is approximately </a:t>
            </a:r>
            <a:r>
              <a:rPr lang="en-US" b="1" dirty="0" smtClean="0">
                <a:solidFill>
                  <a:srgbClr val="CF0031"/>
                </a:solidFill>
                <a:latin typeface="Helvetica" charset="0"/>
              </a:rPr>
              <a:t>2.5 times </a:t>
            </a:r>
            <a:r>
              <a:rPr lang="en-US" dirty="0" smtClean="0">
                <a:latin typeface="Helvetica" charset="0"/>
              </a:rPr>
              <a:t>the annual budget of the organization. For example:</a:t>
            </a:r>
          </a:p>
          <a:p>
            <a:pPr marL="1201738" lvl="1" indent="3175" eaLnBrk="1" hangingPunct="1">
              <a:buFont typeface="Arial" charset="0"/>
              <a:buNone/>
            </a:pPr>
            <a:endParaRPr lang="en-US" sz="1600" dirty="0" smtClean="0">
              <a:latin typeface="Helvetica" charset="0"/>
            </a:endParaRPr>
          </a:p>
          <a:p>
            <a:pPr marL="1201738" lvl="1" indent="3175" eaLnBrk="1" hangingPunct="1">
              <a:buFont typeface="Arial" charset="0"/>
              <a:buNone/>
            </a:pPr>
            <a:r>
              <a:rPr lang="en-US" sz="1600" dirty="0" smtClean="0">
                <a:latin typeface="Helvetica" charset="0"/>
              </a:rPr>
              <a:t>An organization with a </a:t>
            </a:r>
            <a:r>
              <a:rPr lang="en-US" sz="1600" b="1" dirty="0" smtClean="0">
                <a:solidFill>
                  <a:srgbClr val="CF0031"/>
                </a:solidFill>
                <a:latin typeface="Helvetica" charset="0"/>
              </a:rPr>
              <a:t>$100,000 </a:t>
            </a:r>
            <a:r>
              <a:rPr lang="en-US" sz="1600" dirty="0" smtClean="0">
                <a:latin typeface="Helvetica" charset="0"/>
              </a:rPr>
              <a:t>budget would try to maintain </a:t>
            </a:r>
            <a:r>
              <a:rPr lang="en-US" sz="1600" b="1" dirty="0" smtClean="0">
                <a:solidFill>
                  <a:srgbClr val="CF0031"/>
                </a:solidFill>
                <a:latin typeface="Helvetica" charset="0"/>
              </a:rPr>
              <a:t>$250,000 </a:t>
            </a:r>
            <a:r>
              <a:rPr lang="en-US" sz="1600" dirty="0" smtClean="0">
                <a:latin typeface="Helvetica" charset="0"/>
              </a:rPr>
              <a:t>in reserves for emergencies and have a plan to replenish when withdrawals are made.</a:t>
            </a:r>
          </a:p>
          <a:p>
            <a:pPr lvl="1" eaLnBrk="1" hangingPunct="1">
              <a:buFont typeface="Arial" charset="0"/>
              <a:buNone/>
            </a:pPr>
            <a:endParaRPr lang="en-US" b="1" dirty="0" smtClean="0">
              <a:latin typeface="Helvetica" charset="0"/>
            </a:endParaRPr>
          </a:p>
        </p:txBody>
      </p:sp>
      <p:sp>
        <p:nvSpPr>
          <p:cNvPr id="7172" name="Slide Number Placeholder 4"/>
          <p:cNvSpPr>
            <a:spLocks noGrp="1"/>
          </p:cNvSpPr>
          <p:nvPr>
            <p:ph type="sldNum" sz="quarter" idx="10"/>
          </p:nvPr>
        </p:nvSpPr>
        <p:spPr bwMode="auto">
          <a:noFill/>
          <a:ln>
            <a:miter lim="800000"/>
            <a:headEnd/>
            <a:tailEnd/>
          </a:ln>
        </p:spPr>
        <p:txBody>
          <a:bodyPr/>
          <a:lstStyle/>
          <a:p>
            <a:fld id="{F72B7F92-17B2-4ED5-B7D2-E807BBEF7AFF}"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latin typeface="Helvetica" charset="0"/>
              </a:rPr>
              <a:t>Developing an Annual Operating Budget</a:t>
            </a:r>
          </a:p>
        </p:txBody>
      </p:sp>
      <p:sp>
        <p:nvSpPr>
          <p:cNvPr id="8195" name="Content Placeholder 2"/>
          <p:cNvSpPr>
            <a:spLocks noGrp="1"/>
          </p:cNvSpPr>
          <p:nvPr>
            <p:ph idx="1"/>
          </p:nvPr>
        </p:nvSpPr>
        <p:spPr>
          <a:xfrm>
            <a:off x="2408238" y="1219200"/>
            <a:ext cx="6691312" cy="4906963"/>
          </a:xfrm>
        </p:spPr>
        <p:txBody>
          <a:bodyPr/>
          <a:lstStyle/>
          <a:p>
            <a:pPr eaLnBrk="1" hangingPunct="1">
              <a:buFont typeface="Arial" charset="0"/>
              <a:buNone/>
            </a:pPr>
            <a:endParaRPr lang="en-US" sz="1000" dirty="0" smtClean="0">
              <a:latin typeface="Helvetica" charset="0"/>
            </a:endParaRPr>
          </a:p>
          <a:p>
            <a:pPr>
              <a:buFont typeface="Wingdings" pitchFamily="2" charset="2"/>
              <a:buChar char="ü"/>
            </a:pPr>
            <a:r>
              <a:rPr lang="en-US" sz="2000" b="0" dirty="0" smtClean="0">
                <a:latin typeface="Helvetica" charset="0"/>
              </a:rPr>
              <a:t>Create a three-member Finance Committee for your unit/district/department.</a:t>
            </a:r>
          </a:p>
          <a:p>
            <a:pPr>
              <a:buFont typeface="Wingdings" pitchFamily="2" charset="2"/>
              <a:buChar char="ü"/>
            </a:pPr>
            <a:endParaRPr lang="en-US" sz="1000" b="0" dirty="0" smtClean="0">
              <a:latin typeface="Helvetica" charset="0"/>
            </a:endParaRPr>
          </a:p>
          <a:p>
            <a:pPr>
              <a:buFont typeface="Wingdings" pitchFamily="2" charset="2"/>
              <a:buChar char="ü"/>
            </a:pPr>
            <a:r>
              <a:rPr lang="en-US" sz="2000" b="0" dirty="0" smtClean="0">
                <a:latin typeface="Helvetica" charset="0"/>
              </a:rPr>
              <a:t>Conduct a budget planning meeting of the Finance Committee prior to the start of your fiscal year; make sure to invite unit/district/department officers at which time the agenda should include, </a:t>
            </a:r>
            <a:r>
              <a:rPr lang="en-US" sz="2000" dirty="0" smtClean="0">
                <a:solidFill>
                  <a:srgbClr val="CF0031"/>
                </a:solidFill>
                <a:latin typeface="Helvetica" charset="0"/>
              </a:rPr>
              <a:t>but not be limited </a:t>
            </a:r>
            <a:r>
              <a:rPr lang="en-US" sz="2000" b="0" dirty="0" smtClean="0">
                <a:latin typeface="Helvetica" charset="0"/>
              </a:rPr>
              <a:t>to the following:</a:t>
            </a:r>
            <a:endParaRPr lang="en-US" sz="1000" b="0" dirty="0" smtClean="0">
              <a:latin typeface="Helvetica" charset="0"/>
            </a:endParaRPr>
          </a:p>
          <a:p>
            <a:pPr marL="1428750" lvl="2" indent="-285750">
              <a:tabLst>
                <a:tab pos="284163" algn="l"/>
              </a:tabLst>
            </a:pPr>
            <a:r>
              <a:rPr lang="en-US" dirty="0" smtClean="0">
                <a:latin typeface="Helvetica" charset="0"/>
              </a:rPr>
              <a:t>Review your current financials in comparison to the IRS Benchmarks.</a:t>
            </a:r>
          </a:p>
          <a:p>
            <a:pPr marL="1428750" lvl="2" indent="-285750">
              <a:tabLst>
                <a:tab pos="284163" algn="l"/>
              </a:tabLst>
            </a:pPr>
            <a:r>
              <a:rPr lang="en-US" sz="1800" b="0" dirty="0" smtClean="0">
                <a:latin typeface="Helvetica" charset="0"/>
              </a:rPr>
              <a:t>Review your progress status of your long-range goals (i.e., fundraising for new building).</a:t>
            </a:r>
          </a:p>
          <a:p>
            <a:pPr marL="1428750" lvl="2" indent="-285750">
              <a:tabLst>
                <a:tab pos="284163" algn="l"/>
              </a:tabLst>
            </a:pPr>
            <a:r>
              <a:rPr lang="en-US" sz="1800" b="0" dirty="0" smtClean="0">
                <a:latin typeface="Helvetica" charset="0"/>
              </a:rPr>
              <a:t>Review your annual Auxiliary obligations (VA&amp;R, poppy promotion, ALA Girls State, VCAF, etc.).</a:t>
            </a:r>
          </a:p>
          <a:p>
            <a:pPr lvl="2">
              <a:buFont typeface="Arial" charset="0"/>
              <a:buNone/>
            </a:pPr>
            <a:endParaRPr lang="en-US" sz="4800" dirty="0" smtClean="0">
              <a:latin typeface="Helvetica" charset="0"/>
            </a:endParaRPr>
          </a:p>
          <a:p>
            <a:pPr lvl="2">
              <a:buFont typeface="Arial" charset="0"/>
              <a:buNone/>
            </a:pPr>
            <a:r>
              <a:rPr lang="en-US" sz="2000" dirty="0" smtClean="0">
                <a:latin typeface="Helvetica" charset="0"/>
              </a:rPr>
              <a:t> </a:t>
            </a:r>
          </a:p>
        </p:txBody>
      </p:sp>
      <p:sp>
        <p:nvSpPr>
          <p:cNvPr id="8196" name="Slide Number Placeholder 4"/>
          <p:cNvSpPr>
            <a:spLocks noGrp="1"/>
          </p:cNvSpPr>
          <p:nvPr>
            <p:ph type="sldNum" sz="quarter" idx="10"/>
          </p:nvPr>
        </p:nvSpPr>
        <p:spPr bwMode="auto">
          <a:noFill/>
          <a:ln>
            <a:miter lim="800000"/>
            <a:headEnd/>
            <a:tailEnd/>
          </a:ln>
        </p:spPr>
        <p:txBody>
          <a:bodyPr/>
          <a:lstStyle/>
          <a:p>
            <a:fld id="{1115920E-EB5F-4276-AE02-03958CC8A873}"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latin typeface="Helvetica" charset="0"/>
              </a:rPr>
              <a:t>Developing an Operating Budget (continued)</a:t>
            </a:r>
          </a:p>
        </p:txBody>
      </p:sp>
      <p:sp>
        <p:nvSpPr>
          <p:cNvPr id="9219" name="Content Placeholder 2"/>
          <p:cNvSpPr>
            <a:spLocks noGrp="1"/>
          </p:cNvSpPr>
          <p:nvPr>
            <p:ph idx="1"/>
          </p:nvPr>
        </p:nvSpPr>
        <p:spPr>
          <a:xfrm>
            <a:off x="2408238" y="1219200"/>
            <a:ext cx="6691312" cy="4906963"/>
          </a:xfrm>
        </p:spPr>
        <p:txBody>
          <a:bodyPr/>
          <a:lstStyle/>
          <a:p>
            <a:pPr lvl="1" eaLnBrk="1" hangingPunct="1">
              <a:buFont typeface="Arial" charset="0"/>
              <a:buNone/>
            </a:pPr>
            <a:endParaRPr lang="en-US" sz="1000" dirty="0" smtClean="0">
              <a:latin typeface="Helvetica" charset="0"/>
            </a:endParaRPr>
          </a:p>
          <a:p>
            <a:pPr marL="623888" lvl="2" indent="-284163"/>
            <a:r>
              <a:rPr lang="en-US" dirty="0" smtClean="0">
                <a:latin typeface="Helvetica" charset="0"/>
              </a:rPr>
              <a:t>Review your annual operating expenses (i.e., rent, heat, bank fees and conference registrations, etc.).</a:t>
            </a:r>
          </a:p>
          <a:p>
            <a:pPr marL="623888" lvl="2" indent="-284163"/>
            <a:r>
              <a:rPr lang="en-US" sz="1800" b="0" dirty="0" smtClean="0">
                <a:latin typeface="Helvetica" charset="0"/>
              </a:rPr>
              <a:t>Review your membership numbers and the related dues income.</a:t>
            </a:r>
          </a:p>
          <a:p>
            <a:pPr marL="623888" lvl="2" indent="-284163"/>
            <a:r>
              <a:rPr lang="en-US" sz="1800" b="0" dirty="0" smtClean="0">
                <a:latin typeface="Helvetica" charset="0"/>
              </a:rPr>
              <a:t>Review other sources of revenue (donations, events,      	           bequests, etc.).</a:t>
            </a:r>
          </a:p>
          <a:p>
            <a:pPr>
              <a:buFont typeface="Arial" charset="0"/>
              <a:buNone/>
            </a:pPr>
            <a:endParaRPr lang="en-US" sz="1800" b="0" dirty="0" smtClean="0">
              <a:latin typeface="Helvetica" charset="0"/>
            </a:endParaRPr>
          </a:p>
          <a:p>
            <a:pPr lvl="1">
              <a:buFont typeface="Wingdings" pitchFamily="2" charset="2"/>
              <a:buChar char="ü"/>
            </a:pPr>
            <a:r>
              <a:rPr lang="en-US" dirty="0" smtClean="0">
                <a:latin typeface="Helvetica" charset="0"/>
              </a:rPr>
              <a:t>On a 12-month calendar, plot out when you anticipate your revenue and expenditures will occur.</a:t>
            </a:r>
            <a:endParaRPr lang="en-US" sz="1000" dirty="0" smtClean="0">
              <a:latin typeface="Helvetica" charset="0"/>
            </a:endParaRPr>
          </a:p>
          <a:p>
            <a:pPr lvl="1">
              <a:buFont typeface="Wingdings" pitchFamily="2" charset="2"/>
              <a:buChar char="ü"/>
            </a:pPr>
            <a:endParaRPr lang="en-US" sz="1800" dirty="0" smtClean="0">
              <a:latin typeface="Helvetica" charset="0"/>
            </a:endParaRPr>
          </a:p>
          <a:p>
            <a:pPr lvl="1">
              <a:buFont typeface="Wingdings" pitchFamily="2" charset="2"/>
              <a:buChar char="ü"/>
            </a:pPr>
            <a:r>
              <a:rPr lang="en-US" dirty="0" smtClean="0">
                <a:latin typeface="Helvetica" charset="0"/>
              </a:rPr>
              <a:t>Compare your total estimated revenue versus your total estimated expenses.</a:t>
            </a:r>
          </a:p>
          <a:p>
            <a:pPr>
              <a:buFont typeface="Arial" charset="0"/>
              <a:buNone/>
            </a:pPr>
            <a:endParaRPr lang="en-US" sz="1800" b="0" dirty="0" smtClean="0">
              <a:latin typeface="Helvetica" charset="0"/>
            </a:endParaRPr>
          </a:p>
          <a:p>
            <a:pPr>
              <a:buFont typeface="Arial" charset="0"/>
              <a:buNone/>
            </a:pPr>
            <a:r>
              <a:rPr lang="en-US" sz="1800" b="0" dirty="0" smtClean="0">
                <a:latin typeface="Helvetica" charset="0"/>
              </a:rPr>
              <a:t>				</a:t>
            </a:r>
          </a:p>
          <a:p>
            <a:pPr>
              <a:buFont typeface="Arial" charset="0"/>
              <a:buNone/>
            </a:pPr>
            <a:endParaRPr lang="en-US" sz="1800" b="0" dirty="0" smtClean="0">
              <a:latin typeface="Helvetica" charset="0"/>
            </a:endParaRPr>
          </a:p>
          <a:p>
            <a:pPr>
              <a:buFont typeface="Arial" charset="0"/>
              <a:buNone/>
            </a:pPr>
            <a:endParaRPr lang="en-US" sz="1800" b="0" dirty="0" smtClean="0">
              <a:latin typeface="Helvetica" charset="0"/>
            </a:endParaRPr>
          </a:p>
          <a:p>
            <a:pPr>
              <a:buFont typeface="Arial" charset="0"/>
              <a:buNone/>
            </a:pPr>
            <a:r>
              <a:rPr lang="en-US" sz="1800" b="0" dirty="0" smtClean="0">
                <a:latin typeface="Helvetica" charset="0"/>
              </a:rPr>
              <a:t>				</a:t>
            </a:r>
            <a:endParaRPr lang="en-US" sz="2000" b="0" dirty="0" smtClean="0">
              <a:latin typeface="Helvetica" charset="0"/>
            </a:endParaRPr>
          </a:p>
        </p:txBody>
      </p:sp>
      <p:sp>
        <p:nvSpPr>
          <p:cNvPr id="9220" name="Slide Number Placeholder 4"/>
          <p:cNvSpPr>
            <a:spLocks noGrp="1"/>
          </p:cNvSpPr>
          <p:nvPr>
            <p:ph type="sldNum" sz="quarter" idx="10"/>
          </p:nvPr>
        </p:nvSpPr>
        <p:spPr bwMode="auto">
          <a:noFill/>
          <a:ln>
            <a:miter lim="800000"/>
            <a:headEnd/>
            <a:tailEnd/>
          </a:ln>
        </p:spPr>
        <p:txBody>
          <a:bodyPr/>
          <a:lstStyle/>
          <a:p>
            <a:fld id="{FD8DFADB-ADAC-4448-BF6A-0B346FF0C1D9}" type="slidenum">
              <a:rPr lang="en-US" smtClean="0"/>
              <a:pPr/>
              <a:t>16</a:t>
            </a:fld>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latin typeface="Helvetica" charset="0"/>
              </a:rPr>
              <a:t>Developing an Operating Budget (continued)</a:t>
            </a:r>
          </a:p>
        </p:txBody>
      </p:sp>
      <p:sp>
        <p:nvSpPr>
          <p:cNvPr id="10243" name="Content Placeholder 2"/>
          <p:cNvSpPr>
            <a:spLocks noGrp="1"/>
          </p:cNvSpPr>
          <p:nvPr>
            <p:ph idx="1"/>
          </p:nvPr>
        </p:nvSpPr>
        <p:spPr>
          <a:xfrm>
            <a:off x="2408238" y="1219200"/>
            <a:ext cx="6691312" cy="4906963"/>
          </a:xfrm>
        </p:spPr>
        <p:txBody>
          <a:bodyPr/>
          <a:lstStyle/>
          <a:p>
            <a:pPr lvl="2">
              <a:buFont typeface="Arial" charset="0"/>
              <a:buNone/>
            </a:pPr>
            <a:endParaRPr lang="en-US" dirty="0" smtClean="0">
              <a:latin typeface="Helvetica" charset="0"/>
            </a:endParaRPr>
          </a:p>
          <a:p>
            <a:pPr>
              <a:buFont typeface="Wingdings" pitchFamily="2" charset="2"/>
              <a:buChar char="ü"/>
            </a:pPr>
            <a:endParaRPr lang="en-US" sz="2000" b="0" dirty="0" smtClean="0">
              <a:latin typeface="Helvetica" charset="0"/>
            </a:endParaRPr>
          </a:p>
          <a:p>
            <a:pPr>
              <a:buFont typeface="Wingdings" pitchFamily="2" charset="2"/>
              <a:buChar char="ü"/>
            </a:pPr>
            <a:r>
              <a:rPr lang="en-US" sz="2000" b="0" dirty="0" smtClean="0">
                <a:latin typeface="Helvetica" charset="0"/>
              </a:rPr>
              <a:t>Try to create a positive bottom line.</a:t>
            </a:r>
          </a:p>
          <a:p>
            <a:pPr>
              <a:buFont typeface="Wingdings" pitchFamily="2" charset="2"/>
              <a:buChar char="ü"/>
            </a:pPr>
            <a:endParaRPr lang="en-US" sz="1000" b="0" dirty="0" smtClean="0">
              <a:latin typeface="Helvetica" charset="0"/>
            </a:endParaRPr>
          </a:p>
          <a:p>
            <a:pPr>
              <a:buFont typeface="Wingdings" pitchFamily="2" charset="2"/>
              <a:buChar char="ü"/>
            </a:pPr>
            <a:r>
              <a:rPr lang="en-US" sz="2000" b="0" dirty="0" smtClean="0">
                <a:latin typeface="Helvetica" charset="0"/>
              </a:rPr>
              <a:t>Have the Finance Committee vote to </a:t>
            </a:r>
            <a:r>
              <a:rPr lang="en-US" sz="2000" b="0" smtClean="0">
                <a:latin typeface="Helvetica" charset="0"/>
              </a:rPr>
              <a:t>recommend adoption </a:t>
            </a:r>
            <a:r>
              <a:rPr lang="en-US" sz="2000" b="0" dirty="0" smtClean="0">
                <a:latin typeface="Helvetica" charset="0"/>
              </a:rPr>
              <a:t>of the budget by the DEC.</a:t>
            </a:r>
          </a:p>
          <a:p>
            <a:pPr>
              <a:buFont typeface="Wingdings" pitchFamily="2" charset="2"/>
              <a:buChar char="ü"/>
            </a:pPr>
            <a:endParaRPr lang="en-US" sz="2000" b="0" dirty="0" smtClean="0">
              <a:latin typeface="Helvetica" charset="0"/>
            </a:endParaRPr>
          </a:p>
          <a:p>
            <a:pPr algn="ctr">
              <a:buFont typeface="Arial" charset="0"/>
              <a:buNone/>
            </a:pPr>
            <a:r>
              <a:rPr lang="en-US" sz="1800" b="0" dirty="0" smtClean="0">
                <a:latin typeface="Helvetica" charset="0"/>
              </a:rPr>
              <a:t>	</a:t>
            </a:r>
            <a:r>
              <a:rPr lang="en-US" sz="3200" dirty="0" smtClean="0">
                <a:solidFill>
                  <a:srgbClr val="CF0031"/>
                </a:solidFill>
                <a:latin typeface="Helvetica" charset="0"/>
              </a:rPr>
              <a:t>Remember: </a:t>
            </a:r>
          </a:p>
          <a:p>
            <a:pPr algn="ctr">
              <a:buFont typeface="Arial" charset="0"/>
              <a:buNone/>
            </a:pPr>
            <a:r>
              <a:rPr lang="en-US" sz="3200" dirty="0" smtClean="0">
                <a:solidFill>
                  <a:srgbClr val="CF0031"/>
                </a:solidFill>
                <a:latin typeface="Helvetica" charset="0"/>
              </a:rPr>
              <a:t>Budgets are just a guide. </a:t>
            </a:r>
          </a:p>
          <a:p>
            <a:pPr>
              <a:buFont typeface="Arial" charset="0"/>
              <a:buNone/>
            </a:pPr>
            <a:endParaRPr lang="en-US" sz="2000" b="0" dirty="0" smtClean="0">
              <a:latin typeface="Helvetica" charset="0"/>
            </a:endParaRPr>
          </a:p>
        </p:txBody>
      </p:sp>
      <p:sp>
        <p:nvSpPr>
          <p:cNvPr id="10244" name="Slide Number Placeholder 4"/>
          <p:cNvSpPr>
            <a:spLocks noGrp="1"/>
          </p:cNvSpPr>
          <p:nvPr>
            <p:ph type="sldNum" sz="quarter" idx="10"/>
          </p:nvPr>
        </p:nvSpPr>
        <p:spPr bwMode="auto">
          <a:noFill/>
          <a:ln>
            <a:miter lim="800000"/>
            <a:headEnd/>
            <a:tailEnd/>
          </a:ln>
        </p:spPr>
        <p:txBody>
          <a:bodyPr/>
          <a:lstStyle/>
          <a:p>
            <a:fld id="{C4F58CB5-BA2B-4C57-90C2-31E16907DD30}" type="slidenum">
              <a:rPr lang="en-US" smtClean="0"/>
              <a:pPr/>
              <a:t>17</a:t>
            </a:fld>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fld id="{66DCB08B-1E7E-4D00-BCDF-10EE6C7B226F}" type="slidenum">
              <a:rPr lang="en-US" smtClean="0">
                <a:ea typeface="ＭＳ Ｐゴシック" pitchFamily="34" charset="-128"/>
              </a:rPr>
              <a:pPr/>
              <a:t>18</a:t>
            </a:fld>
            <a:endParaRPr lang="en-US" smtClean="0">
              <a:ea typeface="ＭＳ Ｐゴシック" pitchFamily="34" charset="-128"/>
            </a:endParaRPr>
          </a:p>
        </p:txBody>
      </p:sp>
      <p:sp>
        <p:nvSpPr>
          <p:cNvPr id="3075" name="Title 8"/>
          <p:cNvSpPr>
            <a:spLocks noGrp="1"/>
          </p:cNvSpPr>
          <p:nvPr>
            <p:ph type="title"/>
          </p:nvPr>
        </p:nvSpPr>
        <p:spPr>
          <a:xfrm>
            <a:off x="2408238" y="0"/>
            <a:ext cx="6278562" cy="2473325"/>
          </a:xfrm>
        </p:spPr>
        <p:txBody>
          <a:bodyPr/>
          <a:lstStyle/>
          <a:p>
            <a:pPr algn="ctr" eaLnBrk="1" hangingPunct="1"/>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dirty="0" smtClean="0">
                <a:latin typeface="Helvetica" charset="0"/>
                <a:ea typeface="ＭＳ Ｐゴシック" pitchFamily="34" charset="-128"/>
              </a:rPr>
              <a:t/>
            </a:r>
            <a:br>
              <a:rPr lang="en-US" dirty="0" smtClean="0">
                <a:latin typeface="Helvetica" charset="0"/>
                <a:ea typeface="ＭＳ Ｐゴシック" pitchFamily="34" charset="-128"/>
              </a:rPr>
            </a:br>
            <a:r>
              <a:rPr lang="en-US" sz="4400" dirty="0" smtClean="0">
                <a:latin typeface="Helvetica" charset="0"/>
                <a:ea typeface="ＭＳ Ｐゴシック" pitchFamily="34" charset="-128"/>
              </a:rPr>
              <a:t>Time to Share Your Unit and Department Best Practices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fld id="{66DCB08B-1E7E-4D00-BCDF-10EE6C7B226F}" type="slidenum">
              <a:rPr lang="en-US" smtClean="0">
                <a:ea typeface="ＭＳ Ｐゴシック" pitchFamily="34" charset="-128"/>
              </a:rPr>
              <a:pPr/>
              <a:t>19</a:t>
            </a:fld>
            <a:endParaRPr lang="en-US" smtClean="0">
              <a:ea typeface="ＭＳ Ｐゴシック" pitchFamily="34" charset="-128"/>
            </a:endParaRPr>
          </a:p>
        </p:txBody>
      </p:sp>
      <p:sp>
        <p:nvSpPr>
          <p:cNvPr id="4" name="Title 3"/>
          <p:cNvSpPr>
            <a:spLocks noGrp="1"/>
          </p:cNvSpPr>
          <p:nvPr>
            <p:ph type="title"/>
          </p:nvPr>
        </p:nvSpPr>
        <p:spPr/>
        <p:txBody>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dirty="0" smtClean="0"/>
              <a:t>Final Duties Each</a:t>
            </a:r>
            <a:br>
              <a:rPr lang="en-US" sz="4400" dirty="0" smtClean="0"/>
            </a:br>
            <a:r>
              <a:rPr lang="en-US" sz="4400" dirty="0" smtClean="0"/>
              <a:t>Year for the Finance Committee</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dirty="0" smtClean="0">
                <a:latin typeface="Helvetica" charset="0"/>
                <a:ea typeface="ＭＳ Ｐゴシック" pitchFamily="34" charset="-128"/>
              </a:rPr>
              <a:t>Financial Practices Curriculum</a:t>
            </a:r>
          </a:p>
        </p:txBody>
      </p:sp>
      <p:sp>
        <p:nvSpPr>
          <p:cNvPr id="4099" name="Content Placeholder 2"/>
          <p:cNvSpPr>
            <a:spLocks noGrp="1"/>
          </p:cNvSpPr>
          <p:nvPr>
            <p:ph idx="1"/>
          </p:nvPr>
        </p:nvSpPr>
        <p:spPr/>
        <p:txBody>
          <a:bodyPr/>
          <a:lstStyle/>
          <a:p>
            <a:pPr eaLnBrk="1" hangingPunct="1"/>
            <a:r>
              <a:rPr lang="en-US" sz="2800" dirty="0" smtClean="0">
                <a:latin typeface="Helvetica" charset="0"/>
                <a:ea typeface="ＭＳ Ｐゴシック" pitchFamily="34" charset="-128"/>
              </a:rPr>
              <a:t>Strategic Financial Function</a:t>
            </a:r>
          </a:p>
          <a:p>
            <a:pPr eaLnBrk="1" hangingPunct="1"/>
            <a:r>
              <a:rPr lang="en-US" sz="2800" dirty="0" smtClean="0">
                <a:latin typeface="Helvetica" charset="0"/>
                <a:ea typeface="ＭＳ Ｐゴシック" pitchFamily="34" charset="-128"/>
              </a:rPr>
              <a:t>Financial Management Cycle</a:t>
            </a:r>
          </a:p>
          <a:p>
            <a:pPr eaLnBrk="1" hangingPunct="1"/>
            <a:r>
              <a:rPr lang="en-US" sz="2800" dirty="0" smtClean="0">
                <a:latin typeface="Helvetica" charset="0"/>
                <a:ea typeface="ＭＳ Ｐゴシック" pitchFamily="34" charset="-128"/>
              </a:rPr>
              <a:t>Stewardship &amp; Accountability</a:t>
            </a:r>
          </a:p>
          <a:p>
            <a:pPr eaLnBrk="1" hangingPunct="1"/>
            <a:r>
              <a:rPr lang="en-US" sz="2800" dirty="0" smtClean="0">
                <a:latin typeface="Helvetica" charset="0"/>
                <a:ea typeface="ＭＳ Ｐゴシック" pitchFamily="34" charset="-128"/>
              </a:rPr>
              <a:t>Finance Committee Responsibilities</a:t>
            </a:r>
          </a:p>
          <a:p>
            <a:pPr eaLnBrk="1" hangingPunct="1"/>
            <a:r>
              <a:rPr lang="en-US" sz="2800" dirty="0" smtClean="0">
                <a:latin typeface="Helvetica" charset="0"/>
                <a:ea typeface="ＭＳ Ｐゴシック" pitchFamily="34" charset="-128"/>
              </a:rPr>
              <a:t>Systems &amp; Procedures</a:t>
            </a:r>
          </a:p>
          <a:p>
            <a:pPr eaLnBrk="1" hangingPunct="1"/>
            <a:r>
              <a:rPr lang="en-US" sz="2800" dirty="0" smtClean="0">
                <a:latin typeface="Helvetica" charset="0"/>
                <a:ea typeface="ＭＳ Ｐゴシック" pitchFamily="34" charset="-128"/>
              </a:rPr>
              <a:t>Policies</a:t>
            </a:r>
          </a:p>
          <a:p>
            <a:pPr eaLnBrk="1" hangingPunct="1"/>
            <a:r>
              <a:rPr lang="en-US" sz="2800" dirty="0" smtClean="0">
                <a:latin typeface="Helvetica" charset="0"/>
                <a:ea typeface="ＭＳ Ｐゴシック" pitchFamily="34" charset="-128"/>
              </a:rPr>
              <a:t>Operating Reserves</a:t>
            </a:r>
          </a:p>
          <a:p>
            <a:pPr eaLnBrk="1" hangingPunct="1"/>
            <a:endParaRPr lang="en-US" dirty="0" smtClean="0">
              <a:latin typeface="Helvetica" charset="0"/>
              <a:ea typeface="ＭＳ Ｐゴシック" pitchFamily="34" charset="-128"/>
            </a:endParaRPr>
          </a:p>
          <a:p>
            <a:pPr eaLnBrk="1" hangingPunct="1"/>
            <a:endParaRPr lang="en-US" dirty="0" smtClean="0">
              <a:latin typeface="Helvetica" charset="0"/>
              <a:ea typeface="ＭＳ Ｐゴシック" pitchFamily="34" charset="-128"/>
            </a:endParaRPr>
          </a:p>
          <a:p>
            <a:pPr eaLnBrk="1" hangingPunct="1"/>
            <a:endParaRPr lang="en-US" dirty="0" smtClean="0">
              <a:latin typeface="Helvetica" charset="0"/>
              <a:ea typeface="ＭＳ Ｐゴシック" pitchFamily="34" charset="-128"/>
            </a:endParaRPr>
          </a:p>
        </p:txBody>
      </p:sp>
      <p:sp>
        <p:nvSpPr>
          <p:cNvPr id="4100" name="Slide Number Placeholder 4"/>
          <p:cNvSpPr>
            <a:spLocks noGrp="1"/>
          </p:cNvSpPr>
          <p:nvPr>
            <p:ph type="sldNum" sz="quarter" idx="10"/>
          </p:nvPr>
        </p:nvSpPr>
        <p:spPr bwMode="auto">
          <a:noFill/>
          <a:ln>
            <a:miter lim="800000"/>
            <a:headEnd/>
            <a:tailEnd/>
          </a:ln>
        </p:spPr>
        <p:txBody>
          <a:bodyPr/>
          <a:lstStyle/>
          <a:p>
            <a:fld id="{30738E71-358B-4E54-895C-DE415EF7E24A}" type="slidenum">
              <a:rPr lang="en-US" smtClean="0">
                <a:ea typeface="ＭＳ Ｐゴシック" pitchFamily="34" charset="-128"/>
              </a:rPr>
              <a:pPr/>
              <a:t>2</a:t>
            </a:fld>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latin typeface="Helvetica" charset="0"/>
              </a:rPr>
              <a:t>Financial Stewardship &amp; Accountability</a:t>
            </a:r>
          </a:p>
        </p:txBody>
      </p:sp>
      <p:sp>
        <p:nvSpPr>
          <p:cNvPr id="11267" name="Content Placeholder 2"/>
          <p:cNvSpPr>
            <a:spLocks noGrp="1"/>
          </p:cNvSpPr>
          <p:nvPr>
            <p:ph idx="1"/>
          </p:nvPr>
        </p:nvSpPr>
        <p:spPr>
          <a:xfrm>
            <a:off x="2452688" y="1095375"/>
            <a:ext cx="6691312" cy="5030788"/>
          </a:xfrm>
        </p:spPr>
        <p:txBody>
          <a:bodyPr/>
          <a:lstStyle/>
          <a:p>
            <a:pPr>
              <a:buFont typeface="Wingdings" pitchFamily="2" charset="2"/>
              <a:buChar char="ü"/>
            </a:pPr>
            <a:endParaRPr lang="en-US" sz="2000" b="0" dirty="0" smtClean="0">
              <a:solidFill>
                <a:srgbClr val="004176"/>
              </a:solidFill>
              <a:latin typeface="Helvetica" charset="0"/>
            </a:endParaRPr>
          </a:p>
          <a:p>
            <a:pPr>
              <a:buFont typeface="Wingdings" pitchFamily="2" charset="2"/>
              <a:buChar char="ü"/>
            </a:pPr>
            <a:endParaRPr lang="en-US" sz="2000" b="0" dirty="0" smtClean="0">
              <a:solidFill>
                <a:srgbClr val="004176"/>
              </a:solidFill>
              <a:latin typeface="Helvetica" charset="0"/>
            </a:endParaRPr>
          </a:p>
          <a:p>
            <a:pPr>
              <a:buFont typeface="Wingdings" pitchFamily="2" charset="2"/>
              <a:buChar char="ü"/>
            </a:pPr>
            <a:r>
              <a:rPr lang="en-US" sz="2000" b="0" dirty="0" smtClean="0">
                <a:latin typeface="Helvetica" charset="0"/>
              </a:rPr>
              <a:t>The Finance Committee is responsible for hiring a professional outside auditing firm to conduct the annual audit.</a:t>
            </a:r>
          </a:p>
          <a:p>
            <a:pPr>
              <a:buFont typeface="Wingdings" pitchFamily="2" charset="2"/>
              <a:buChar char="ü"/>
            </a:pPr>
            <a:endParaRPr lang="en-US" sz="2000" b="0" dirty="0" smtClean="0">
              <a:solidFill>
                <a:srgbClr val="004176"/>
              </a:solidFill>
              <a:latin typeface="Helvetica" charset="0"/>
            </a:endParaRPr>
          </a:p>
          <a:p>
            <a:pPr>
              <a:buFont typeface="Wingdings" pitchFamily="2" charset="2"/>
              <a:buChar char="ü"/>
            </a:pPr>
            <a:r>
              <a:rPr lang="en-US" sz="2000" b="0" dirty="0" smtClean="0">
                <a:latin typeface="Helvetica" charset="0"/>
              </a:rPr>
              <a:t>This responsibility transfers to the Audit Committee once this committee establishment is adopted. This cannot be a staff or management function because:</a:t>
            </a:r>
          </a:p>
          <a:p>
            <a:pPr>
              <a:buFont typeface="Wingdings" pitchFamily="2" charset="2"/>
              <a:buChar char="ü"/>
            </a:pPr>
            <a:endParaRPr lang="en-US" sz="1000" b="0" dirty="0" smtClean="0">
              <a:latin typeface="Helvetica" charset="0"/>
            </a:endParaRPr>
          </a:p>
          <a:p>
            <a:pPr marL="625475" indent="-285750"/>
            <a:r>
              <a:rPr lang="en-US" sz="1800" b="0" dirty="0" smtClean="0">
                <a:latin typeface="Helvetica" charset="0"/>
              </a:rPr>
              <a:t>Auditors must provide the audited financials to the governing body and report on staff/management activities.</a:t>
            </a:r>
          </a:p>
          <a:p>
            <a:pPr marL="625475" indent="-285750"/>
            <a:r>
              <a:rPr lang="en-US" sz="1800" b="0" dirty="0" smtClean="0">
                <a:latin typeface="Helvetica" charset="0"/>
              </a:rPr>
              <a:t>Management needs to report on the auditor’s activities. </a:t>
            </a:r>
          </a:p>
          <a:p>
            <a:pPr>
              <a:buFont typeface="Wingdings" pitchFamily="2" charset="2"/>
              <a:buChar char="ü"/>
            </a:pPr>
            <a:endParaRPr lang="en-US" sz="2000" b="0" dirty="0" smtClean="0">
              <a:latin typeface="Helvetica" charset="0"/>
            </a:endParaRPr>
          </a:p>
          <a:p>
            <a:pPr>
              <a:buFont typeface="Wingdings" pitchFamily="2" charset="2"/>
              <a:buChar char="ü"/>
            </a:pPr>
            <a:endParaRPr lang="en-US" sz="2000" b="0" dirty="0" smtClean="0">
              <a:solidFill>
                <a:srgbClr val="004176"/>
              </a:solidFill>
              <a:latin typeface="Helvetica" charset="0"/>
            </a:endParaRPr>
          </a:p>
          <a:p>
            <a:pPr>
              <a:buFont typeface="Wingdings" pitchFamily="2" charset="2"/>
              <a:buChar char="ü"/>
            </a:pPr>
            <a:endParaRPr lang="en-US" sz="2000" b="0" dirty="0" smtClean="0">
              <a:solidFill>
                <a:srgbClr val="004176"/>
              </a:solidFill>
              <a:latin typeface="Helvetica" charset="0"/>
            </a:endParaRPr>
          </a:p>
          <a:p>
            <a:pPr>
              <a:buFont typeface="Wingdings" pitchFamily="2" charset="2"/>
              <a:buChar char="ü"/>
            </a:pPr>
            <a:endParaRPr lang="en-US" sz="1000" b="0" dirty="0" smtClean="0">
              <a:latin typeface="Helvetica" charset="0"/>
            </a:endParaRPr>
          </a:p>
        </p:txBody>
      </p:sp>
      <p:sp>
        <p:nvSpPr>
          <p:cNvPr id="11268" name="Slide Number Placeholder 4"/>
          <p:cNvSpPr>
            <a:spLocks noGrp="1"/>
          </p:cNvSpPr>
          <p:nvPr>
            <p:ph type="sldNum" sz="quarter" idx="10"/>
          </p:nvPr>
        </p:nvSpPr>
        <p:spPr bwMode="auto">
          <a:noFill/>
          <a:ln>
            <a:miter lim="800000"/>
            <a:headEnd/>
            <a:tailEnd/>
          </a:ln>
        </p:spPr>
        <p:txBody>
          <a:bodyPr/>
          <a:lstStyle/>
          <a:p>
            <a:fld id="{5EDEFD4A-19F7-4AA6-B378-26BB616A6B2D}"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latin typeface="Helvetica" charset="0"/>
              </a:rPr>
              <a:t>Financial Stewardship &amp; Accountability (continued)</a:t>
            </a:r>
          </a:p>
        </p:txBody>
      </p:sp>
      <p:sp>
        <p:nvSpPr>
          <p:cNvPr id="12291" name="Content Placeholder 2"/>
          <p:cNvSpPr>
            <a:spLocks noGrp="1"/>
          </p:cNvSpPr>
          <p:nvPr>
            <p:ph idx="1"/>
          </p:nvPr>
        </p:nvSpPr>
        <p:spPr>
          <a:xfrm>
            <a:off x="2452688" y="1219200"/>
            <a:ext cx="6691312" cy="4906963"/>
          </a:xfrm>
        </p:spPr>
        <p:txBody>
          <a:bodyPr/>
          <a:lstStyle/>
          <a:p>
            <a:pPr>
              <a:buFont typeface="Wingdings" pitchFamily="2" charset="2"/>
              <a:buChar char="ü"/>
            </a:pPr>
            <a:endParaRPr lang="en-US" sz="2000" b="0" dirty="0" smtClean="0">
              <a:latin typeface="Helvetica" charset="0"/>
            </a:endParaRPr>
          </a:p>
          <a:p>
            <a:pPr>
              <a:buFont typeface="Wingdings" pitchFamily="2" charset="2"/>
              <a:buChar char="ü"/>
            </a:pPr>
            <a:endParaRPr lang="en-US" sz="2000" b="0" dirty="0" smtClean="0">
              <a:latin typeface="Helvetica" charset="0"/>
            </a:endParaRPr>
          </a:p>
          <a:p>
            <a:pPr>
              <a:buFont typeface="Wingdings" pitchFamily="2" charset="2"/>
              <a:buChar char="ü"/>
            </a:pPr>
            <a:r>
              <a:rPr lang="en-US" sz="2000" b="0" dirty="0" smtClean="0">
                <a:latin typeface="Helvetica" charset="0"/>
              </a:rPr>
              <a:t>In 2008 the IRS began requiring small charities, many of which previously were not required to file tax returns, to submit an annual report the </a:t>
            </a:r>
            <a:r>
              <a:rPr lang="en-US" sz="2000" dirty="0" smtClean="0">
                <a:solidFill>
                  <a:srgbClr val="CF0031"/>
                </a:solidFill>
                <a:latin typeface="Helvetica" charset="0"/>
              </a:rPr>
              <a:t>IRS Form 990.</a:t>
            </a:r>
          </a:p>
          <a:p>
            <a:pPr marL="0" indent="0">
              <a:buNone/>
            </a:pPr>
            <a:endParaRPr lang="en-US" sz="2000" dirty="0" smtClean="0">
              <a:solidFill>
                <a:srgbClr val="CF0031"/>
              </a:solidFill>
              <a:latin typeface="Helvetica" charset="0"/>
            </a:endParaRPr>
          </a:p>
          <a:p>
            <a:pPr>
              <a:buFont typeface="Wingdings" pitchFamily="2" charset="2"/>
              <a:buChar char="ü"/>
            </a:pPr>
            <a:r>
              <a:rPr lang="en-US" sz="2000" b="0" dirty="0" smtClean="0">
                <a:latin typeface="Helvetica" charset="0"/>
              </a:rPr>
              <a:t>There are 4 versions of the 990, based on the asset size of the organization/financial criteria of the organization</a:t>
            </a:r>
            <a:r>
              <a:rPr lang="en-US" sz="2000" b="0" dirty="0" smtClean="0">
                <a:solidFill>
                  <a:srgbClr val="004176"/>
                </a:solidFill>
                <a:latin typeface="Helvetica" charset="0"/>
              </a:rPr>
              <a:t>.</a:t>
            </a:r>
          </a:p>
          <a:p>
            <a:pPr>
              <a:buFont typeface="Wingdings" pitchFamily="2" charset="2"/>
              <a:buChar char="ü"/>
            </a:pPr>
            <a:endParaRPr lang="en-US" sz="1000" b="0" dirty="0" smtClean="0">
              <a:latin typeface="Helvetica" charset="0"/>
            </a:endParaRPr>
          </a:p>
          <a:p>
            <a:pPr>
              <a:buFont typeface="Wingdings" pitchFamily="2" charset="2"/>
              <a:buChar char="ü"/>
            </a:pPr>
            <a:r>
              <a:rPr lang="en-US" sz="2000" b="0" dirty="0" smtClean="0">
                <a:latin typeface="Helvetica" charset="0"/>
              </a:rPr>
              <a:t>Filing a 990 is mandatory for every unit and department.</a:t>
            </a:r>
          </a:p>
          <a:p>
            <a:pPr>
              <a:buFont typeface="Wingdings" pitchFamily="2" charset="2"/>
              <a:buChar char="ü"/>
            </a:pPr>
            <a:r>
              <a:rPr lang="en-US" sz="2000" b="0" dirty="0" smtClean="0">
                <a:latin typeface="Helvetica" charset="0"/>
              </a:rPr>
              <a:t>Which 990 you must file is based on your nonprofits annual gross receipts.</a:t>
            </a:r>
          </a:p>
          <a:p>
            <a:pPr>
              <a:buFont typeface="Wingdings" pitchFamily="2" charset="2"/>
              <a:buChar char="ü"/>
            </a:pPr>
            <a:endParaRPr lang="en-US" sz="1000" b="0" dirty="0" smtClean="0">
              <a:latin typeface="Helvetica" charset="0"/>
            </a:endParaRPr>
          </a:p>
        </p:txBody>
      </p:sp>
      <p:sp>
        <p:nvSpPr>
          <p:cNvPr id="12292" name="Slide Number Placeholder 4"/>
          <p:cNvSpPr>
            <a:spLocks noGrp="1"/>
          </p:cNvSpPr>
          <p:nvPr>
            <p:ph type="sldNum" sz="quarter" idx="10"/>
          </p:nvPr>
        </p:nvSpPr>
        <p:spPr bwMode="auto">
          <a:noFill/>
          <a:ln>
            <a:miter lim="800000"/>
            <a:headEnd/>
            <a:tailEnd/>
          </a:ln>
        </p:spPr>
        <p:txBody>
          <a:bodyPr/>
          <a:lstStyle/>
          <a:p>
            <a:fld id="{49C5C58D-F41A-4FF2-9BCC-83FCEFBD7A49}"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latin typeface="Helvetica" charset="0"/>
              </a:rPr>
              <a:t>Financial Stewardship &amp; Accountability (continued)</a:t>
            </a:r>
          </a:p>
        </p:txBody>
      </p:sp>
      <p:sp>
        <p:nvSpPr>
          <p:cNvPr id="13315" name="Content Placeholder 2"/>
          <p:cNvSpPr>
            <a:spLocks noGrp="1"/>
          </p:cNvSpPr>
          <p:nvPr>
            <p:ph idx="1"/>
          </p:nvPr>
        </p:nvSpPr>
        <p:spPr>
          <a:xfrm>
            <a:off x="2277533" y="1219200"/>
            <a:ext cx="6822017" cy="4906963"/>
          </a:xfrm>
        </p:spPr>
        <p:txBody>
          <a:bodyPr/>
          <a:lstStyle/>
          <a:p>
            <a:pPr>
              <a:buFont typeface="Arial" charset="0"/>
              <a:buNone/>
            </a:pPr>
            <a:endParaRPr lang="en-US" sz="2000" dirty="0" smtClean="0">
              <a:latin typeface="Helvetica" charset="0"/>
            </a:endParaRPr>
          </a:p>
          <a:p>
            <a:pPr>
              <a:buFont typeface="Wingdings" pitchFamily="2" charset="2"/>
              <a:buChar char="ü"/>
            </a:pPr>
            <a:r>
              <a:rPr lang="en-US" sz="2000" b="0" dirty="0" smtClean="0">
                <a:latin typeface="Helvetica" charset="0"/>
              </a:rPr>
              <a:t>The federal Pension Protection Act requires the IRS to </a:t>
            </a:r>
            <a:r>
              <a:rPr lang="en-US" sz="2000" dirty="0" smtClean="0">
                <a:solidFill>
                  <a:srgbClr val="CF0031"/>
                </a:solidFill>
                <a:latin typeface="Helvetica" charset="0"/>
              </a:rPr>
              <a:t>revoke</a:t>
            </a:r>
            <a:r>
              <a:rPr lang="en-US" sz="2000" b="0" dirty="0" smtClean="0">
                <a:latin typeface="Helvetica" charset="0"/>
              </a:rPr>
              <a:t> </a:t>
            </a:r>
            <a:r>
              <a:rPr lang="en-US" sz="2000" dirty="0" smtClean="0">
                <a:solidFill>
                  <a:srgbClr val="CF0031"/>
                </a:solidFill>
                <a:latin typeface="Helvetica" charset="0"/>
              </a:rPr>
              <a:t>the tax-exempt status </a:t>
            </a:r>
            <a:r>
              <a:rPr lang="en-US" sz="2000" b="0" dirty="0" smtClean="0">
                <a:latin typeface="Helvetica" charset="0"/>
              </a:rPr>
              <a:t>of any organization that fails to meet its annual filing requirement for</a:t>
            </a:r>
            <a:r>
              <a:rPr lang="en-US" sz="2000" dirty="0" smtClean="0">
                <a:solidFill>
                  <a:srgbClr val="CF0031"/>
                </a:solidFill>
                <a:latin typeface="Helvetica" charset="0"/>
              </a:rPr>
              <a:t> three consecutive years</a:t>
            </a:r>
            <a:r>
              <a:rPr lang="en-US" sz="2000" b="0" dirty="0" smtClean="0">
                <a:latin typeface="Helvetica" charset="0"/>
              </a:rPr>
              <a:t>. This requirement now applies to all tax-exempt organizations.</a:t>
            </a:r>
          </a:p>
          <a:p>
            <a:pPr>
              <a:buFont typeface="Wingdings" pitchFamily="2" charset="2"/>
              <a:buChar char="ü"/>
            </a:pPr>
            <a:endParaRPr lang="en-US" sz="2000" b="0" dirty="0" smtClean="0">
              <a:latin typeface="Helvetica" charset="0"/>
            </a:endParaRPr>
          </a:p>
          <a:p>
            <a:pPr>
              <a:buFont typeface="Wingdings" pitchFamily="2" charset="2"/>
              <a:buChar char="ü"/>
            </a:pPr>
            <a:r>
              <a:rPr lang="en-US" sz="2000" b="0" dirty="0" smtClean="0">
                <a:latin typeface="Helvetica" charset="0"/>
              </a:rPr>
              <a:t>The Finance Committee works with the Audit Committee to ensure that all federal, state and local tax reporting is completed and filed by the due dates. The Audit Committee works with staff members and external auditors. </a:t>
            </a:r>
          </a:p>
          <a:p>
            <a:pPr>
              <a:buFont typeface="Wingdings" pitchFamily="2" charset="2"/>
              <a:buChar char="ü"/>
            </a:pPr>
            <a:endParaRPr lang="en-US" sz="2000" b="0" dirty="0" smtClean="0">
              <a:latin typeface="Helvetica" charset="0"/>
            </a:endParaRPr>
          </a:p>
          <a:p>
            <a:pPr>
              <a:buFont typeface="Wingdings" pitchFamily="2" charset="2"/>
              <a:buChar char="ü"/>
            </a:pPr>
            <a:r>
              <a:rPr lang="en-US" sz="2000" b="0" dirty="0" smtClean="0">
                <a:latin typeface="Helvetica" charset="0"/>
              </a:rPr>
              <a:t>The governing body approves filing the 990, or may on record, assign the responsibility to its Audit Committee.</a:t>
            </a:r>
          </a:p>
        </p:txBody>
      </p:sp>
      <p:sp>
        <p:nvSpPr>
          <p:cNvPr id="13316" name="Slide Number Placeholder 4"/>
          <p:cNvSpPr>
            <a:spLocks noGrp="1"/>
          </p:cNvSpPr>
          <p:nvPr>
            <p:ph type="sldNum" sz="quarter" idx="10"/>
          </p:nvPr>
        </p:nvSpPr>
        <p:spPr bwMode="auto">
          <a:noFill/>
          <a:ln>
            <a:miter lim="800000"/>
            <a:headEnd/>
            <a:tailEnd/>
          </a:ln>
        </p:spPr>
        <p:txBody>
          <a:bodyPr/>
          <a:lstStyle/>
          <a:p>
            <a:fld id="{5CEE0A0A-FED2-44C2-A064-DAE3B6C43923}" type="slidenum">
              <a:rPr lang="en-US" smtClean="0"/>
              <a:pPr/>
              <a:t>22</a:t>
            </a:fld>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Important Information Regarding TINs/EINs</a:t>
            </a:r>
            <a:endParaRPr lang="en-US" sz="2400" dirty="0"/>
          </a:p>
        </p:txBody>
      </p:sp>
      <p:sp>
        <p:nvSpPr>
          <p:cNvPr id="3" name="Content Placeholder 2"/>
          <p:cNvSpPr>
            <a:spLocks noGrp="1"/>
          </p:cNvSpPr>
          <p:nvPr>
            <p:ph idx="1"/>
          </p:nvPr>
        </p:nvSpPr>
        <p:spPr/>
        <p:txBody>
          <a:bodyPr/>
          <a:lstStyle/>
          <a:p>
            <a:r>
              <a:rPr lang="en-US" sz="2000" b="0" dirty="0" smtClean="0"/>
              <a:t>ALA Departments and units are separate entities that operate independently as affiliates of the ALA</a:t>
            </a:r>
          </a:p>
          <a:p>
            <a:pPr marL="0" indent="0">
              <a:buNone/>
            </a:pPr>
            <a:endParaRPr lang="en-US" sz="2000" b="0" dirty="0" smtClean="0"/>
          </a:p>
          <a:p>
            <a:r>
              <a:rPr lang="en-US" sz="2000" b="0" dirty="0" smtClean="0"/>
              <a:t>Units and Posts are separate entities and must operate separately. A Unit and Post cannot have the same TIN/EIN</a:t>
            </a:r>
          </a:p>
          <a:p>
            <a:pPr marL="0" indent="0">
              <a:buNone/>
            </a:pPr>
            <a:endParaRPr lang="en-US" sz="2000" b="0" dirty="0" smtClean="0"/>
          </a:p>
          <a:p>
            <a:r>
              <a:rPr lang="en-US" sz="2000" b="0" dirty="0" smtClean="0"/>
              <a:t>If a Unit or Post are erroneously using the same TIN/EIN. The error </a:t>
            </a:r>
            <a:r>
              <a:rPr lang="en-US" sz="2000" dirty="0" smtClean="0">
                <a:solidFill>
                  <a:srgbClr val="CF0031"/>
                </a:solidFill>
              </a:rPr>
              <a:t>MUST</a:t>
            </a:r>
            <a:r>
              <a:rPr lang="en-US" sz="2000" b="0" dirty="0" smtClean="0"/>
              <a:t> be corrected.</a:t>
            </a:r>
            <a:endParaRPr lang="en-US" sz="2000" dirty="0">
              <a:solidFill>
                <a:srgbClr val="CF0031"/>
              </a:solidFill>
            </a:endParaRPr>
          </a:p>
        </p:txBody>
      </p:sp>
      <p:sp>
        <p:nvSpPr>
          <p:cNvPr id="4" name="Slide Number Placeholder 3"/>
          <p:cNvSpPr>
            <a:spLocks noGrp="1"/>
          </p:cNvSpPr>
          <p:nvPr>
            <p:ph type="sldNum" sz="quarter" idx="10"/>
          </p:nvPr>
        </p:nvSpPr>
        <p:spPr/>
        <p:txBody>
          <a:bodyPr/>
          <a:lstStyle/>
          <a:p>
            <a:pPr>
              <a:defRPr/>
            </a:pPr>
            <a:fld id="{4E014A31-3E94-4822-8FB5-AAEDBD7AE56E}" type="slidenum">
              <a:rPr lang="en-US" smtClean="0"/>
              <a:pPr>
                <a:defRPr/>
              </a:pPr>
              <a:t>23</a:t>
            </a:fld>
            <a:endParaRPr lang="en-US" dirty="0"/>
          </a:p>
        </p:txBody>
      </p:sp>
    </p:spTree>
    <p:extLst>
      <p:ext uri="{BB962C8B-B14F-4D97-AF65-F5344CB8AC3E}">
        <p14:creationId xmlns:p14="http://schemas.microsoft.com/office/powerpoint/2010/main" val="6765726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8176" y="1"/>
            <a:ext cx="6278624" cy="1815152"/>
          </a:xfrm>
        </p:spPr>
        <p:txBody>
          <a:bodyPr/>
          <a:lstStyle/>
          <a:p>
            <a:r>
              <a:rPr lang="en-US" dirty="0" smtClean="0"/>
              <a:t>Tax-Exempt Status</a:t>
            </a:r>
            <a:br>
              <a:rPr lang="en-US" dirty="0" smtClean="0"/>
            </a:br>
            <a:r>
              <a:rPr lang="en-US" sz="3200" dirty="0" smtClean="0"/>
              <a:t>Revocation/Reinstatement</a:t>
            </a:r>
            <a:endParaRPr lang="en-US" dirty="0"/>
          </a:p>
        </p:txBody>
      </p:sp>
      <p:sp>
        <p:nvSpPr>
          <p:cNvPr id="3" name="Slide Number Placeholder 2"/>
          <p:cNvSpPr>
            <a:spLocks noGrp="1"/>
          </p:cNvSpPr>
          <p:nvPr>
            <p:ph type="sldNum" sz="quarter" idx="10"/>
          </p:nvPr>
        </p:nvSpPr>
        <p:spPr/>
        <p:txBody>
          <a:bodyPr/>
          <a:lstStyle/>
          <a:p>
            <a:pPr>
              <a:defRPr/>
            </a:pPr>
            <a:fld id="{4E8F6E76-84DF-4944-9355-E2A578569D9A}" type="slidenum">
              <a:rPr lang="en-US" smtClean="0"/>
              <a:pPr>
                <a:defRPr/>
              </a:pPr>
              <a:t>24</a:t>
            </a:fld>
            <a:endParaRPr lang="en-US" dirty="0"/>
          </a:p>
        </p:txBody>
      </p:sp>
      <p:sp>
        <p:nvSpPr>
          <p:cNvPr id="6" name="TextBox 5"/>
          <p:cNvSpPr txBox="1"/>
          <p:nvPr/>
        </p:nvSpPr>
        <p:spPr>
          <a:xfrm>
            <a:off x="2408176" y="1903863"/>
            <a:ext cx="6558403" cy="4216539"/>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solidFill>
                  <a:srgbClr val="005AA3"/>
                </a:solidFill>
                <a:latin typeface="Helvetica" panose="020B0604020202020204" pitchFamily="34" charset="0"/>
                <a:cs typeface="Helvetica" panose="020B0604020202020204" pitchFamily="34" charset="0"/>
              </a:rPr>
              <a:t>A Unit/Dept/District/County/Council that has its own tax-exempt status revoked by the IRS must handle its own reinstatement with the IRS.</a:t>
            </a:r>
          </a:p>
          <a:p>
            <a:endParaRPr lang="en-US" sz="2000" dirty="0" smtClean="0">
              <a:solidFill>
                <a:srgbClr val="005AA3"/>
              </a:solidFill>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2000" dirty="0" smtClean="0">
                <a:solidFill>
                  <a:srgbClr val="005AA3"/>
                </a:solidFill>
                <a:latin typeface="Helvetica" panose="020B0604020202020204" pitchFamily="34" charset="0"/>
                <a:cs typeface="Helvetica" panose="020B0604020202020204" pitchFamily="34" charset="0"/>
              </a:rPr>
              <a:t>Units/</a:t>
            </a:r>
            <a:r>
              <a:rPr lang="en-US" sz="2000" dirty="0" err="1" smtClean="0">
                <a:solidFill>
                  <a:srgbClr val="005AA3"/>
                </a:solidFill>
                <a:latin typeface="Helvetica" panose="020B0604020202020204" pitchFamily="34" charset="0"/>
                <a:cs typeface="Helvetica" panose="020B0604020202020204" pitchFamily="34" charset="0"/>
              </a:rPr>
              <a:t>Depts</a:t>
            </a:r>
            <a:r>
              <a:rPr lang="en-US" sz="2000" dirty="0" smtClean="0">
                <a:solidFill>
                  <a:srgbClr val="005AA3"/>
                </a:solidFill>
                <a:latin typeface="Helvetica" panose="020B0604020202020204" pitchFamily="34" charset="0"/>
                <a:cs typeface="Helvetica" panose="020B0604020202020204" pitchFamily="34" charset="0"/>
              </a:rPr>
              <a:t>/District/Counties/Councils should confer with legal and/or tax professionals regarding revocation and reinstatement matters, such as:</a:t>
            </a:r>
          </a:p>
          <a:p>
            <a:endParaRPr lang="en-US" sz="2000" dirty="0" smtClean="0">
              <a:solidFill>
                <a:srgbClr val="005AA3"/>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dirty="0" smtClean="0">
                <a:solidFill>
                  <a:srgbClr val="005AA3"/>
                </a:solidFill>
                <a:latin typeface="Helvetica" panose="020B0604020202020204" pitchFamily="34" charset="0"/>
                <a:cs typeface="Helvetica" panose="020B0604020202020204" pitchFamily="34" charset="0"/>
              </a:rPr>
              <a:t>Seeking reinstatement for 501( c )(19) tax-exempt status using IRS Form 1024</a:t>
            </a:r>
          </a:p>
          <a:p>
            <a:pPr lvl="1"/>
            <a:endParaRPr lang="en-US" dirty="0" smtClean="0">
              <a:solidFill>
                <a:srgbClr val="005AA3"/>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dirty="0" smtClean="0">
                <a:solidFill>
                  <a:srgbClr val="005AA3"/>
                </a:solidFill>
                <a:latin typeface="Helvetica" panose="020B0604020202020204" pitchFamily="34" charset="0"/>
                <a:cs typeface="Helvetica" panose="020B0604020202020204" pitchFamily="34" charset="0"/>
              </a:rPr>
              <a:t>Deciding to remain a taxable entity and filing the appropriate annual tax forms. </a:t>
            </a:r>
          </a:p>
          <a:p>
            <a:pPr lvl="1"/>
            <a:r>
              <a:rPr lang="en-US" dirty="0">
                <a:solidFill>
                  <a:srgbClr val="005AA3"/>
                </a:solidFill>
                <a:latin typeface="Helvetica" panose="020B0604020202020204" pitchFamily="34" charset="0"/>
                <a:cs typeface="Helvetica" panose="020B0604020202020204" pitchFamily="34" charset="0"/>
              </a:rPr>
              <a:t> </a:t>
            </a:r>
            <a:r>
              <a:rPr lang="en-US" dirty="0" smtClean="0">
                <a:solidFill>
                  <a:srgbClr val="005AA3"/>
                </a:solidFill>
                <a:latin typeface="Helvetica" panose="020B0604020202020204" pitchFamily="34" charset="0"/>
                <a:cs typeface="Helvetica" panose="020B0604020202020204" pitchFamily="34" charset="0"/>
              </a:rPr>
              <a:t>   (e.g. IRS Form 1120 – Corporate Tax Return)</a:t>
            </a:r>
            <a:endParaRPr lang="en-US" dirty="0">
              <a:solidFill>
                <a:srgbClr val="005AA3"/>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508548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fld id="{66DCB08B-1E7E-4D00-BCDF-10EE6C7B226F}" type="slidenum">
              <a:rPr lang="en-US" smtClean="0">
                <a:ea typeface="ＭＳ Ｐゴシック" pitchFamily="34" charset="-128"/>
              </a:rPr>
              <a:pPr/>
              <a:t>25</a:t>
            </a:fld>
            <a:endParaRPr lang="en-US" dirty="0" smtClean="0">
              <a:ea typeface="ＭＳ Ｐゴシック" pitchFamily="34" charset="-128"/>
            </a:endParaRPr>
          </a:p>
        </p:txBody>
      </p:sp>
      <p:sp>
        <p:nvSpPr>
          <p:cNvPr id="4" name="Title 3"/>
          <p:cNvSpPr>
            <a:spLocks noGrp="1"/>
          </p:cNvSpPr>
          <p:nvPr>
            <p:ph type="title"/>
          </p:nvPr>
        </p:nvSpPr>
        <p:spPr/>
        <p:txBody>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dirty="0" smtClean="0"/>
              <a:t>Questions?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484438" y="-407988"/>
            <a:ext cx="6202362" cy="1417638"/>
          </a:xfrm>
        </p:spPr>
        <p:txBody>
          <a:bodyPr/>
          <a:lstStyle/>
          <a:p>
            <a:r>
              <a:rPr lang="en-US" dirty="0" smtClean="0">
                <a:latin typeface="Helvetica" charset="0"/>
              </a:rPr>
              <a:t/>
            </a:r>
            <a:br>
              <a:rPr lang="en-US" dirty="0" smtClean="0">
                <a:latin typeface="Helvetica" charset="0"/>
              </a:rPr>
            </a:br>
            <a:r>
              <a:rPr lang="en-US" sz="800" dirty="0" smtClean="0">
                <a:latin typeface="Helvetica" charset="0"/>
              </a:rPr>
              <a:t/>
            </a:r>
            <a:br>
              <a:rPr lang="en-US" sz="800" dirty="0" smtClean="0">
                <a:latin typeface="Helvetica" charset="0"/>
              </a:rPr>
            </a:br>
            <a:r>
              <a:rPr lang="en-US" sz="800" dirty="0" smtClean="0">
                <a:latin typeface="Helvetica" charset="0"/>
              </a:rPr>
              <a:t/>
            </a:r>
            <a:br>
              <a:rPr lang="en-US" sz="800" dirty="0" smtClean="0">
                <a:latin typeface="Helvetica" charset="0"/>
              </a:rPr>
            </a:br>
            <a:r>
              <a:rPr lang="en-US" sz="800" dirty="0" smtClean="0">
                <a:latin typeface="Helvetica" charset="0"/>
              </a:rPr>
              <a:t/>
            </a:r>
            <a:br>
              <a:rPr lang="en-US" sz="800" dirty="0" smtClean="0">
                <a:latin typeface="Helvetica" charset="0"/>
              </a:rPr>
            </a:br>
            <a:r>
              <a:rPr lang="en-US" dirty="0" smtClean="0">
                <a:latin typeface="Helvetica" charset="0"/>
              </a:rPr>
              <a:t>Resources</a:t>
            </a:r>
          </a:p>
        </p:txBody>
      </p:sp>
      <p:sp>
        <p:nvSpPr>
          <p:cNvPr id="14339" name="Content Placeholder 2"/>
          <p:cNvSpPr>
            <a:spLocks noGrp="1"/>
          </p:cNvSpPr>
          <p:nvPr>
            <p:ph idx="1"/>
          </p:nvPr>
        </p:nvSpPr>
        <p:spPr>
          <a:xfrm>
            <a:off x="2452688" y="838200"/>
            <a:ext cx="6691312" cy="5287963"/>
          </a:xfrm>
        </p:spPr>
        <p:txBody>
          <a:bodyPr/>
          <a:lstStyle/>
          <a:p>
            <a:pPr>
              <a:buFont typeface="Wingdings" pitchFamily="2" charset="2"/>
              <a:buChar char="ü"/>
            </a:pPr>
            <a:endParaRPr lang="en-US" sz="1800" b="0" dirty="0" smtClean="0">
              <a:latin typeface="Helvetica" charset="0"/>
            </a:endParaRPr>
          </a:p>
          <a:p>
            <a:pPr>
              <a:buFont typeface="Wingdings" pitchFamily="2" charset="2"/>
              <a:buChar char="ü"/>
            </a:pPr>
            <a:r>
              <a:rPr lang="en-US" sz="1800" b="0" dirty="0" smtClean="0">
                <a:latin typeface="Helvetica" charset="0"/>
              </a:rPr>
              <a:t>Association of Fundraising Professionals: www.afpnet.org</a:t>
            </a:r>
          </a:p>
          <a:p>
            <a:pPr>
              <a:buFont typeface="Wingdings" pitchFamily="2" charset="2"/>
              <a:buChar char="ü"/>
            </a:pPr>
            <a:endParaRPr lang="en-US" sz="1000" b="0" dirty="0" smtClean="0">
              <a:latin typeface="Helvetica" charset="0"/>
            </a:endParaRPr>
          </a:p>
          <a:p>
            <a:pPr>
              <a:buFont typeface="Wingdings" pitchFamily="2" charset="2"/>
              <a:buChar char="ü"/>
            </a:pPr>
            <a:r>
              <a:rPr lang="en-US" sz="1800" b="0" i="1" dirty="0" smtClean="0">
                <a:latin typeface="Helvetica" charset="0"/>
              </a:rPr>
              <a:t>Fundraising Success</a:t>
            </a:r>
            <a:r>
              <a:rPr lang="en-US" sz="1800" b="0" dirty="0" smtClean="0">
                <a:latin typeface="Helvetica" charset="0"/>
              </a:rPr>
              <a:t> (Periodical): www.fundraisingsuccessmag.com</a:t>
            </a:r>
          </a:p>
          <a:p>
            <a:pPr>
              <a:buFont typeface="Wingdings" pitchFamily="2" charset="2"/>
              <a:buChar char="ü"/>
            </a:pPr>
            <a:endParaRPr lang="en-US" sz="1000" b="0" dirty="0" smtClean="0">
              <a:latin typeface="Helvetica" charset="0"/>
            </a:endParaRPr>
          </a:p>
          <a:p>
            <a:pPr>
              <a:buFont typeface="Wingdings" pitchFamily="2" charset="2"/>
              <a:buChar char="ü"/>
            </a:pPr>
            <a:r>
              <a:rPr lang="en-US" sz="1800" b="0" i="1" dirty="0" smtClean="0">
                <a:latin typeface="Helvetica" charset="0"/>
              </a:rPr>
              <a:t>Grassroots Fundraising Journal</a:t>
            </a:r>
            <a:r>
              <a:rPr lang="en-US" sz="1800" b="0" dirty="0" smtClean="0">
                <a:latin typeface="Helvetica" charset="0"/>
              </a:rPr>
              <a:t> (Magazine): www.grassrootsfundraising.org</a:t>
            </a:r>
          </a:p>
          <a:p>
            <a:pPr>
              <a:buFont typeface="Wingdings" pitchFamily="2" charset="2"/>
              <a:buChar char="ü"/>
            </a:pPr>
            <a:endParaRPr lang="en-US" sz="1000" b="0" dirty="0" smtClean="0">
              <a:latin typeface="Helvetica" charset="0"/>
            </a:endParaRPr>
          </a:p>
          <a:p>
            <a:pPr>
              <a:buFont typeface="Wingdings" pitchFamily="2" charset="2"/>
              <a:buChar char="ü"/>
            </a:pPr>
            <a:r>
              <a:rPr lang="en-US" sz="1800" b="0" dirty="0" smtClean="0">
                <a:latin typeface="Helvetica" charset="0"/>
              </a:rPr>
              <a:t>Donor Development Databases: www.wealthengine.com, www.kintera.com</a:t>
            </a:r>
          </a:p>
          <a:p>
            <a:pPr>
              <a:buFont typeface="Wingdings" pitchFamily="2" charset="2"/>
              <a:buChar char="ü"/>
            </a:pPr>
            <a:endParaRPr lang="en-US" sz="1000" b="0" dirty="0" smtClean="0">
              <a:latin typeface="Helvetica" charset="0"/>
            </a:endParaRPr>
          </a:p>
          <a:p>
            <a:pPr>
              <a:buFont typeface="Wingdings" pitchFamily="2" charset="2"/>
              <a:buChar char="ü"/>
            </a:pPr>
            <a:r>
              <a:rPr lang="en-US" sz="1800" b="0" dirty="0" smtClean="0">
                <a:latin typeface="Helvetica" charset="0"/>
              </a:rPr>
              <a:t>Board Source: www.boardsource.org </a:t>
            </a:r>
          </a:p>
          <a:p>
            <a:pPr>
              <a:buFont typeface="Wingdings" pitchFamily="2" charset="2"/>
              <a:buChar char="ü"/>
            </a:pPr>
            <a:endParaRPr lang="en-US" sz="1000" b="0" dirty="0" smtClean="0">
              <a:latin typeface="Helvetica" charset="0"/>
            </a:endParaRPr>
          </a:p>
          <a:p>
            <a:pPr>
              <a:buFont typeface="Wingdings" pitchFamily="2" charset="2"/>
              <a:buChar char="ü"/>
            </a:pPr>
            <a:r>
              <a:rPr lang="en-US" sz="1800" b="0" dirty="0" smtClean="0">
                <a:latin typeface="Helvetica" charset="0"/>
              </a:rPr>
              <a:t>National Council of Nonprofits: www.ncna.org </a:t>
            </a:r>
          </a:p>
          <a:p>
            <a:pPr>
              <a:buFont typeface="Wingdings" pitchFamily="2" charset="2"/>
              <a:buChar char="ü"/>
            </a:pPr>
            <a:endParaRPr lang="en-US" sz="1000" b="0" dirty="0" smtClean="0">
              <a:latin typeface="Helvetica" charset="0"/>
            </a:endParaRPr>
          </a:p>
          <a:p>
            <a:pPr>
              <a:buFont typeface="Wingdings" pitchFamily="2" charset="2"/>
              <a:buChar char="ü"/>
            </a:pPr>
            <a:r>
              <a:rPr lang="en-US" sz="1800" b="0" dirty="0" smtClean="0">
                <a:latin typeface="Helvetica" charset="0"/>
              </a:rPr>
              <a:t>Internal Revenue Service: www.irs.gov</a:t>
            </a:r>
          </a:p>
          <a:p>
            <a:pPr>
              <a:buFont typeface="Wingdings" pitchFamily="2" charset="2"/>
              <a:buChar char="ü"/>
            </a:pPr>
            <a:endParaRPr lang="en-US" sz="1000" b="0" u="sng" dirty="0" smtClean="0">
              <a:latin typeface="Helvetica" charset="0"/>
            </a:endParaRPr>
          </a:p>
          <a:p>
            <a:pPr>
              <a:buFont typeface="Wingdings" pitchFamily="2" charset="2"/>
              <a:buChar char="ü"/>
            </a:pPr>
            <a:r>
              <a:rPr lang="en-US" sz="1800" b="0" dirty="0" smtClean="0">
                <a:latin typeface="Helvetica" charset="0"/>
              </a:rPr>
              <a:t>American Legion Auxiliary: www.ALAforVeterans.org</a:t>
            </a:r>
          </a:p>
        </p:txBody>
      </p:sp>
      <p:sp>
        <p:nvSpPr>
          <p:cNvPr id="14340" name="Slide Number Placeholder 4"/>
          <p:cNvSpPr>
            <a:spLocks noGrp="1"/>
          </p:cNvSpPr>
          <p:nvPr>
            <p:ph type="sldNum" sz="quarter" idx="10"/>
          </p:nvPr>
        </p:nvSpPr>
        <p:spPr bwMode="auto">
          <a:noFill/>
          <a:ln>
            <a:miter lim="800000"/>
            <a:headEnd/>
            <a:tailEnd/>
          </a:ln>
        </p:spPr>
        <p:txBody>
          <a:bodyPr/>
          <a:lstStyle/>
          <a:p>
            <a:fld id="{B2CFBF41-2D30-41FD-B3AC-83D4930D3E45}" type="slidenum">
              <a:rPr lang="en-US" smtClean="0"/>
              <a:pPr/>
              <a:t>26</a:t>
            </a:fld>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484438" y="-407988"/>
            <a:ext cx="6202362" cy="1417638"/>
          </a:xfrm>
        </p:spPr>
        <p:txBody>
          <a:bodyPr/>
          <a:lstStyle/>
          <a:p>
            <a:r>
              <a:rPr lang="en-US" dirty="0" smtClean="0">
                <a:latin typeface="Helvetica" charset="0"/>
              </a:rPr>
              <a:t/>
            </a:r>
            <a:br>
              <a:rPr lang="en-US" dirty="0" smtClean="0">
                <a:latin typeface="Helvetica" charset="0"/>
              </a:rPr>
            </a:br>
            <a:r>
              <a:rPr lang="en-US" sz="800" dirty="0" smtClean="0">
                <a:latin typeface="Helvetica" charset="0"/>
              </a:rPr>
              <a:t/>
            </a:r>
            <a:br>
              <a:rPr lang="en-US" sz="800" dirty="0" smtClean="0">
                <a:latin typeface="Helvetica" charset="0"/>
              </a:rPr>
            </a:br>
            <a:r>
              <a:rPr lang="en-US" sz="800" dirty="0" smtClean="0">
                <a:latin typeface="Helvetica" charset="0"/>
              </a:rPr>
              <a:t/>
            </a:r>
            <a:br>
              <a:rPr lang="en-US" sz="800" dirty="0" smtClean="0">
                <a:latin typeface="Helvetica" charset="0"/>
              </a:rPr>
            </a:br>
            <a:r>
              <a:rPr lang="en-US" sz="800" dirty="0" smtClean="0">
                <a:latin typeface="Helvetica" charset="0"/>
              </a:rPr>
              <a:t/>
            </a:r>
            <a:br>
              <a:rPr lang="en-US" sz="800" dirty="0" smtClean="0">
                <a:latin typeface="Helvetica" charset="0"/>
              </a:rPr>
            </a:br>
            <a:r>
              <a:rPr lang="en-US" dirty="0" smtClean="0">
                <a:latin typeface="Helvetica" charset="0"/>
              </a:rPr>
              <a:t>Contact Information</a:t>
            </a:r>
          </a:p>
        </p:txBody>
      </p:sp>
      <p:sp>
        <p:nvSpPr>
          <p:cNvPr id="15363" name="Content Placeholder 2"/>
          <p:cNvSpPr>
            <a:spLocks noGrp="1"/>
          </p:cNvSpPr>
          <p:nvPr>
            <p:ph idx="1"/>
          </p:nvPr>
        </p:nvSpPr>
        <p:spPr>
          <a:xfrm>
            <a:off x="2452688" y="838200"/>
            <a:ext cx="6691312" cy="5287963"/>
          </a:xfrm>
        </p:spPr>
        <p:txBody>
          <a:bodyPr/>
          <a:lstStyle/>
          <a:p>
            <a:pPr>
              <a:buFont typeface="Wingdings" pitchFamily="2" charset="2"/>
              <a:buChar char="ü"/>
            </a:pPr>
            <a:endParaRPr lang="en-US" sz="1800" b="0" dirty="0" smtClean="0">
              <a:latin typeface="Helvetica" charset="0"/>
            </a:endParaRPr>
          </a:p>
          <a:p>
            <a:pPr>
              <a:buFont typeface="Arial" charset="0"/>
              <a:buNone/>
            </a:pPr>
            <a:endParaRPr lang="en-US" sz="1800" b="0" dirty="0" smtClean="0">
              <a:latin typeface="Helvetica" charset="0"/>
            </a:endParaRPr>
          </a:p>
          <a:p>
            <a:pPr>
              <a:buFont typeface="Arial" charset="0"/>
              <a:buNone/>
            </a:pPr>
            <a:endParaRPr lang="en-US" sz="2000" dirty="0" smtClean="0">
              <a:solidFill>
                <a:srgbClr val="CF0031"/>
              </a:solidFill>
              <a:latin typeface="Helvetica" charset="0"/>
            </a:endParaRPr>
          </a:p>
          <a:p>
            <a:pPr>
              <a:buFont typeface="Arial" charset="0"/>
              <a:buNone/>
            </a:pPr>
            <a:endParaRPr lang="en-US" sz="2000" dirty="0">
              <a:solidFill>
                <a:srgbClr val="CF0031"/>
              </a:solidFill>
              <a:latin typeface="Helvetica" charset="0"/>
            </a:endParaRPr>
          </a:p>
          <a:p>
            <a:pPr>
              <a:buFont typeface="Arial" charset="0"/>
              <a:buNone/>
            </a:pPr>
            <a:endParaRPr lang="en-US" sz="2000" dirty="0" smtClean="0">
              <a:solidFill>
                <a:srgbClr val="CF0031"/>
              </a:solidFill>
              <a:latin typeface="Helvetica" charset="0"/>
            </a:endParaRPr>
          </a:p>
          <a:p>
            <a:pPr algn="ctr">
              <a:buFont typeface="Arial" charset="0"/>
              <a:buNone/>
            </a:pPr>
            <a:r>
              <a:rPr lang="en-US" sz="2000" dirty="0" smtClean="0">
                <a:solidFill>
                  <a:srgbClr val="CF0031"/>
                </a:solidFill>
                <a:latin typeface="Helvetica" charset="0"/>
              </a:rPr>
              <a:t>	</a:t>
            </a:r>
            <a:r>
              <a:rPr lang="en-US" dirty="0" smtClean="0">
                <a:solidFill>
                  <a:srgbClr val="CF0031"/>
                </a:solidFill>
                <a:latin typeface="Helvetica" charset="0"/>
              </a:rPr>
              <a:t>Nicole Clapp</a:t>
            </a:r>
          </a:p>
          <a:p>
            <a:pPr algn="ctr">
              <a:buFont typeface="Arial" charset="0"/>
              <a:buNone/>
            </a:pPr>
            <a:r>
              <a:rPr lang="en-US" b="0" dirty="0" smtClean="0">
                <a:latin typeface="Helvetica" charset="0"/>
              </a:rPr>
              <a:t>	National Finance Chairman</a:t>
            </a:r>
          </a:p>
          <a:p>
            <a:pPr algn="ctr">
              <a:buFont typeface="Arial" charset="0"/>
              <a:buNone/>
            </a:pPr>
            <a:r>
              <a:rPr lang="en-US" b="0" dirty="0">
                <a:latin typeface="Helvetica" charset="0"/>
              </a:rPr>
              <a:t>	</a:t>
            </a:r>
            <a:r>
              <a:rPr lang="en-US" b="0" dirty="0" smtClean="0">
                <a:latin typeface="Helvetica" charset="0"/>
              </a:rPr>
              <a:t>nclapp@grantregional.com</a:t>
            </a:r>
          </a:p>
        </p:txBody>
      </p:sp>
      <p:sp>
        <p:nvSpPr>
          <p:cNvPr id="15364" name="Slide Number Placeholder 4"/>
          <p:cNvSpPr>
            <a:spLocks noGrp="1"/>
          </p:cNvSpPr>
          <p:nvPr>
            <p:ph type="sldNum" sz="quarter" idx="10"/>
          </p:nvPr>
        </p:nvSpPr>
        <p:spPr bwMode="auto">
          <a:noFill/>
          <a:ln>
            <a:miter lim="800000"/>
            <a:headEnd/>
            <a:tailEnd/>
          </a:ln>
        </p:spPr>
        <p:txBody>
          <a:bodyPr/>
          <a:lstStyle/>
          <a:p>
            <a:fld id="{06B109C6-AB67-467F-99C8-3852FFC5814A}" type="slidenum">
              <a:rPr lang="en-US" smtClean="0"/>
              <a:pPr/>
              <a:t>27</a:t>
            </a:fld>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7"/>
          <p:cNvSpPr>
            <a:spLocks noGrp="1"/>
          </p:cNvSpPr>
          <p:nvPr>
            <p:ph type="title"/>
          </p:nvPr>
        </p:nvSpPr>
        <p:spPr/>
        <p:txBody>
          <a:bodyPr/>
          <a:lstStyle/>
          <a:p>
            <a:r>
              <a:rPr lang="en-US" dirty="0" smtClean="0">
                <a:latin typeface="Helvetica" charset="0"/>
                <a:ea typeface="ＭＳ Ｐゴシック" pitchFamily="34" charset="-128"/>
              </a:rPr>
              <a:t>Strategic Financial Function</a:t>
            </a:r>
          </a:p>
        </p:txBody>
      </p:sp>
      <p:sp>
        <p:nvSpPr>
          <p:cNvPr id="5123" name="Content Placeholder 8"/>
          <p:cNvSpPr>
            <a:spLocks noGrp="1"/>
          </p:cNvSpPr>
          <p:nvPr>
            <p:ph idx="1"/>
          </p:nvPr>
        </p:nvSpPr>
        <p:spPr/>
        <p:txBody>
          <a:bodyPr/>
          <a:lstStyle/>
          <a:p>
            <a:r>
              <a:rPr lang="en-US" dirty="0" smtClean="0">
                <a:latin typeface="Helvetica" charset="0"/>
                <a:ea typeface="ＭＳ Ｐゴシック" pitchFamily="34" charset="-128"/>
              </a:rPr>
              <a:t>REACTIVE: taking whatever the world gives</a:t>
            </a:r>
          </a:p>
          <a:p>
            <a:endParaRPr lang="en-US" dirty="0" smtClean="0">
              <a:latin typeface="Helvetica" charset="0"/>
              <a:ea typeface="ＭＳ Ｐゴシック" pitchFamily="34" charset="-128"/>
            </a:endParaRPr>
          </a:p>
          <a:p>
            <a:r>
              <a:rPr lang="en-US" dirty="0" smtClean="0">
                <a:latin typeface="Helvetica" charset="0"/>
                <a:ea typeface="ＭＳ Ｐゴシック" pitchFamily="34" charset="-128"/>
              </a:rPr>
              <a:t>OPPORTUNISTIC: seeking out opportunities and positioning themselves to take advantage of them</a:t>
            </a:r>
          </a:p>
          <a:p>
            <a:endParaRPr lang="en-US" dirty="0" smtClean="0">
              <a:latin typeface="Helvetica" charset="0"/>
              <a:ea typeface="ＭＳ Ｐゴシック" pitchFamily="34" charset="-128"/>
            </a:endParaRPr>
          </a:p>
          <a:p>
            <a:r>
              <a:rPr lang="en-US" dirty="0" smtClean="0">
                <a:latin typeface="Helvetica" charset="0"/>
                <a:ea typeface="ＭＳ Ｐゴシック" pitchFamily="34" charset="-128"/>
              </a:rPr>
              <a:t>PROACTIVE: defining their own destinies by working to achieve success</a:t>
            </a:r>
          </a:p>
          <a:p>
            <a:endParaRPr lang="en-US" dirty="0" smtClean="0">
              <a:latin typeface="Helvetica" charset="0"/>
              <a:ea typeface="ＭＳ Ｐゴシック" pitchFamily="34" charset="-128"/>
            </a:endParaRPr>
          </a:p>
        </p:txBody>
      </p:sp>
      <p:sp>
        <p:nvSpPr>
          <p:cNvPr id="5124" name="Slide Number Placeholder 6"/>
          <p:cNvSpPr>
            <a:spLocks noGrp="1"/>
          </p:cNvSpPr>
          <p:nvPr>
            <p:ph type="sldNum" sz="quarter" idx="10"/>
          </p:nvPr>
        </p:nvSpPr>
        <p:spPr bwMode="auto">
          <a:noFill/>
          <a:ln>
            <a:miter lim="800000"/>
            <a:headEnd/>
            <a:tailEnd/>
          </a:ln>
        </p:spPr>
        <p:txBody>
          <a:bodyPr/>
          <a:lstStyle/>
          <a:p>
            <a:fld id="{30EF431D-8F9B-4451-A516-CCB4887F16A8}" type="slidenum">
              <a:rPr lang="en-US" smtClean="0">
                <a:ea typeface="ＭＳ Ｐゴシック" pitchFamily="34" charset="-128"/>
              </a:rPr>
              <a:pPr/>
              <a:t>3</a:t>
            </a:fld>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dirty="0" smtClean="0">
                <a:latin typeface="Helvetica" charset="0"/>
                <a:ea typeface="ＭＳ Ｐゴシック" pitchFamily="34" charset="-128"/>
              </a:rPr>
              <a:t>Financial Management Cycle</a:t>
            </a:r>
          </a:p>
        </p:txBody>
      </p:sp>
      <p:sp>
        <p:nvSpPr>
          <p:cNvPr id="6147" name="Slide Number Placeholder 4"/>
          <p:cNvSpPr>
            <a:spLocks noGrp="1"/>
          </p:cNvSpPr>
          <p:nvPr>
            <p:ph type="sldNum" sz="quarter" idx="10"/>
          </p:nvPr>
        </p:nvSpPr>
        <p:spPr bwMode="auto">
          <a:noFill/>
          <a:ln>
            <a:miter lim="800000"/>
            <a:headEnd/>
            <a:tailEnd/>
          </a:ln>
        </p:spPr>
        <p:txBody>
          <a:bodyPr/>
          <a:lstStyle/>
          <a:p>
            <a:fld id="{688887D5-7131-4DF1-A097-33805DE8EF8B}" type="slidenum">
              <a:rPr lang="en-US" smtClean="0">
                <a:ea typeface="ＭＳ Ｐゴシック" pitchFamily="34" charset="-128"/>
              </a:rPr>
              <a:pPr/>
              <a:t>4</a:t>
            </a:fld>
            <a:endParaRPr lang="en-US" dirty="0" smtClean="0">
              <a:ea typeface="ＭＳ Ｐゴシック" pitchFamily="34" charset="-128"/>
            </a:endParaRPr>
          </a:p>
        </p:txBody>
      </p:sp>
      <p:pic>
        <p:nvPicPr>
          <p:cNvPr id="6148" name="Content Placeholder 4" descr="http://www.nonprofitaccountingbasics.org/system/files/03-01-00-Header-image.gif"/>
          <p:cNvPicPr>
            <a:picLocks noGrp="1"/>
          </p:cNvPicPr>
          <p:nvPr>
            <p:ph idx="1"/>
          </p:nvPr>
        </p:nvPicPr>
        <p:blipFill>
          <a:blip r:embed="rId3"/>
          <a:srcRect/>
          <a:stretch>
            <a:fillRect/>
          </a:stretch>
        </p:blipFill>
        <p:spPr>
          <a:xfrm>
            <a:off x="2408238" y="1082675"/>
            <a:ext cx="6278562" cy="51816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latin typeface="Helvetica" charset="0"/>
                <a:ea typeface="ＭＳ Ｐゴシック" pitchFamily="34" charset="-128"/>
              </a:rPr>
              <a:t>Stewardship &amp; Accountability</a:t>
            </a:r>
          </a:p>
        </p:txBody>
      </p:sp>
      <p:sp>
        <p:nvSpPr>
          <p:cNvPr id="7171" name="Content Placeholder 2"/>
          <p:cNvSpPr>
            <a:spLocks noGrp="1"/>
          </p:cNvSpPr>
          <p:nvPr>
            <p:ph idx="1"/>
          </p:nvPr>
        </p:nvSpPr>
        <p:spPr>
          <a:xfrm>
            <a:off x="2408238" y="1600200"/>
            <a:ext cx="6691312" cy="4525963"/>
          </a:xfrm>
        </p:spPr>
        <p:txBody>
          <a:bodyPr/>
          <a:lstStyle/>
          <a:p>
            <a:r>
              <a:rPr lang="en-US" sz="2800" dirty="0" smtClean="0">
                <a:latin typeface="Helvetica" charset="0"/>
                <a:ea typeface="ＭＳ Ｐゴシック" pitchFamily="34" charset="-128"/>
              </a:rPr>
              <a:t>Accurate &amp; dependable accounting</a:t>
            </a:r>
          </a:p>
          <a:p>
            <a:r>
              <a:rPr lang="en-US" sz="2800" dirty="0" smtClean="0">
                <a:latin typeface="Helvetica" charset="0"/>
                <a:ea typeface="ＭＳ Ｐゴシック" pitchFamily="34" charset="-128"/>
              </a:rPr>
              <a:t>Effective internal controls &amp; procedures</a:t>
            </a:r>
          </a:p>
          <a:p>
            <a:r>
              <a:rPr lang="en-US" sz="2800" dirty="0" smtClean="0">
                <a:latin typeface="Helvetica" charset="0"/>
                <a:ea typeface="ＭＳ Ｐゴシック" pitchFamily="34" charset="-128"/>
              </a:rPr>
              <a:t>Transparent reporting</a:t>
            </a:r>
          </a:p>
          <a:p>
            <a:r>
              <a:rPr lang="en-US" sz="2800" dirty="0" smtClean="0">
                <a:latin typeface="Helvetica" charset="0"/>
                <a:ea typeface="ＭＳ Ｐゴシック" pitchFamily="34" charset="-128"/>
              </a:rPr>
              <a:t>Informed analysis</a:t>
            </a:r>
          </a:p>
          <a:p>
            <a:r>
              <a:rPr lang="en-US" sz="2800" dirty="0" smtClean="0">
                <a:latin typeface="Helvetica" charset="0"/>
                <a:ea typeface="ＭＳ Ｐゴシック" pitchFamily="34" charset="-128"/>
              </a:rPr>
              <a:t>Responsible planning</a:t>
            </a:r>
          </a:p>
          <a:p>
            <a:r>
              <a:rPr lang="en-US" sz="2800" dirty="0" smtClean="0">
                <a:latin typeface="Helvetica" charset="0"/>
                <a:ea typeface="ＭＳ Ｐゴシック" pitchFamily="34" charset="-128"/>
              </a:rPr>
              <a:t>Appropriate responses to financial data</a:t>
            </a:r>
          </a:p>
          <a:p>
            <a:pPr>
              <a:buFont typeface="Arial" pitchFamily="34" charset="0"/>
              <a:buNone/>
            </a:pPr>
            <a:endParaRPr lang="en-US" dirty="0" smtClean="0">
              <a:latin typeface="Helvetica" charset="0"/>
              <a:ea typeface="ＭＳ Ｐゴシック" pitchFamily="34" charset="-128"/>
            </a:endParaRPr>
          </a:p>
        </p:txBody>
      </p:sp>
      <p:sp>
        <p:nvSpPr>
          <p:cNvPr id="7172" name="Slide Number Placeholder 3"/>
          <p:cNvSpPr>
            <a:spLocks noGrp="1"/>
          </p:cNvSpPr>
          <p:nvPr>
            <p:ph type="sldNum" sz="quarter" idx="10"/>
          </p:nvPr>
        </p:nvSpPr>
        <p:spPr bwMode="auto">
          <a:noFill/>
          <a:ln>
            <a:miter lim="800000"/>
            <a:headEnd/>
            <a:tailEnd/>
          </a:ln>
        </p:spPr>
        <p:txBody>
          <a:bodyPr/>
          <a:lstStyle/>
          <a:p>
            <a:fld id="{CBFB931D-B95A-4C2F-8CFE-2247DF83CD00}" type="slidenum">
              <a:rPr lang="en-US" smtClean="0">
                <a:ea typeface="ＭＳ Ｐゴシック" pitchFamily="34" charset="-128"/>
              </a:rPr>
              <a:pPr/>
              <a:t>5</a:t>
            </a:fld>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latin typeface="Helvetica" charset="0"/>
                <a:ea typeface="ＭＳ Ｐゴシック" pitchFamily="34" charset="-128"/>
              </a:rPr>
              <a:t>Finance Committee Responsibilities</a:t>
            </a:r>
          </a:p>
        </p:txBody>
      </p:sp>
      <p:sp>
        <p:nvSpPr>
          <p:cNvPr id="3" name="Content Placeholder 2"/>
          <p:cNvSpPr>
            <a:spLocks noGrp="1"/>
          </p:cNvSpPr>
          <p:nvPr>
            <p:ph idx="1"/>
          </p:nvPr>
        </p:nvSpPr>
        <p:spPr/>
        <p:txBody>
          <a:bodyPr/>
          <a:lstStyle/>
          <a:p>
            <a:pPr marL="651510" indent="-514350">
              <a:buFont typeface="+mj-lt"/>
              <a:buAutoNum type="arabicPeriod"/>
              <a:defRPr/>
            </a:pPr>
            <a:r>
              <a:rPr lang="en-US" sz="2000" dirty="0" smtClean="0"/>
              <a:t>Budgeting and financial planning</a:t>
            </a:r>
          </a:p>
          <a:p>
            <a:pPr marL="651510" indent="-514350">
              <a:buFont typeface="+mj-lt"/>
              <a:buAutoNum type="arabicPeriod"/>
              <a:defRPr/>
            </a:pPr>
            <a:r>
              <a:rPr lang="en-US" sz="2000" dirty="0" smtClean="0"/>
              <a:t>Monitors that adequate funds are available for the plan</a:t>
            </a:r>
          </a:p>
          <a:p>
            <a:pPr marL="651510" indent="-514350">
              <a:buFont typeface="+mj-lt"/>
              <a:buAutoNum type="arabicPeriod"/>
              <a:defRPr/>
            </a:pPr>
            <a:r>
              <a:rPr lang="en-US" sz="2000" dirty="0" smtClean="0"/>
              <a:t>Safeguards assets</a:t>
            </a:r>
          </a:p>
          <a:p>
            <a:pPr marL="651510" indent="-514350">
              <a:buFont typeface="+mj-lt"/>
              <a:buAutoNum type="arabicPeriod"/>
              <a:defRPr/>
            </a:pPr>
            <a:r>
              <a:rPr lang="en-US" sz="2000" dirty="0" smtClean="0"/>
              <a:t>Drafts fiscal policies</a:t>
            </a:r>
          </a:p>
          <a:p>
            <a:pPr marL="651510" indent="-514350">
              <a:buFont typeface="+mj-lt"/>
              <a:buAutoNum type="arabicPeriod"/>
              <a:defRPr/>
            </a:pPr>
            <a:r>
              <a:rPr lang="en-US" sz="2000" dirty="0" smtClean="0"/>
              <a:t>Anticipates financial challenges</a:t>
            </a:r>
          </a:p>
          <a:p>
            <a:pPr marL="651510" indent="-514350">
              <a:buFont typeface="+mj-lt"/>
              <a:buAutoNum type="arabicPeriod"/>
              <a:defRPr/>
            </a:pPr>
            <a:r>
              <a:rPr lang="en-US" sz="2000" dirty="0" smtClean="0"/>
              <a:t>Ensures that the board receives accurate and complete information</a:t>
            </a:r>
          </a:p>
          <a:p>
            <a:pPr marL="651510" indent="-514350">
              <a:buFont typeface="+mj-lt"/>
              <a:buAutoNum type="arabicPeriod"/>
              <a:defRPr/>
            </a:pPr>
            <a:r>
              <a:rPr lang="en-US" sz="2000" dirty="0" smtClean="0"/>
              <a:t>Helps the board understand the organization’s financial statements and the general financial situation</a:t>
            </a:r>
          </a:p>
          <a:p>
            <a:pPr marL="651510" indent="-514350">
              <a:buFont typeface="+mj-lt"/>
              <a:buAutoNum type="arabicPeriod"/>
              <a:defRPr/>
            </a:pPr>
            <a:r>
              <a:rPr lang="en-US" sz="2000" dirty="0" smtClean="0"/>
              <a:t>Ensures that federal, state and local compliance reporting takes place</a:t>
            </a:r>
          </a:p>
          <a:p>
            <a:pPr marL="651510" indent="-514350">
              <a:buFont typeface="Arial" charset="0"/>
              <a:buAutoNum type="arabicPeriod"/>
              <a:defRPr/>
            </a:pPr>
            <a:endParaRPr lang="en-US" dirty="0" smtClean="0"/>
          </a:p>
          <a:p>
            <a:pPr marL="651510" indent="-514350">
              <a:buFont typeface="Arial" charset="0"/>
              <a:buAutoNum type="arabicPeriod"/>
              <a:defRPr/>
            </a:pPr>
            <a:endParaRPr lang="en-US" dirty="0" smtClean="0"/>
          </a:p>
          <a:p>
            <a:pPr marL="651510" indent="-514350">
              <a:buFont typeface="Arial" charset="0"/>
              <a:buAutoNum type="arabicPeriod"/>
              <a:defRPr/>
            </a:pPr>
            <a:endParaRPr lang="en-US" dirty="0" smtClean="0"/>
          </a:p>
          <a:p>
            <a:pPr marL="651510" indent="-514350">
              <a:buFont typeface="+mj-lt"/>
              <a:buAutoNum type="arabicPeriod"/>
              <a:defRPr/>
            </a:pPr>
            <a:endParaRPr lang="en-US" dirty="0" smtClean="0"/>
          </a:p>
          <a:p>
            <a:pPr>
              <a:buFont typeface="Arial" charset="0"/>
              <a:buChar char="•"/>
              <a:defRPr/>
            </a:pPr>
            <a:endParaRPr lang="en-US" dirty="0"/>
          </a:p>
        </p:txBody>
      </p:sp>
      <p:sp>
        <p:nvSpPr>
          <p:cNvPr id="8196" name="Slide Number Placeholder 3"/>
          <p:cNvSpPr>
            <a:spLocks noGrp="1"/>
          </p:cNvSpPr>
          <p:nvPr>
            <p:ph type="sldNum" sz="quarter" idx="10"/>
          </p:nvPr>
        </p:nvSpPr>
        <p:spPr bwMode="auto">
          <a:noFill/>
          <a:ln>
            <a:miter lim="800000"/>
            <a:headEnd/>
            <a:tailEnd/>
          </a:ln>
        </p:spPr>
        <p:txBody>
          <a:bodyPr/>
          <a:lstStyle/>
          <a:p>
            <a:fld id="{7907C7C6-B7CA-4BA6-BDEB-2DDED5338C37}" type="slidenum">
              <a:rPr lang="en-US" smtClean="0">
                <a:ea typeface="ＭＳ Ｐゴシック" pitchFamily="34" charset="-128"/>
              </a:rPr>
              <a:pPr/>
              <a:t>6</a:t>
            </a:fld>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latin typeface="Helvetica" charset="0"/>
                <a:ea typeface="ＭＳ Ｐゴシック" pitchFamily="34" charset="-128"/>
              </a:rPr>
              <a:t>Systems &amp; Procedures</a:t>
            </a:r>
            <a:br>
              <a:rPr lang="en-US" dirty="0" smtClean="0">
                <a:latin typeface="Helvetica" charset="0"/>
                <a:ea typeface="ＭＳ Ｐゴシック" pitchFamily="34" charset="-128"/>
              </a:rPr>
            </a:br>
            <a:endParaRPr lang="en-US" dirty="0" smtClean="0">
              <a:latin typeface="Helvetica" charset="0"/>
              <a:ea typeface="ＭＳ Ｐゴシック" pitchFamily="34" charset="-128"/>
            </a:endParaRPr>
          </a:p>
        </p:txBody>
      </p:sp>
      <p:sp>
        <p:nvSpPr>
          <p:cNvPr id="9219" name="Content Placeholder 2"/>
          <p:cNvSpPr>
            <a:spLocks noGrp="1"/>
          </p:cNvSpPr>
          <p:nvPr>
            <p:ph idx="1"/>
          </p:nvPr>
        </p:nvSpPr>
        <p:spPr>
          <a:xfrm>
            <a:off x="2408238" y="1417638"/>
            <a:ext cx="6278562" cy="4708525"/>
          </a:xfrm>
        </p:spPr>
        <p:txBody>
          <a:bodyPr/>
          <a:lstStyle/>
          <a:p>
            <a:pPr marL="457200" indent="-457200">
              <a:buFont typeface="Calibri" pitchFamily="34" charset="0"/>
              <a:buAutoNum type="arabicPeriod"/>
            </a:pPr>
            <a:r>
              <a:rPr lang="en-US" sz="2200" dirty="0" smtClean="0">
                <a:latin typeface="Helvetica" charset="0"/>
                <a:ea typeface="ＭＳ Ｐゴシック" pitchFamily="34" charset="-128"/>
              </a:rPr>
              <a:t>Design internal processing forms</a:t>
            </a:r>
          </a:p>
          <a:p>
            <a:pPr marL="457200" indent="-457200">
              <a:buFont typeface="Calibri" pitchFamily="34" charset="0"/>
              <a:buAutoNum type="arabicPeriod"/>
            </a:pPr>
            <a:r>
              <a:rPr lang="en-US" sz="2200" dirty="0" smtClean="0">
                <a:latin typeface="Helvetica" charset="0"/>
                <a:ea typeface="ＭＳ Ｐゴシック" pitchFamily="34" charset="-128"/>
              </a:rPr>
              <a:t>Do things on a regular schedule</a:t>
            </a:r>
          </a:p>
          <a:p>
            <a:pPr marL="457200" indent="-457200">
              <a:buFont typeface="Calibri" pitchFamily="34" charset="0"/>
              <a:buAutoNum type="arabicPeriod"/>
            </a:pPr>
            <a:r>
              <a:rPr lang="en-US" sz="2200" dirty="0" smtClean="0">
                <a:latin typeface="Helvetica" charset="0"/>
                <a:ea typeface="ＭＳ Ｐゴシック" pitchFamily="34" charset="-128"/>
              </a:rPr>
              <a:t>Keep a calendar with finance-related deadlines</a:t>
            </a:r>
          </a:p>
          <a:p>
            <a:pPr marL="457200" indent="-457200">
              <a:buFont typeface="Calibri" pitchFamily="34" charset="0"/>
              <a:buAutoNum type="arabicPeriod"/>
            </a:pPr>
            <a:r>
              <a:rPr lang="en-US" sz="2200" dirty="0" smtClean="0">
                <a:latin typeface="Helvetica" charset="0"/>
                <a:ea typeface="ＭＳ Ｐゴシック" pitchFamily="34" charset="-128"/>
              </a:rPr>
              <a:t>Develop a month-end checklist</a:t>
            </a:r>
          </a:p>
          <a:p>
            <a:pPr marL="457200" indent="-457200">
              <a:buFont typeface="Calibri" pitchFamily="34" charset="0"/>
              <a:buAutoNum type="arabicPeriod"/>
            </a:pPr>
            <a:r>
              <a:rPr lang="en-US" sz="2200" dirty="0" smtClean="0">
                <a:latin typeface="Helvetica" charset="0"/>
                <a:ea typeface="ＭＳ Ｐゴシック" pitchFamily="34" charset="-128"/>
              </a:rPr>
              <a:t>Write notes as ideas, issues and questions arise</a:t>
            </a:r>
          </a:p>
          <a:p>
            <a:pPr marL="457200" indent="-457200">
              <a:buFont typeface="Calibri" pitchFamily="34" charset="0"/>
              <a:buAutoNum type="arabicPeriod"/>
            </a:pPr>
            <a:r>
              <a:rPr lang="en-US" sz="2200" dirty="0" smtClean="0">
                <a:latin typeface="Helvetica" charset="0"/>
                <a:ea typeface="ＭＳ Ｐゴシック" pitchFamily="34" charset="-128"/>
              </a:rPr>
              <a:t>Keep a financial statement binder</a:t>
            </a:r>
          </a:p>
          <a:p>
            <a:pPr marL="457200" indent="-457200">
              <a:buFont typeface="Calibri" pitchFamily="34" charset="0"/>
              <a:buAutoNum type="arabicPeriod"/>
            </a:pPr>
            <a:r>
              <a:rPr lang="en-US" sz="2200" dirty="0" smtClean="0">
                <a:latin typeface="Helvetica" charset="0"/>
                <a:ea typeface="ＭＳ Ｐゴシック" pitchFamily="34" charset="-128"/>
              </a:rPr>
              <a:t>Keep an audit folder</a:t>
            </a:r>
          </a:p>
          <a:p>
            <a:pPr marL="457200" indent="-457200">
              <a:buFont typeface="Calibri" pitchFamily="34" charset="0"/>
              <a:buAutoNum type="arabicPeriod"/>
            </a:pPr>
            <a:r>
              <a:rPr lang="en-US" sz="2200" dirty="0" smtClean="0">
                <a:latin typeface="Helvetica" charset="0"/>
                <a:ea typeface="ＭＳ Ｐゴシック" pitchFamily="34" charset="-128"/>
              </a:rPr>
              <a:t>Update your chart of accounts</a:t>
            </a:r>
          </a:p>
          <a:p>
            <a:pPr marL="457200" indent="-457200">
              <a:buFont typeface="Calibri" pitchFamily="34" charset="0"/>
              <a:buAutoNum type="arabicPeriod"/>
            </a:pPr>
            <a:r>
              <a:rPr lang="en-US" sz="2200" dirty="0" smtClean="0">
                <a:latin typeface="Helvetica" charset="0"/>
                <a:ea typeface="ＭＳ Ｐゴシック" pitchFamily="34" charset="-128"/>
              </a:rPr>
              <a:t>Securely store organization documents and records</a:t>
            </a:r>
          </a:p>
        </p:txBody>
      </p:sp>
      <p:sp>
        <p:nvSpPr>
          <p:cNvPr id="9220" name="Slide Number Placeholder 4"/>
          <p:cNvSpPr>
            <a:spLocks noGrp="1"/>
          </p:cNvSpPr>
          <p:nvPr>
            <p:ph type="sldNum" sz="quarter" idx="10"/>
          </p:nvPr>
        </p:nvSpPr>
        <p:spPr bwMode="auto">
          <a:noFill/>
          <a:ln>
            <a:miter lim="800000"/>
            <a:headEnd/>
            <a:tailEnd/>
          </a:ln>
        </p:spPr>
        <p:txBody>
          <a:bodyPr/>
          <a:lstStyle/>
          <a:p>
            <a:fld id="{CE44153E-CA51-45C6-A51D-894F3494789E}" type="slidenum">
              <a:rPr lang="en-US" smtClean="0">
                <a:ea typeface="ＭＳ Ｐゴシック" pitchFamily="34" charset="-128"/>
              </a:rPr>
              <a:pPr/>
              <a:t>7</a:t>
            </a:fld>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latin typeface="Helvetica" charset="0"/>
                <a:ea typeface="ＭＳ Ｐゴシック" pitchFamily="34" charset="-128"/>
              </a:rPr>
              <a:t>Policies</a:t>
            </a:r>
          </a:p>
        </p:txBody>
      </p:sp>
      <p:sp>
        <p:nvSpPr>
          <p:cNvPr id="10243" name="Content Placeholder 4"/>
          <p:cNvSpPr>
            <a:spLocks noGrp="1"/>
          </p:cNvSpPr>
          <p:nvPr>
            <p:ph sz="half" idx="1"/>
          </p:nvPr>
        </p:nvSpPr>
        <p:spPr>
          <a:xfrm>
            <a:off x="2408238" y="1417638"/>
            <a:ext cx="3201987" cy="4708525"/>
          </a:xfrm>
        </p:spPr>
        <p:txBody>
          <a:bodyPr/>
          <a:lstStyle/>
          <a:p>
            <a:r>
              <a:rPr lang="en-US" dirty="0" smtClean="0">
                <a:latin typeface="Helvetica" charset="0"/>
                <a:ea typeface="ＭＳ Ｐゴシック" pitchFamily="34" charset="-128"/>
              </a:rPr>
              <a:t>Bank Accounts</a:t>
            </a:r>
          </a:p>
          <a:p>
            <a:r>
              <a:rPr lang="en-US" dirty="0" smtClean="0">
                <a:latin typeface="Helvetica" charset="0"/>
                <a:ea typeface="ＭＳ Ｐゴシック" pitchFamily="34" charset="-128"/>
              </a:rPr>
              <a:t>Credit Cards</a:t>
            </a:r>
          </a:p>
          <a:p>
            <a:r>
              <a:rPr lang="en-US" dirty="0" smtClean="0">
                <a:latin typeface="Helvetica" charset="0"/>
                <a:ea typeface="ＭＳ Ｐゴシック" pitchFamily="34" charset="-128"/>
              </a:rPr>
              <a:t>Cash Mgmt.</a:t>
            </a:r>
          </a:p>
          <a:p>
            <a:r>
              <a:rPr lang="en-US" dirty="0" smtClean="0">
                <a:latin typeface="Helvetica" charset="0"/>
                <a:ea typeface="ＭＳ Ｐゴシック" pitchFamily="34" charset="-128"/>
              </a:rPr>
              <a:t>Investments</a:t>
            </a:r>
          </a:p>
          <a:p>
            <a:r>
              <a:rPr lang="en-US" dirty="0" smtClean="0">
                <a:latin typeface="Helvetica" charset="0"/>
                <a:ea typeface="ＭＳ Ｐゴシック" pitchFamily="34" charset="-128"/>
              </a:rPr>
              <a:t>Record Retention</a:t>
            </a:r>
          </a:p>
          <a:p>
            <a:r>
              <a:rPr lang="en-US" dirty="0" smtClean="0">
                <a:latin typeface="Helvetica" charset="0"/>
                <a:ea typeface="ＭＳ Ｐゴシック" pitchFamily="34" charset="-128"/>
              </a:rPr>
              <a:t>Internal Controls</a:t>
            </a:r>
          </a:p>
          <a:p>
            <a:r>
              <a:rPr lang="en-US" dirty="0" smtClean="0">
                <a:latin typeface="Helvetica" charset="0"/>
                <a:ea typeface="ＭＳ Ｐゴシック" pitchFamily="34" charset="-128"/>
              </a:rPr>
              <a:t>Employees</a:t>
            </a:r>
          </a:p>
          <a:p>
            <a:endParaRPr lang="en-US" dirty="0" smtClean="0">
              <a:latin typeface="Helvetica" charset="0"/>
              <a:ea typeface="ＭＳ Ｐゴシック" pitchFamily="34" charset="-128"/>
            </a:endParaRPr>
          </a:p>
        </p:txBody>
      </p:sp>
      <p:sp>
        <p:nvSpPr>
          <p:cNvPr id="10244" name="Content Placeholder 5"/>
          <p:cNvSpPr>
            <a:spLocks noGrp="1"/>
          </p:cNvSpPr>
          <p:nvPr>
            <p:ph sz="half" idx="2"/>
          </p:nvPr>
        </p:nvSpPr>
        <p:spPr>
          <a:xfrm>
            <a:off x="5610225" y="1417638"/>
            <a:ext cx="3489325" cy="4708525"/>
          </a:xfrm>
        </p:spPr>
        <p:txBody>
          <a:bodyPr/>
          <a:lstStyle/>
          <a:p>
            <a:r>
              <a:rPr lang="en-US" dirty="0" smtClean="0">
                <a:latin typeface="Helvetica" charset="0"/>
                <a:ea typeface="ＭＳ Ｐゴシック" pitchFamily="34" charset="-128"/>
              </a:rPr>
              <a:t>Insurance Coverage</a:t>
            </a:r>
          </a:p>
          <a:p>
            <a:r>
              <a:rPr lang="en-US" dirty="0" smtClean="0">
                <a:latin typeface="Helvetica" charset="0"/>
                <a:ea typeface="ＭＳ Ｐゴシック" pitchFamily="34" charset="-128"/>
              </a:rPr>
              <a:t>Volunteers</a:t>
            </a:r>
          </a:p>
          <a:p>
            <a:r>
              <a:rPr lang="en-US" dirty="0" smtClean="0">
                <a:latin typeface="Helvetica" charset="0"/>
                <a:ea typeface="ＭＳ Ｐゴシック" pitchFamily="34" charset="-128"/>
              </a:rPr>
              <a:t>Conflict of Interest</a:t>
            </a:r>
          </a:p>
          <a:p>
            <a:r>
              <a:rPr lang="en-US" dirty="0" smtClean="0">
                <a:latin typeface="Helvetica" charset="0"/>
                <a:ea typeface="ＭＳ Ｐゴシック" pitchFamily="34" charset="-128"/>
              </a:rPr>
              <a:t>Gift Acceptance</a:t>
            </a:r>
          </a:p>
          <a:p>
            <a:r>
              <a:rPr lang="en-US" dirty="0" smtClean="0">
                <a:latin typeface="Helvetica" charset="0"/>
                <a:ea typeface="ＭＳ Ｐゴシック" pitchFamily="34" charset="-128"/>
              </a:rPr>
              <a:t>Privacy</a:t>
            </a:r>
          </a:p>
          <a:p>
            <a:r>
              <a:rPr lang="en-US" dirty="0" smtClean="0">
                <a:latin typeface="Helvetica" charset="0"/>
                <a:ea typeface="ＭＳ Ｐゴシック" pitchFamily="34" charset="-128"/>
              </a:rPr>
              <a:t>IT &amp; Security</a:t>
            </a:r>
          </a:p>
          <a:p>
            <a:r>
              <a:rPr lang="en-US" dirty="0" smtClean="0">
                <a:latin typeface="Helvetica" charset="0"/>
                <a:ea typeface="ＭＳ Ｐゴシック" pitchFamily="34" charset="-128"/>
              </a:rPr>
              <a:t>Whistleblower</a:t>
            </a:r>
          </a:p>
        </p:txBody>
      </p:sp>
      <p:sp>
        <p:nvSpPr>
          <p:cNvPr id="10245" name="Slide Number Placeholder 3"/>
          <p:cNvSpPr>
            <a:spLocks noGrp="1"/>
          </p:cNvSpPr>
          <p:nvPr>
            <p:ph type="sldNum" sz="quarter" idx="10"/>
          </p:nvPr>
        </p:nvSpPr>
        <p:spPr bwMode="auto">
          <a:noFill/>
          <a:ln>
            <a:miter lim="800000"/>
            <a:headEnd/>
            <a:tailEnd/>
          </a:ln>
        </p:spPr>
        <p:txBody>
          <a:bodyPr/>
          <a:lstStyle/>
          <a:p>
            <a:fld id="{17A4B977-2B7F-48D5-921D-8BFF46E3A6EC}" type="slidenum">
              <a:rPr lang="en-US" smtClean="0">
                <a:ea typeface="ＭＳ Ｐゴシック" pitchFamily="34" charset="-128"/>
              </a:rPr>
              <a:pPr/>
              <a:t>8</a:t>
            </a:fld>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latin typeface="Helvetica" charset="0"/>
                <a:ea typeface="ＭＳ Ｐゴシック" pitchFamily="34" charset="-128"/>
              </a:rPr>
              <a:t>Operating Reserves</a:t>
            </a:r>
            <a:br>
              <a:rPr lang="en-US" dirty="0" smtClean="0">
                <a:latin typeface="Helvetica" charset="0"/>
                <a:ea typeface="ＭＳ Ｐゴシック" pitchFamily="34" charset="-128"/>
              </a:rPr>
            </a:br>
            <a:r>
              <a:rPr lang="en-US" dirty="0" smtClean="0">
                <a:latin typeface="Helvetica" charset="0"/>
                <a:ea typeface="ＭＳ Ｐゴシック" pitchFamily="34" charset="-128"/>
              </a:rPr>
              <a:t>	</a:t>
            </a:r>
            <a:r>
              <a:rPr lang="en-US" sz="2400" dirty="0" smtClean="0">
                <a:latin typeface="Helvetica" charset="0"/>
                <a:ea typeface="ＭＳ Ｐゴシック" pitchFamily="34" charset="-128"/>
              </a:rPr>
              <a:t>What are they &amp; why have them?</a:t>
            </a:r>
          </a:p>
        </p:txBody>
      </p:sp>
      <p:sp>
        <p:nvSpPr>
          <p:cNvPr id="11267" name="Content Placeholder 2"/>
          <p:cNvSpPr>
            <a:spLocks noGrp="1"/>
          </p:cNvSpPr>
          <p:nvPr>
            <p:ph idx="1"/>
          </p:nvPr>
        </p:nvSpPr>
        <p:spPr/>
        <p:txBody>
          <a:bodyPr/>
          <a:lstStyle/>
          <a:p>
            <a:r>
              <a:rPr lang="en-US" sz="2800" dirty="0" smtClean="0">
                <a:latin typeface="Helvetica" charset="0"/>
                <a:ea typeface="ＭＳ Ｐゴシック" pitchFamily="34" charset="-128"/>
              </a:rPr>
              <a:t>Rainy day fund</a:t>
            </a:r>
          </a:p>
          <a:p>
            <a:r>
              <a:rPr lang="en-US" sz="2800" dirty="0" smtClean="0">
                <a:latin typeface="Helvetica" charset="0"/>
                <a:ea typeface="ＭＳ Ｐゴシック" pitchFamily="34" charset="-128"/>
              </a:rPr>
              <a:t>Unrestricted surpluses that are liquid</a:t>
            </a:r>
          </a:p>
          <a:p>
            <a:r>
              <a:rPr lang="en-US" sz="2800" dirty="0" smtClean="0">
                <a:latin typeface="Helvetica" charset="0"/>
                <a:ea typeface="ＭＳ Ｐゴシック" pitchFamily="34" charset="-128"/>
              </a:rPr>
              <a:t>Allow for mission-related risks</a:t>
            </a:r>
          </a:p>
          <a:p>
            <a:r>
              <a:rPr lang="en-US" sz="2800" dirty="0" smtClean="0">
                <a:latin typeface="Helvetica" charset="0"/>
                <a:ea typeface="ＭＳ Ｐゴシック" pitchFamily="34" charset="-128"/>
              </a:rPr>
              <a:t>Absorb or respond to temporary environmental changes</a:t>
            </a:r>
          </a:p>
          <a:p>
            <a:pPr>
              <a:buFont typeface="Arial" pitchFamily="34" charset="0"/>
              <a:buNone/>
            </a:pPr>
            <a:endParaRPr lang="en-US" sz="2800" dirty="0" smtClean="0">
              <a:latin typeface="Helvetica" charset="0"/>
              <a:ea typeface="ＭＳ Ｐゴシック" pitchFamily="34" charset="-128"/>
            </a:endParaRPr>
          </a:p>
          <a:p>
            <a:pPr marL="3175" indent="-3175">
              <a:buFont typeface="Arial" pitchFamily="34" charset="0"/>
              <a:buNone/>
            </a:pPr>
            <a:r>
              <a:rPr lang="en-US" sz="2800" dirty="0" smtClean="0">
                <a:solidFill>
                  <a:srgbClr val="C00000"/>
                </a:solidFill>
                <a:latin typeface="Helvetica" charset="0"/>
                <a:ea typeface="ＭＳ Ｐゴシック" pitchFamily="34" charset="-128"/>
              </a:rPr>
              <a:t>NOTE: Not-for-profit does not mean “no surplus allowed.”</a:t>
            </a:r>
          </a:p>
          <a:p>
            <a:endParaRPr lang="en-US" dirty="0" smtClean="0">
              <a:latin typeface="Helvetica" charset="0"/>
              <a:ea typeface="ＭＳ Ｐゴシック" pitchFamily="34" charset="-128"/>
            </a:endParaRPr>
          </a:p>
          <a:p>
            <a:endParaRPr lang="en-US" dirty="0" smtClean="0">
              <a:latin typeface="Helvetica" charset="0"/>
              <a:ea typeface="ＭＳ Ｐゴシック" pitchFamily="34" charset="-128"/>
            </a:endParaRPr>
          </a:p>
        </p:txBody>
      </p:sp>
      <p:sp>
        <p:nvSpPr>
          <p:cNvPr id="11268" name="Slide Number Placeholder 3"/>
          <p:cNvSpPr>
            <a:spLocks noGrp="1"/>
          </p:cNvSpPr>
          <p:nvPr>
            <p:ph type="sldNum" sz="quarter" idx="10"/>
          </p:nvPr>
        </p:nvSpPr>
        <p:spPr bwMode="auto">
          <a:noFill/>
          <a:ln>
            <a:miter lim="800000"/>
            <a:headEnd/>
            <a:tailEnd/>
          </a:ln>
        </p:spPr>
        <p:txBody>
          <a:bodyPr/>
          <a:lstStyle/>
          <a:p>
            <a:fld id="{398874A2-D5CE-4259-B146-6FE29AB2B557}" type="slidenum">
              <a:rPr lang="en-US" smtClean="0">
                <a:ea typeface="ＭＳ Ｐゴシック" pitchFamily="34" charset="-128"/>
              </a:rPr>
              <a:pPr/>
              <a:t>9</a:t>
            </a:fld>
            <a:endParaRPr lang="en-US" smtClean="0">
              <a:ea typeface="ＭＳ Ｐゴシック"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90E6ACE4196CA4DB2F6917A1188FD6F" ma:contentTypeVersion="0" ma:contentTypeDescription="Create a new document." ma:contentTypeScope="" ma:versionID="22d533352c78d575e7b335260539a0b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40E1057-2558-41A4-BCB3-C635745D2922}">
  <ds:schemaRefs>
    <ds:schemaRef ds:uri="http://purl.org/dc/elements/1.1/"/>
    <ds:schemaRef ds:uri="http://schemas.microsoft.com/office/2006/metadata/properties"/>
    <ds:schemaRef ds:uri="http://purl.org/dc/dcmitype/"/>
    <ds:schemaRef ds:uri="http://schemas.microsoft.com/office/2006/documentManagement/typ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B1DFE9AB-B029-4A40-B0AE-594E6920E3BC}">
  <ds:schemaRefs>
    <ds:schemaRef ds:uri="http://schemas.microsoft.com/sharepoint/v3/contenttype/forms"/>
  </ds:schemaRefs>
</ds:datastoreItem>
</file>

<file path=customXml/itemProps3.xml><?xml version="1.0" encoding="utf-8"?>
<ds:datastoreItem xmlns:ds="http://schemas.openxmlformats.org/officeDocument/2006/customXml" ds:itemID="{4F93110F-C426-4421-9982-FDAF444795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767</TotalTime>
  <Words>1609</Words>
  <Application>Microsoft Office PowerPoint</Application>
  <PresentationFormat>On-screen Show (4:3)</PresentationFormat>
  <Paragraphs>331</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       Developing Financial Practices at the Unit Level and Beyond</vt:lpstr>
      <vt:lpstr>Financial Practices Curriculum</vt:lpstr>
      <vt:lpstr>Strategic Financial Function</vt:lpstr>
      <vt:lpstr>Financial Management Cycle</vt:lpstr>
      <vt:lpstr>Stewardship &amp; Accountability</vt:lpstr>
      <vt:lpstr>Finance Committee Responsibilities</vt:lpstr>
      <vt:lpstr>Systems &amp; Procedures </vt:lpstr>
      <vt:lpstr>Policies</vt:lpstr>
      <vt:lpstr>Operating Reserves  What are they &amp; why have them?</vt:lpstr>
      <vt:lpstr>Financial Practices Curriculum Practical How-To’s</vt:lpstr>
      <vt:lpstr>Setting Financial Goals</vt:lpstr>
      <vt:lpstr>Key Expense Benchmarks</vt:lpstr>
      <vt:lpstr>Key Revenue Benchmarks</vt:lpstr>
      <vt:lpstr>Investment Income/Savings/  Financial Reserves</vt:lpstr>
      <vt:lpstr>Developing an Annual Operating Budget</vt:lpstr>
      <vt:lpstr>Developing an Operating Budget (continued)</vt:lpstr>
      <vt:lpstr>Developing an Operating Budget (continued)</vt:lpstr>
      <vt:lpstr>      Time to Share Your Unit and Department Best Practices</vt:lpstr>
      <vt:lpstr>       Final Duties Each Year for the Finance Committee </vt:lpstr>
      <vt:lpstr>Financial Stewardship &amp; Accountability</vt:lpstr>
      <vt:lpstr>Financial Stewardship &amp; Accountability (continued)</vt:lpstr>
      <vt:lpstr>Financial Stewardship &amp; Accountability (continued)</vt:lpstr>
      <vt:lpstr>Important Information Regarding TINs/EINs</vt:lpstr>
      <vt:lpstr>Tax-Exempt Status Revocation/Reinstatement</vt:lpstr>
      <vt:lpstr>       Questions?  </vt:lpstr>
      <vt:lpstr>    Resources</vt:lpstr>
      <vt:lpstr>    Contact Information</vt:lpstr>
    </vt:vector>
  </TitlesOfParts>
  <Company>Boy Scouts of America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Morrow</dc:creator>
  <cp:lastModifiedBy>Sara Riegel</cp:lastModifiedBy>
  <cp:revision>105</cp:revision>
  <cp:lastPrinted>2015-01-05T19:28:57Z</cp:lastPrinted>
  <dcterms:created xsi:type="dcterms:W3CDTF">2011-02-15T15:40:36Z</dcterms:created>
  <dcterms:modified xsi:type="dcterms:W3CDTF">2015-01-05T19:30:49Z</dcterms:modified>
</cp:coreProperties>
</file>