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83" r:id="rId3"/>
    <p:sldId id="261" r:id="rId4"/>
    <p:sldId id="299" r:id="rId5"/>
    <p:sldId id="302" r:id="rId6"/>
    <p:sldId id="257" r:id="rId7"/>
    <p:sldId id="300" r:id="rId8"/>
    <p:sldId id="271" r:id="rId9"/>
    <p:sldId id="304" r:id="rId10"/>
    <p:sldId id="274" r:id="rId11"/>
    <p:sldId id="303" r:id="rId12"/>
    <p:sldId id="290" r:id="rId13"/>
    <p:sldId id="258" r:id="rId14"/>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51" autoAdjust="0"/>
    <p:restoredTop sz="57914" autoAdjust="0"/>
  </p:normalViewPr>
  <p:slideViewPr>
    <p:cSldViewPr>
      <p:cViewPr>
        <p:scale>
          <a:sx n="60" d="100"/>
          <a:sy n="60" d="100"/>
        </p:scale>
        <p:origin x="-1476" y="-72"/>
      </p:cViewPr>
      <p:guideLst>
        <p:guide orient="horz" pos="2160"/>
        <p:guide pos="2880"/>
      </p:guideLst>
    </p:cSldViewPr>
  </p:slideViewPr>
  <p:notesTextViewPr>
    <p:cViewPr>
      <p:scale>
        <a:sx n="1" d="1"/>
        <a:sy n="1" d="1"/>
      </p:scale>
      <p:origin x="0" y="0"/>
    </p:cViewPr>
  </p:notesTextViewPr>
  <p:sorterViewPr>
    <p:cViewPr>
      <p:scale>
        <a:sx n="70" d="100"/>
        <a:sy n="70" d="100"/>
      </p:scale>
      <p:origin x="0" y="4032"/>
    </p:cViewPr>
  </p:sorterViewPr>
  <p:notesViewPr>
    <p:cSldViewPr>
      <p:cViewPr>
        <p:scale>
          <a:sx n="90" d="100"/>
          <a:sy n="90" d="100"/>
        </p:scale>
        <p:origin x="-2994" y="-12"/>
      </p:cViewPr>
      <p:guideLst>
        <p:guide orient="horz" pos="2949"/>
        <p:guide pos="22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800" baseline="0" dirty="0" smtClean="0">
                <a:solidFill>
                  <a:schemeClr val="bg1"/>
                </a:solidFill>
              </a:rPr>
              <a:t>Membership Trend  2001-2013</a:t>
            </a:r>
            <a:endParaRPr lang="en-US" sz="2800" baseline="0" dirty="0">
              <a:solidFill>
                <a:schemeClr val="bg1"/>
              </a:solidFill>
            </a:endParaRPr>
          </a:p>
        </c:rich>
      </c:tx>
      <c:layout>
        <c:manualLayout>
          <c:xMode val="edge"/>
          <c:yMode val="edge"/>
          <c:x val="0.22345312605155124"/>
          <c:y val="4.8411448568928893E-2"/>
        </c:manualLayout>
      </c:layout>
      <c:overlay val="0"/>
      <c:spPr>
        <a:noFill/>
      </c:spPr>
    </c:title>
    <c:autoTitleDeleted val="0"/>
    <c:plotArea>
      <c:layout>
        <c:manualLayout>
          <c:layoutTarget val="inner"/>
          <c:xMode val="edge"/>
          <c:yMode val="edge"/>
          <c:x val="9.6149790486715431E-2"/>
          <c:y val="0.1799351941868762"/>
          <c:w val="0.88589503614679854"/>
          <c:h val="0.75447237389055266"/>
        </c:manualLayout>
      </c:layout>
      <c:lineChart>
        <c:grouping val="standard"/>
        <c:varyColors val="0"/>
        <c:ser>
          <c:idx val="1"/>
          <c:order val="0"/>
          <c:spPr>
            <a:ln w="50800">
              <a:solidFill>
                <a:schemeClr val="accent1">
                  <a:lumMod val="75000"/>
                </a:schemeClr>
              </a:solidFill>
            </a:ln>
          </c:spPr>
          <c:marker>
            <c:spPr>
              <a:solidFill>
                <a:schemeClr val="accent1">
                  <a:lumMod val="50000"/>
                </a:schemeClr>
              </a:solidFill>
              <a:ln>
                <a:solidFill>
                  <a:schemeClr val="accent1">
                    <a:lumMod val="50000"/>
                  </a:schemeClr>
                </a:solidFill>
              </a:ln>
            </c:spPr>
          </c:marker>
          <c:dLbls>
            <c:dLbl>
              <c:idx val="0"/>
              <c:layout>
                <c:manualLayout>
                  <c:x val="-2.9295775687551144E-2"/>
                  <c:y val="-3.9607071711224552E-2"/>
                </c:manualLayout>
              </c:layout>
              <c:showLegendKey val="0"/>
              <c:showVal val="1"/>
              <c:showCatName val="0"/>
              <c:showSerName val="0"/>
              <c:showPercent val="0"/>
              <c:showBubbleSize val="0"/>
            </c:dLbl>
            <c:dLbl>
              <c:idx val="1"/>
              <c:layout>
                <c:manualLayout>
                  <c:x val="-1.3183099059398006E-2"/>
                  <c:y val="-3.3948918609621029E-2"/>
                </c:manualLayout>
              </c:layout>
              <c:showLegendKey val="0"/>
              <c:showVal val="1"/>
              <c:showCatName val="0"/>
              <c:showSerName val="0"/>
              <c:showPercent val="0"/>
              <c:showBubbleSize val="0"/>
            </c:dLbl>
            <c:dLbl>
              <c:idx val="2"/>
              <c:layout>
                <c:manualLayout>
                  <c:x val="-1.464788784377556E-3"/>
                  <c:y val="-3.0176816541885389E-2"/>
                </c:manualLayout>
              </c:layout>
              <c:showLegendKey val="0"/>
              <c:showVal val="1"/>
              <c:showCatName val="0"/>
              <c:showSerName val="0"/>
              <c:showPercent val="0"/>
              <c:showBubbleSize val="0"/>
            </c:dLbl>
            <c:dLbl>
              <c:idx val="3"/>
              <c:layout>
                <c:manualLayout>
                  <c:x val="4.3943663531327212E-3"/>
                  <c:y val="-1.6974459304810563E-2"/>
                </c:manualLayout>
              </c:layout>
              <c:showLegendKey val="0"/>
              <c:showVal val="1"/>
              <c:showCatName val="0"/>
              <c:showSerName val="0"/>
              <c:showPercent val="0"/>
              <c:showBubbleSize val="0"/>
            </c:dLbl>
            <c:dLbl>
              <c:idx val="4"/>
              <c:layout>
                <c:manualLayout>
                  <c:x val="8.7887327062653297E-3"/>
                  <c:y val="-1.6974459304810563E-2"/>
                </c:manualLayout>
              </c:layout>
              <c:showLegendKey val="0"/>
              <c:showVal val="1"/>
              <c:showCatName val="0"/>
              <c:showSerName val="0"/>
              <c:showPercent val="0"/>
              <c:showBubbleSize val="0"/>
            </c:dLbl>
            <c:dLbl>
              <c:idx val="5"/>
              <c:layout>
                <c:manualLayout>
                  <c:x val="1.1718310275020441E-2"/>
                  <c:y val="-2.2632612406414059E-2"/>
                </c:manualLayout>
              </c:layout>
              <c:showLegendKey val="0"/>
              <c:showVal val="1"/>
              <c:showCatName val="0"/>
              <c:showSerName val="0"/>
              <c:showPercent val="0"/>
              <c:showBubbleSize val="0"/>
            </c:dLbl>
            <c:dLbl>
              <c:idx val="6"/>
              <c:layout>
                <c:manualLayout>
                  <c:x val="1.6112676628153116E-2"/>
                  <c:y val="-3.7721020677356706E-3"/>
                </c:manualLayout>
              </c:layout>
              <c:showLegendKey val="0"/>
              <c:showVal val="1"/>
              <c:showCatName val="0"/>
              <c:showSerName val="0"/>
              <c:showPercent val="0"/>
              <c:showBubbleSize val="0"/>
            </c:dLbl>
            <c:dLbl>
              <c:idx val="7"/>
              <c:layout>
                <c:manualLayout>
                  <c:x val="0"/>
                  <c:y val="-1.131630620320701E-2"/>
                </c:manualLayout>
              </c:layout>
              <c:showLegendKey val="0"/>
              <c:showVal val="1"/>
              <c:showCatName val="0"/>
              <c:showSerName val="0"/>
              <c:showPercent val="0"/>
              <c:showBubbleSize val="0"/>
            </c:dLbl>
            <c:dLbl>
              <c:idx val="8"/>
              <c:layout>
                <c:manualLayout>
                  <c:x val="1.4647887843776629E-3"/>
                  <c:y val="-3.7721020677356706E-3"/>
                </c:manualLayout>
              </c:layout>
              <c:showLegendKey val="0"/>
              <c:showVal val="1"/>
              <c:showCatName val="0"/>
              <c:showSerName val="0"/>
              <c:showPercent val="0"/>
              <c:showBubbleSize val="0"/>
            </c:dLbl>
            <c:dLbl>
              <c:idx val="9"/>
              <c:layout>
                <c:manualLayout>
                  <c:x val="1.4647887843774487E-3"/>
                  <c:y val="-5.658153101603506E-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mbrdata!$A$3:$M$3</c:f>
              <c:numCache>
                <c:formatCode>General</c:formatCode>
                <c:ptCount val="13"/>
                <c:pt idx="0">
                  <c:v>2001</c:v>
                </c:pt>
                <c:pt idx="1">
                  <c:v>2002</c:v>
                </c:pt>
                <c:pt idx="2">
                  <c:v>2003</c:v>
                </c:pt>
                <c:pt idx="3">
                  <c:v>2004</c:v>
                </c:pt>
                <c:pt idx="4" formatCode="0_);\(0\)">
                  <c:v>2005</c:v>
                </c:pt>
                <c:pt idx="5" formatCode="0_);\(0\)">
                  <c:v>2006</c:v>
                </c:pt>
                <c:pt idx="6" formatCode="0_);\(0\)">
                  <c:v>2007</c:v>
                </c:pt>
                <c:pt idx="7">
                  <c:v>2008</c:v>
                </c:pt>
                <c:pt idx="8">
                  <c:v>2009</c:v>
                </c:pt>
                <c:pt idx="9">
                  <c:v>2010</c:v>
                </c:pt>
                <c:pt idx="10">
                  <c:v>2011</c:v>
                </c:pt>
                <c:pt idx="11">
                  <c:v>2012</c:v>
                </c:pt>
                <c:pt idx="12">
                  <c:v>2013</c:v>
                </c:pt>
              </c:numCache>
            </c:numRef>
          </c:cat>
          <c:val>
            <c:numRef>
              <c:f>mbrdata!$A$3:$M$3</c:f>
              <c:numCache>
                <c:formatCode>General</c:formatCode>
                <c:ptCount val="13"/>
                <c:pt idx="0">
                  <c:v>2001</c:v>
                </c:pt>
                <c:pt idx="1">
                  <c:v>2002</c:v>
                </c:pt>
                <c:pt idx="2">
                  <c:v>2003</c:v>
                </c:pt>
                <c:pt idx="3">
                  <c:v>2004</c:v>
                </c:pt>
                <c:pt idx="4" formatCode="0_);\(0\)">
                  <c:v>2005</c:v>
                </c:pt>
                <c:pt idx="5" formatCode="0_);\(0\)">
                  <c:v>2006</c:v>
                </c:pt>
                <c:pt idx="6" formatCode="0_);\(0\)">
                  <c:v>2007</c:v>
                </c:pt>
                <c:pt idx="7">
                  <c:v>2008</c:v>
                </c:pt>
                <c:pt idx="8">
                  <c:v>2009</c:v>
                </c:pt>
                <c:pt idx="9">
                  <c:v>2010</c:v>
                </c:pt>
                <c:pt idx="10">
                  <c:v>2011</c:v>
                </c:pt>
                <c:pt idx="11">
                  <c:v>2012</c:v>
                </c:pt>
                <c:pt idx="12">
                  <c:v>2013</c:v>
                </c:pt>
              </c:numCache>
            </c:numRef>
          </c:val>
          <c:smooth val="0"/>
        </c:ser>
        <c:ser>
          <c:idx val="0"/>
          <c:order val="1"/>
          <c:dLbls>
            <c:dLbl>
              <c:idx val="0"/>
              <c:layout>
                <c:manualLayout>
                  <c:x val="-4.3199567159368291E-2"/>
                  <c:y val="-3.5971989157093098E-2"/>
                </c:manualLayout>
              </c:layout>
              <c:spPr>
                <a:noFill/>
              </c:spPr>
              <c:txPr>
                <a:bodyPr/>
                <a:lstStyle/>
                <a:p>
                  <a:pPr>
                    <a:defRPr sz="1800" b="1" i="0" baseline="0">
                      <a:solidFill>
                        <a:schemeClr val="bg1"/>
                      </a:solidFill>
                      <a:latin typeface="Arial Narrow" panose="020B0606020202030204" pitchFamily="34" charset="0"/>
                    </a:defRPr>
                  </a:pPr>
                  <a:endParaRPr lang="en-US"/>
                </a:p>
              </c:txPr>
              <c:dLblPos val="r"/>
              <c:showLegendKey val="0"/>
              <c:showVal val="1"/>
              <c:showCatName val="0"/>
              <c:showSerName val="0"/>
              <c:showPercent val="0"/>
              <c:showBubbleSize val="0"/>
            </c:dLbl>
            <c:dLbl>
              <c:idx val="1"/>
              <c:layout>
                <c:manualLayout>
                  <c:x val="-4.0270064926094792E-2"/>
                  <c:y val="2.7855729099436358E-2"/>
                </c:manualLayout>
              </c:layout>
              <c:dLblPos val="r"/>
              <c:showLegendKey val="0"/>
              <c:showVal val="1"/>
              <c:showCatName val="0"/>
              <c:showSerName val="0"/>
              <c:showPercent val="0"/>
              <c:showBubbleSize val="0"/>
            </c:dLbl>
            <c:dLbl>
              <c:idx val="2"/>
              <c:layout>
                <c:manualLayout>
                  <c:x val="-4.7580006446562573E-2"/>
                  <c:y val="-3.946430876468314E-2"/>
                </c:manualLayout>
              </c:layout>
              <c:dLblPos val="r"/>
              <c:showLegendKey val="0"/>
              <c:showVal val="1"/>
              <c:showCatName val="0"/>
              <c:showSerName val="0"/>
              <c:showPercent val="0"/>
              <c:showBubbleSize val="0"/>
            </c:dLbl>
            <c:dLbl>
              <c:idx val="3"/>
              <c:layout>
                <c:manualLayout>
                  <c:x val="-4.4667081088548236E-2"/>
                  <c:y val="4.8840626479067166E-2"/>
                </c:manualLayout>
              </c:layout>
              <c:dLblPos val="r"/>
              <c:showLegendKey val="0"/>
              <c:showVal val="1"/>
              <c:showCatName val="0"/>
              <c:showSerName val="0"/>
              <c:showPercent val="0"/>
              <c:showBubbleSize val="0"/>
            </c:dLbl>
            <c:dLbl>
              <c:idx val="4"/>
              <c:layout>
                <c:manualLayout>
                  <c:x val="-3.2960167170799033E-2"/>
                  <c:y val="-2.2310756038909741E-2"/>
                </c:manualLayout>
              </c:layout>
              <c:dLblPos val="r"/>
              <c:showLegendKey val="0"/>
              <c:showVal val="1"/>
              <c:showCatName val="0"/>
              <c:showSerName val="0"/>
              <c:showPercent val="0"/>
              <c:showBubbleSize val="0"/>
            </c:dLbl>
            <c:dLbl>
              <c:idx val="5"/>
              <c:layout>
                <c:manualLayout>
                  <c:x val="-6.8025855320716491E-2"/>
                  <c:y val="3.4953100124779535E-2"/>
                </c:manualLayout>
              </c:layout>
              <c:dLblPos val="r"/>
              <c:showLegendKey val="0"/>
              <c:showVal val="1"/>
              <c:showCatName val="0"/>
              <c:showSerName val="0"/>
              <c:showPercent val="0"/>
              <c:showBubbleSize val="0"/>
            </c:dLbl>
            <c:dLbl>
              <c:idx val="6"/>
              <c:layout>
                <c:manualLayout>
                  <c:x val="-2.4155135869606052E-2"/>
                  <c:y val="-1.6733067029182307E-2"/>
                </c:manualLayout>
              </c:layout>
              <c:dLblPos val="r"/>
              <c:showLegendKey val="0"/>
              <c:showVal val="1"/>
              <c:showCatName val="0"/>
              <c:showSerName val="0"/>
              <c:showPercent val="0"/>
              <c:showBubbleSize val="0"/>
            </c:dLbl>
            <c:dLbl>
              <c:idx val="7"/>
              <c:layout>
                <c:manualLayout>
                  <c:x val="-1.8285115002144074E-2"/>
                  <c:y val="-2.2310756038909741E-2"/>
                </c:manualLayout>
              </c:layout>
              <c:dLblPos val="r"/>
              <c:showLegendKey val="0"/>
              <c:showVal val="1"/>
              <c:showCatName val="0"/>
              <c:showSerName val="0"/>
              <c:showPercent val="0"/>
              <c:showBubbleSize val="0"/>
            </c:dLbl>
            <c:dLbl>
              <c:idx val="8"/>
              <c:layout>
                <c:manualLayout>
                  <c:x val="3.7274632508383612E-3"/>
                  <c:y val="-7.4369186796365812E-3"/>
                </c:manualLayout>
              </c:layout>
              <c:dLblPos val="r"/>
              <c:showLegendKey val="0"/>
              <c:showVal val="1"/>
              <c:showCatName val="0"/>
              <c:showSerName val="0"/>
              <c:showPercent val="0"/>
              <c:showBubbleSize val="0"/>
            </c:dLbl>
            <c:dLbl>
              <c:idx val="9"/>
              <c:layout>
                <c:manualLayout>
                  <c:x val="-8.0511811023622152E-3"/>
                  <c:y val="-2.5916053526096081E-2"/>
                </c:manualLayout>
              </c:layout>
              <c:dLblPos val="r"/>
              <c:showLegendKey val="0"/>
              <c:showVal val="1"/>
              <c:showCatName val="0"/>
              <c:showSerName val="0"/>
              <c:showPercent val="0"/>
              <c:showBubbleSize val="0"/>
            </c:dLbl>
            <c:dLbl>
              <c:idx val="10"/>
              <c:layout>
                <c:manualLayout>
                  <c:x val="-5.0775680503546182E-3"/>
                  <c:y val="-1.4873837359273159E-2"/>
                </c:manualLayout>
              </c:layout>
              <c:dLblPos val="r"/>
              <c:showLegendKey val="0"/>
              <c:showVal val="1"/>
              <c:showCatName val="0"/>
              <c:showSerName val="0"/>
              <c:showPercent val="0"/>
              <c:showBubbleSize val="0"/>
            </c:dLbl>
            <c:dLbl>
              <c:idx val="11"/>
              <c:layout>
                <c:manualLayout>
                  <c:x val="5.1288161348252495E-3"/>
                  <c:y val="-5.8041822641022329E-3"/>
                </c:manualLayout>
              </c:layout>
              <c:dLblPos val="r"/>
              <c:showLegendKey val="0"/>
              <c:showVal val="1"/>
              <c:showCatName val="0"/>
              <c:showSerName val="0"/>
              <c:showPercent val="0"/>
              <c:showBubbleSize val="0"/>
            </c:dLbl>
            <c:dLbl>
              <c:idx val="12"/>
              <c:layout>
                <c:manualLayout>
                  <c:x val="-5.1989225031081714E-3"/>
                  <c:y val="3.7831203476614686E-2"/>
                </c:manualLayout>
              </c:layout>
              <c:spPr>
                <a:noFill/>
              </c:spPr>
              <c:txPr>
                <a:bodyPr/>
                <a:lstStyle/>
                <a:p>
                  <a:pPr>
                    <a:defRPr sz="1800" b="1" i="0" baseline="0">
                      <a:solidFill>
                        <a:schemeClr val="bg1"/>
                      </a:solidFill>
                      <a:latin typeface="Arial Narrow" panose="020B0606020202030204" pitchFamily="34" charset="0"/>
                    </a:defRPr>
                  </a:pPr>
                  <a:endParaRPr lang="en-US"/>
                </a:p>
              </c:txPr>
              <c:dLblPos val="r"/>
              <c:showLegendKey val="0"/>
              <c:showVal val="1"/>
              <c:showCatName val="0"/>
              <c:showSerName val="0"/>
              <c:showPercent val="0"/>
              <c:showBubbleSize val="0"/>
            </c:dLbl>
            <c:spPr>
              <a:noFill/>
            </c:spPr>
            <c:txPr>
              <a:bodyPr/>
              <a:lstStyle/>
              <a:p>
                <a:pPr>
                  <a:defRPr sz="1400" b="1" i="0" baseline="0">
                    <a:solidFill>
                      <a:schemeClr val="bg1"/>
                    </a:solidFill>
                    <a:latin typeface="Arial Narrow" panose="020B0606020202030204" pitchFamily="34" charset="0"/>
                  </a:defRPr>
                </a:pPr>
                <a:endParaRPr lang="en-US"/>
              </a:p>
            </c:txPr>
            <c:dLblPos val="ctr"/>
            <c:showLegendKey val="0"/>
            <c:showVal val="1"/>
            <c:showCatName val="0"/>
            <c:showSerName val="0"/>
            <c:showPercent val="0"/>
            <c:showBubbleSize val="0"/>
            <c:showLeaderLines val="0"/>
          </c:dLbls>
          <c:cat>
            <c:numRef>
              <c:f>mbrdata!$A$3:$M$3</c:f>
              <c:numCache>
                <c:formatCode>General</c:formatCode>
                <c:ptCount val="13"/>
                <c:pt idx="0">
                  <c:v>2001</c:v>
                </c:pt>
                <c:pt idx="1">
                  <c:v>2002</c:v>
                </c:pt>
                <c:pt idx="2">
                  <c:v>2003</c:v>
                </c:pt>
                <c:pt idx="3">
                  <c:v>2004</c:v>
                </c:pt>
                <c:pt idx="4" formatCode="0_);\(0\)">
                  <c:v>2005</c:v>
                </c:pt>
                <c:pt idx="5" formatCode="0_);\(0\)">
                  <c:v>2006</c:v>
                </c:pt>
                <c:pt idx="6" formatCode="0_);\(0\)">
                  <c:v>2007</c:v>
                </c:pt>
                <c:pt idx="7">
                  <c:v>2008</c:v>
                </c:pt>
                <c:pt idx="8">
                  <c:v>2009</c:v>
                </c:pt>
                <c:pt idx="9">
                  <c:v>2010</c:v>
                </c:pt>
                <c:pt idx="10">
                  <c:v>2011</c:v>
                </c:pt>
                <c:pt idx="11">
                  <c:v>2012</c:v>
                </c:pt>
                <c:pt idx="12">
                  <c:v>2013</c:v>
                </c:pt>
              </c:numCache>
            </c:numRef>
          </c:cat>
          <c:val>
            <c:numRef>
              <c:f>mbrdata!$A$4:$M$4</c:f>
              <c:numCache>
                <c:formatCode>_(* #,##0_);_(* \(#,##0\);_(* "-"??_);_(@_)</c:formatCode>
                <c:ptCount val="13"/>
                <c:pt idx="0">
                  <c:v>921191</c:v>
                </c:pt>
                <c:pt idx="1">
                  <c:v>921558</c:v>
                </c:pt>
                <c:pt idx="2">
                  <c:v>918932</c:v>
                </c:pt>
                <c:pt idx="3">
                  <c:v>915800</c:v>
                </c:pt>
                <c:pt idx="4">
                  <c:v>902860</c:v>
                </c:pt>
                <c:pt idx="5">
                  <c:v>886888</c:v>
                </c:pt>
                <c:pt idx="6">
                  <c:v>881364</c:v>
                </c:pt>
                <c:pt idx="7">
                  <c:v>855422</c:v>
                </c:pt>
                <c:pt idx="8">
                  <c:v>837776</c:v>
                </c:pt>
                <c:pt idx="9">
                  <c:v>801441</c:v>
                </c:pt>
                <c:pt idx="10">
                  <c:v>785490</c:v>
                </c:pt>
                <c:pt idx="11">
                  <c:v>765697</c:v>
                </c:pt>
                <c:pt idx="12">
                  <c:v>732463</c:v>
                </c:pt>
              </c:numCache>
            </c:numRef>
          </c:val>
          <c:smooth val="0"/>
        </c:ser>
        <c:dLbls>
          <c:showLegendKey val="0"/>
          <c:showVal val="0"/>
          <c:showCatName val="0"/>
          <c:showSerName val="0"/>
          <c:showPercent val="0"/>
          <c:showBubbleSize val="0"/>
        </c:dLbls>
        <c:marker val="1"/>
        <c:smooth val="0"/>
        <c:axId val="28058368"/>
        <c:axId val="28059904"/>
      </c:lineChart>
      <c:catAx>
        <c:axId val="28058368"/>
        <c:scaling>
          <c:orientation val="minMax"/>
        </c:scaling>
        <c:delete val="0"/>
        <c:axPos val="b"/>
        <c:numFmt formatCode="General" sourceLinked="1"/>
        <c:majorTickMark val="out"/>
        <c:minorTickMark val="none"/>
        <c:tickLblPos val="nextTo"/>
        <c:txPr>
          <a:bodyPr/>
          <a:lstStyle/>
          <a:p>
            <a:pPr>
              <a:defRPr sz="1400" b="1" i="0" baseline="0">
                <a:solidFill>
                  <a:schemeClr val="bg1"/>
                </a:solidFill>
                <a:latin typeface="Arial" panose="020B0604020202020204" pitchFamily="34" charset="0"/>
              </a:defRPr>
            </a:pPr>
            <a:endParaRPr lang="en-US"/>
          </a:p>
        </c:txPr>
        <c:crossAx val="28059904"/>
        <c:crossesAt val="500000"/>
        <c:auto val="0"/>
        <c:lblAlgn val="ctr"/>
        <c:lblOffset val="100"/>
        <c:noMultiLvlLbl val="0"/>
      </c:catAx>
      <c:valAx>
        <c:axId val="28059904"/>
        <c:scaling>
          <c:orientation val="minMax"/>
          <c:min val="500000"/>
        </c:scaling>
        <c:delete val="0"/>
        <c:axPos val="l"/>
        <c:majorGridlines/>
        <c:numFmt formatCode="#,##0" sourceLinked="0"/>
        <c:majorTickMark val="out"/>
        <c:minorTickMark val="none"/>
        <c:tickLblPos val="nextTo"/>
        <c:txPr>
          <a:bodyPr/>
          <a:lstStyle/>
          <a:p>
            <a:pPr>
              <a:defRPr sz="1050" b="1" baseline="0">
                <a:solidFill>
                  <a:schemeClr val="bg1">
                    <a:lumMod val="95000"/>
                  </a:schemeClr>
                </a:solidFill>
                <a:latin typeface="Arial" panose="020B0604020202020204" pitchFamily="34" charset="0"/>
              </a:defRPr>
            </a:pPr>
            <a:endParaRPr lang="en-US"/>
          </a:p>
        </c:txPr>
        <c:crossAx val="28058368"/>
        <c:crosses val="autoZero"/>
        <c:crossBetween val="between"/>
      </c:valAx>
    </c:plotArea>
    <c:plotVisOnly val="1"/>
    <c:dispBlanksAs val="gap"/>
    <c:showDLblsOverMax val="0"/>
  </c:chart>
  <c:txPr>
    <a:bodyPr/>
    <a:lstStyle/>
    <a:p>
      <a:pPr>
        <a:defRPr baseline="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4" cy="468154"/>
          </a:xfrm>
          <a:prstGeom prst="rect">
            <a:avLst/>
          </a:prstGeom>
        </p:spPr>
        <p:txBody>
          <a:bodyPr vert="horz" lIns="93919" tIns="46959" rIns="93919" bIns="46959" rtlCol="0"/>
          <a:lstStyle>
            <a:lvl1pPr algn="l">
              <a:defRPr sz="1200"/>
            </a:lvl1pPr>
          </a:lstStyle>
          <a:p>
            <a:endParaRPr lang="en-US"/>
          </a:p>
        </p:txBody>
      </p:sp>
      <p:sp>
        <p:nvSpPr>
          <p:cNvPr id="3" name="Date Placeholder 2"/>
          <p:cNvSpPr>
            <a:spLocks noGrp="1"/>
          </p:cNvSpPr>
          <p:nvPr>
            <p:ph type="dt" sz="quarter" idx="1"/>
          </p:nvPr>
        </p:nvSpPr>
        <p:spPr>
          <a:xfrm>
            <a:off x="4008707" y="0"/>
            <a:ext cx="3066734" cy="468154"/>
          </a:xfrm>
          <a:prstGeom prst="rect">
            <a:avLst/>
          </a:prstGeom>
        </p:spPr>
        <p:txBody>
          <a:bodyPr vert="horz" lIns="93919" tIns="46959" rIns="93919" bIns="46959" rtlCol="0"/>
          <a:lstStyle>
            <a:lvl1pPr algn="r">
              <a:defRPr sz="1200"/>
            </a:lvl1pPr>
          </a:lstStyle>
          <a:p>
            <a:fld id="{FB7D4678-F201-48E6-A99E-726D2A45946B}" type="datetimeFigureOut">
              <a:rPr lang="en-US" smtClean="0"/>
              <a:pPr/>
              <a:t>12/9/2014</a:t>
            </a:fld>
            <a:endParaRPr lang="en-US"/>
          </a:p>
        </p:txBody>
      </p:sp>
      <p:sp>
        <p:nvSpPr>
          <p:cNvPr id="4" name="Footer Placeholder 3"/>
          <p:cNvSpPr>
            <a:spLocks noGrp="1"/>
          </p:cNvSpPr>
          <p:nvPr>
            <p:ph type="ftr" sz="quarter" idx="2"/>
          </p:nvPr>
        </p:nvSpPr>
        <p:spPr>
          <a:xfrm>
            <a:off x="1" y="8893296"/>
            <a:ext cx="3066734" cy="468154"/>
          </a:xfrm>
          <a:prstGeom prst="rect">
            <a:avLst/>
          </a:prstGeom>
        </p:spPr>
        <p:txBody>
          <a:bodyPr vert="horz" lIns="93919" tIns="46959" rIns="93919" bIns="46959" rtlCol="0" anchor="b"/>
          <a:lstStyle>
            <a:lvl1pPr algn="l">
              <a:defRPr sz="1200"/>
            </a:lvl1pPr>
          </a:lstStyle>
          <a:p>
            <a:endParaRPr lang="en-US"/>
          </a:p>
        </p:txBody>
      </p:sp>
      <p:sp>
        <p:nvSpPr>
          <p:cNvPr id="5" name="Slide Number Placeholder 4"/>
          <p:cNvSpPr>
            <a:spLocks noGrp="1"/>
          </p:cNvSpPr>
          <p:nvPr>
            <p:ph type="sldNum" sz="quarter" idx="3"/>
          </p:nvPr>
        </p:nvSpPr>
        <p:spPr>
          <a:xfrm>
            <a:off x="4008707" y="8893296"/>
            <a:ext cx="3066734" cy="468154"/>
          </a:xfrm>
          <a:prstGeom prst="rect">
            <a:avLst/>
          </a:prstGeom>
        </p:spPr>
        <p:txBody>
          <a:bodyPr vert="horz" lIns="93919" tIns="46959" rIns="93919" bIns="46959" rtlCol="0" anchor="b"/>
          <a:lstStyle>
            <a:lvl1pPr algn="r">
              <a:defRPr sz="1200"/>
            </a:lvl1pPr>
          </a:lstStyle>
          <a:p>
            <a:fld id="{DBE9FF6C-E332-4B5A-9BB3-B9948A6C2957}" type="slidenum">
              <a:rPr lang="en-US" smtClean="0"/>
              <a:pPr/>
              <a:t>‹#›</a:t>
            </a:fld>
            <a:endParaRPr lang="en-US"/>
          </a:p>
        </p:txBody>
      </p:sp>
    </p:spTree>
    <p:extLst>
      <p:ext uri="{BB962C8B-B14F-4D97-AF65-F5344CB8AC3E}">
        <p14:creationId xmlns:p14="http://schemas.microsoft.com/office/powerpoint/2010/main" val="2002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4" cy="468154"/>
          </a:xfrm>
          <a:prstGeom prst="rect">
            <a:avLst/>
          </a:prstGeom>
        </p:spPr>
        <p:txBody>
          <a:bodyPr vert="horz" lIns="93919" tIns="46959" rIns="93919" bIns="46959" rtlCol="0"/>
          <a:lstStyle>
            <a:lvl1pPr algn="l">
              <a:defRPr sz="1200"/>
            </a:lvl1pPr>
          </a:lstStyle>
          <a:p>
            <a:endParaRPr lang="en-US"/>
          </a:p>
        </p:txBody>
      </p:sp>
      <p:sp>
        <p:nvSpPr>
          <p:cNvPr id="3" name="Date Placeholder 2"/>
          <p:cNvSpPr>
            <a:spLocks noGrp="1"/>
          </p:cNvSpPr>
          <p:nvPr>
            <p:ph type="dt" idx="1"/>
          </p:nvPr>
        </p:nvSpPr>
        <p:spPr>
          <a:xfrm>
            <a:off x="4008707" y="0"/>
            <a:ext cx="3066734" cy="468154"/>
          </a:xfrm>
          <a:prstGeom prst="rect">
            <a:avLst/>
          </a:prstGeom>
        </p:spPr>
        <p:txBody>
          <a:bodyPr vert="horz" lIns="93919" tIns="46959" rIns="93919" bIns="46959" rtlCol="0"/>
          <a:lstStyle>
            <a:lvl1pPr algn="r">
              <a:defRPr sz="1200"/>
            </a:lvl1pPr>
          </a:lstStyle>
          <a:p>
            <a:fld id="{97F0C204-150C-4B38-9941-FA9FEF1BA896}" type="datetimeFigureOut">
              <a:rPr lang="en-US" smtClean="0"/>
              <a:pPr/>
              <a:t>12/9/2014</a:t>
            </a:fld>
            <a:endParaRPr lang="en-US"/>
          </a:p>
        </p:txBody>
      </p:sp>
      <p:sp>
        <p:nvSpPr>
          <p:cNvPr id="4" name="Slide Image Placeholder 3"/>
          <p:cNvSpPr>
            <a:spLocks noGrp="1" noRot="1" noChangeAspect="1"/>
          </p:cNvSpPr>
          <p:nvPr>
            <p:ph type="sldImg" idx="2"/>
          </p:nvPr>
        </p:nvSpPr>
        <p:spPr>
          <a:xfrm>
            <a:off x="1200150" y="701675"/>
            <a:ext cx="4679950" cy="3511550"/>
          </a:xfrm>
          <a:prstGeom prst="rect">
            <a:avLst/>
          </a:prstGeom>
          <a:noFill/>
          <a:ln w="12700">
            <a:solidFill>
              <a:prstClr val="black"/>
            </a:solidFill>
          </a:ln>
        </p:spPr>
        <p:txBody>
          <a:bodyPr vert="horz" lIns="93919" tIns="46959" rIns="93919" bIns="46959" rtlCol="0" anchor="ctr"/>
          <a:lstStyle/>
          <a:p>
            <a:endParaRPr lang="en-US"/>
          </a:p>
        </p:txBody>
      </p:sp>
      <p:sp>
        <p:nvSpPr>
          <p:cNvPr id="5" name="Notes Placeholder 4"/>
          <p:cNvSpPr>
            <a:spLocks noGrp="1"/>
          </p:cNvSpPr>
          <p:nvPr>
            <p:ph type="body" sz="quarter" idx="3"/>
          </p:nvPr>
        </p:nvSpPr>
        <p:spPr>
          <a:xfrm>
            <a:off x="707709" y="4447460"/>
            <a:ext cx="5661660" cy="4213384"/>
          </a:xfrm>
          <a:prstGeom prst="rect">
            <a:avLst/>
          </a:prstGeom>
        </p:spPr>
        <p:txBody>
          <a:bodyPr vert="horz" lIns="93919" tIns="46959" rIns="93919" bIns="469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93296"/>
            <a:ext cx="3066734" cy="468154"/>
          </a:xfrm>
          <a:prstGeom prst="rect">
            <a:avLst/>
          </a:prstGeom>
        </p:spPr>
        <p:txBody>
          <a:bodyPr vert="horz" lIns="93919" tIns="46959" rIns="93919" bIns="46959" rtlCol="0" anchor="b"/>
          <a:lstStyle>
            <a:lvl1pPr algn="l">
              <a:defRPr sz="1200"/>
            </a:lvl1pPr>
          </a:lstStyle>
          <a:p>
            <a:endParaRPr lang="en-US"/>
          </a:p>
        </p:txBody>
      </p:sp>
      <p:sp>
        <p:nvSpPr>
          <p:cNvPr id="7" name="Slide Number Placeholder 6"/>
          <p:cNvSpPr>
            <a:spLocks noGrp="1"/>
          </p:cNvSpPr>
          <p:nvPr>
            <p:ph type="sldNum" sz="quarter" idx="5"/>
          </p:nvPr>
        </p:nvSpPr>
        <p:spPr>
          <a:xfrm>
            <a:off x="4008707" y="8893296"/>
            <a:ext cx="3066734" cy="468154"/>
          </a:xfrm>
          <a:prstGeom prst="rect">
            <a:avLst/>
          </a:prstGeom>
        </p:spPr>
        <p:txBody>
          <a:bodyPr vert="horz" lIns="93919" tIns="46959" rIns="93919" bIns="46959" rtlCol="0" anchor="b"/>
          <a:lstStyle>
            <a:lvl1pPr algn="r">
              <a:defRPr sz="1200"/>
            </a:lvl1pPr>
          </a:lstStyle>
          <a:p>
            <a:fld id="{E21035F8-F0DE-4365-9A93-76898F4E0A8B}" type="slidenum">
              <a:rPr lang="en-US" smtClean="0"/>
              <a:pPr/>
              <a:t>‹#›</a:t>
            </a:fld>
            <a:endParaRPr lang="en-US"/>
          </a:p>
        </p:txBody>
      </p:sp>
    </p:spTree>
    <p:extLst>
      <p:ext uri="{BB962C8B-B14F-4D97-AF65-F5344CB8AC3E}">
        <p14:creationId xmlns:p14="http://schemas.microsoft.com/office/powerpoint/2010/main" val="1766222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alaforveterans.org/"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701675"/>
            <a:ext cx="4679950" cy="3511550"/>
          </a:xfrm>
        </p:spPr>
      </p:sp>
      <p:sp>
        <p:nvSpPr>
          <p:cNvPr id="3" name="Notes Placeholder 2"/>
          <p:cNvSpPr>
            <a:spLocks noGrp="1"/>
          </p:cNvSpPr>
          <p:nvPr>
            <p:ph type="body" idx="1"/>
          </p:nvPr>
        </p:nvSpPr>
        <p:spPr/>
        <p:txBody>
          <a:bodyPr/>
          <a:lstStyle/>
          <a:p>
            <a:pPr>
              <a:defRPr/>
            </a:pPr>
            <a:r>
              <a:rPr lang="en-US" altLang="en-US" dirty="0" smtClean="0"/>
              <a:t>Objective today is to inspire you to </a:t>
            </a:r>
            <a:r>
              <a:rPr lang="en-US" altLang="en-US" dirty="0"/>
              <a:t>become a passionate </a:t>
            </a:r>
            <a:r>
              <a:rPr lang="en-US" altLang="en-US" dirty="0" smtClean="0"/>
              <a:t>spokeswoman for </a:t>
            </a:r>
            <a:r>
              <a:rPr lang="en-US" altLang="en-US" dirty="0"/>
              <a:t>our </a:t>
            </a:r>
            <a:r>
              <a:rPr lang="en-US" altLang="en-US" dirty="0" smtClean="0"/>
              <a:t>mission and to be instrumental in attaining a million members. </a:t>
            </a:r>
          </a:p>
          <a:p>
            <a:pPr defTabSz="939192">
              <a:defRPr/>
            </a:pPr>
            <a:endParaRPr lang="en-US" altLang="en-US" dirty="0"/>
          </a:p>
          <a:p>
            <a:pPr>
              <a:defRPr/>
            </a:pPr>
            <a:r>
              <a:rPr lang="en-US" altLang="en-US" dirty="0" smtClean="0"/>
              <a:t>We hope to provide some ideas and tools that will help you renew and recruit to grow membership.  </a:t>
            </a:r>
          </a:p>
        </p:txBody>
      </p:sp>
      <p:sp>
        <p:nvSpPr>
          <p:cNvPr id="4" name="Slide Number Placeholder 3"/>
          <p:cNvSpPr>
            <a:spLocks noGrp="1"/>
          </p:cNvSpPr>
          <p:nvPr>
            <p:ph type="sldNum" sz="quarter" idx="10"/>
          </p:nvPr>
        </p:nvSpPr>
        <p:spPr/>
        <p:txBody>
          <a:bodyPr/>
          <a:lstStyle/>
          <a:p>
            <a:fld id="{E21035F8-F0DE-4365-9A93-76898F4E0A8B}" type="slidenum">
              <a:rPr lang="en-US" smtClean="0"/>
              <a:pPr/>
              <a:t>1</a:t>
            </a:fld>
            <a:endParaRPr lang="en-US"/>
          </a:p>
        </p:txBody>
      </p:sp>
    </p:spTree>
    <p:extLst>
      <p:ext uri="{BB962C8B-B14F-4D97-AF65-F5344CB8AC3E}">
        <p14:creationId xmlns:p14="http://schemas.microsoft.com/office/powerpoint/2010/main" val="41809000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701675"/>
            <a:ext cx="4679950" cy="3511550"/>
          </a:xfrm>
        </p:spPr>
      </p:sp>
      <p:sp>
        <p:nvSpPr>
          <p:cNvPr id="3" name="Notes Placeholder 2"/>
          <p:cNvSpPr>
            <a:spLocks noGrp="1"/>
          </p:cNvSpPr>
          <p:nvPr>
            <p:ph type="body" idx="1"/>
          </p:nvPr>
        </p:nvSpPr>
        <p:spPr/>
        <p:txBody>
          <a:bodyPr/>
          <a:lstStyle/>
          <a:p>
            <a:r>
              <a:rPr lang="en-US" b="0" dirty="0" smtClean="0"/>
              <a:t>As you work to recruit new members or encourage other to renew, share with them the advantages of membership…</a:t>
            </a:r>
          </a:p>
          <a:p>
            <a:endParaRPr lang="en-US" b="0" dirty="0" smtClean="0"/>
          </a:p>
          <a:p>
            <a:r>
              <a:rPr lang="en-US" b="1" dirty="0" smtClean="0"/>
              <a:t>What </a:t>
            </a:r>
            <a:r>
              <a:rPr lang="en-US" b="1" dirty="0"/>
              <a:t>are the advantages of Auxiliary membership?</a:t>
            </a:r>
            <a:endParaRPr lang="en-US" dirty="0"/>
          </a:p>
          <a:p>
            <a:pPr marL="171420" indent="-171420">
              <a:buFont typeface="Arial" panose="020B0604020202020204" pitchFamily="34" charset="0"/>
              <a:buChar char="•"/>
            </a:pPr>
            <a:r>
              <a:rPr lang="en-US" dirty="0"/>
              <a:t>The Auxiliary is a remarkable organization with nearly 95 proud years of service to veterans and the nation's communities. </a:t>
            </a:r>
          </a:p>
          <a:p>
            <a:pPr marL="171420" indent="-171420">
              <a:buFont typeface="Arial" panose="020B0604020202020204" pitchFamily="34" charset="0"/>
              <a:buChar char="•"/>
            </a:pPr>
            <a:r>
              <a:rPr lang="en-US" dirty="0"/>
              <a:t>In addition to the personal gratification and rewards gained in voluntary service, there are many tangible benefits for members of the Auxiliary. </a:t>
            </a:r>
          </a:p>
          <a:p>
            <a:pPr marL="171420" indent="-171420">
              <a:buFont typeface="Arial" panose="020B0604020202020204" pitchFamily="34" charset="0"/>
              <a:buChar char="•"/>
            </a:pPr>
            <a:r>
              <a:rPr lang="en-US" dirty="0"/>
              <a:t>Members receive a complimentary subscription to the Auxiliary's national magazine and have exclusive access to a wide variety of discount services, insurance products, and professional financial services.  </a:t>
            </a:r>
          </a:p>
          <a:p>
            <a:pPr marL="171420" indent="-171420">
              <a:buFont typeface="Arial" panose="020B0604020202020204" pitchFamily="34" charset="0"/>
              <a:buChar char="•"/>
            </a:pPr>
            <a:r>
              <a:rPr lang="en-US" dirty="0"/>
              <a:t>Low-cost insurance products include life, health, dental, vision, Medicare supplement, and pet insurance.  </a:t>
            </a:r>
          </a:p>
          <a:p>
            <a:pPr marL="171420" indent="-171420">
              <a:buFont typeface="Arial" panose="020B0604020202020204" pitchFamily="34" charset="0"/>
              <a:buChar char="•"/>
            </a:pPr>
            <a:r>
              <a:rPr lang="en-US" dirty="0"/>
              <a:t>Members can also receive discounts for things such as eye-glasses, prescriptions, computers, cell phones, restaurants, department stores, and Disney World tickets.  </a:t>
            </a:r>
          </a:p>
          <a:p>
            <a:pPr marL="171420" indent="-171420">
              <a:buFont typeface="Arial" panose="020B0604020202020204" pitchFamily="34" charset="0"/>
              <a:buChar char="•"/>
            </a:pPr>
            <a:r>
              <a:rPr lang="en-US" dirty="0"/>
              <a:t>Auxiliary members who find themselves without other resources can obtain temporary, emergency financial assistance or money for schooling to re-enter the job market through the Auxiliary Emergency Fund.</a:t>
            </a:r>
          </a:p>
          <a:p>
            <a:r>
              <a:rPr lang="en-US" b="1" dirty="0"/>
              <a:t> </a:t>
            </a:r>
            <a:endParaRPr lang="en-US" dirty="0"/>
          </a:p>
          <a:p>
            <a:endParaRPr lang="en-US"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10</a:t>
            </a:fld>
            <a:endParaRPr lang="en-US"/>
          </a:p>
        </p:txBody>
      </p:sp>
    </p:spTree>
    <p:extLst>
      <p:ext uri="{BB962C8B-B14F-4D97-AF65-F5344CB8AC3E}">
        <p14:creationId xmlns:p14="http://schemas.microsoft.com/office/powerpoint/2010/main" val="1321224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[READ SLIDE.]</a:t>
            </a:r>
            <a:endParaRPr lang="en-US"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8563" y="701675"/>
            <a:ext cx="4395787" cy="3298825"/>
          </a:xfrm>
        </p:spPr>
      </p:sp>
      <p:sp>
        <p:nvSpPr>
          <p:cNvPr id="3" name="Notes Placeholder 2"/>
          <p:cNvSpPr>
            <a:spLocks noGrp="1"/>
          </p:cNvSpPr>
          <p:nvPr>
            <p:ph type="body" idx="1"/>
          </p:nvPr>
        </p:nvSpPr>
        <p:spPr>
          <a:xfrm>
            <a:off x="261940" y="4148138"/>
            <a:ext cx="6553199" cy="4953001"/>
          </a:xfrm>
        </p:spPr>
        <p:txBody>
          <a:bodyPr/>
          <a:lstStyle/>
          <a:p>
            <a:r>
              <a:rPr lang="en-US" i="0" dirty="0" smtClean="0"/>
              <a:t>[ASK FOR QUESTIONS.  NOTHING</a:t>
            </a:r>
            <a:r>
              <a:rPr lang="en-US" i="0" baseline="0" dirty="0" smtClean="0"/>
              <a:t> NEEDS TO BE DISCUSSED ON THIS SLIDE.  THE SLIDE CAN BE ON THE SCREEN WHILE QUESTIONS ARE BEING ADDRESSED.]</a:t>
            </a:r>
            <a:endParaRPr lang="en-US" i="0" dirty="0" smtClean="0"/>
          </a:p>
          <a:p>
            <a:endParaRPr lang="en-US" i="0" dirty="0" smtClean="0"/>
          </a:p>
          <a:p>
            <a:r>
              <a:rPr lang="en-US" i="0" dirty="0" smtClean="0"/>
              <a:t>Following </a:t>
            </a:r>
            <a:r>
              <a:rPr lang="en-US" i="0" dirty="0"/>
              <a:t>is a sampling of the resources available on the </a:t>
            </a:r>
            <a:r>
              <a:rPr lang="en-US" i="0" dirty="0" smtClean="0"/>
              <a:t>Membership page of the national </a:t>
            </a:r>
            <a:r>
              <a:rPr lang="en-US" i="0" dirty="0"/>
              <a:t>website at </a:t>
            </a:r>
            <a:r>
              <a:rPr lang="en-US" i="0" u="sng" dirty="0">
                <a:hlinkClick r:id="rId3"/>
              </a:rPr>
              <a:t>www.ALAforVeterans.org</a:t>
            </a:r>
            <a:r>
              <a:rPr lang="en-US" i="0" dirty="0"/>
              <a:t> to assist you in achieving the million member goal:</a:t>
            </a:r>
          </a:p>
          <a:p>
            <a:r>
              <a:rPr lang="en-US" sz="800" i="0" dirty="0"/>
              <a:t> </a:t>
            </a:r>
          </a:p>
          <a:p>
            <a:pPr marL="176099" indent="-176099">
              <a:buFont typeface="Arial" panose="020B0604020202020204" pitchFamily="34" charset="0"/>
              <a:buChar char="•"/>
            </a:pPr>
            <a:r>
              <a:rPr lang="en-US" i="0" dirty="0" smtClean="0"/>
              <a:t>National </a:t>
            </a:r>
            <a:r>
              <a:rPr lang="en-US" i="0" dirty="0"/>
              <a:t>Membership Plan of </a:t>
            </a:r>
            <a:r>
              <a:rPr lang="en-US" i="0" dirty="0" smtClean="0"/>
              <a:t>Action</a:t>
            </a:r>
          </a:p>
          <a:p>
            <a:pPr marL="171420" indent="-171420">
              <a:buFont typeface="Arial" panose="020B0604020202020204" pitchFamily="34" charset="0"/>
              <a:buChar char="•"/>
            </a:pPr>
            <a:r>
              <a:rPr lang="en-US" sz="1100" i="0" dirty="0"/>
              <a:t>How To Sheets:</a:t>
            </a:r>
          </a:p>
          <a:p>
            <a:pPr lvl="1"/>
            <a:r>
              <a:rPr lang="en-US" sz="1100" i="0" dirty="0"/>
              <a:t>Engage to Retain Members</a:t>
            </a:r>
          </a:p>
          <a:p>
            <a:pPr lvl="1"/>
            <a:r>
              <a:rPr lang="en-US" sz="1100" i="0" dirty="0"/>
              <a:t>Rejoin Former Members</a:t>
            </a:r>
          </a:p>
          <a:p>
            <a:pPr lvl="1"/>
            <a:r>
              <a:rPr lang="en-US" sz="1100" i="0" dirty="0"/>
              <a:t>Attract New Members</a:t>
            </a:r>
          </a:p>
          <a:p>
            <a:pPr lvl="1"/>
            <a:r>
              <a:rPr lang="en-US" sz="1100" i="0" dirty="0"/>
              <a:t>Starting an E-Unit</a:t>
            </a:r>
          </a:p>
          <a:p>
            <a:pPr marL="176099" indent="-176099">
              <a:buFont typeface="Arial" panose="020B0604020202020204" pitchFamily="34" charset="0"/>
              <a:buChar char="•"/>
            </a:pPr>
            <a:r>
              <a:rPr lang="en-US" i="0" dirty="0" smtClean="0"/>
              <a:t>Elevator </a:t>
            </a:r>
            <a:r>
              <a:rPr lang="en-US" i="0" dirty="0"/>
              <a:t>Speech</a:t>
            </a:r>
          </a:p>
          <a:p>
            <a:pPr marL="176099" indent="-176099">
              <a:buFont typeface="Arial" panose="020B0604020202020204" pitchFamily="34" charset="0"/>
              <a:buChar char="•"/>
            </a:pPr>
            <a:r>
              <a:rPr lang="en-US" i="0" dirty="0"/>
              <a:t>How to Reach Target Groups</a:t>
            </a:r>
          </a:p>
          <a:p>
            <a:pPr marL="176099" indent="-176099">
              <a:buFont typeface="Arial" panose="020B0604020202020204" pitchFamily="34" charset="0"/>
              <a:buChar char="•"/>
            </a:pPr>
            <a:r>
              <a:rPr lang="en-US" i="0" dirty="0"/>
              <a:t>Sample New Member Packet</a:t>
            </a:r>
          </a:p>
          <a:p>
            <a:pPr marL="176099" indent="-176099">
              <a:buFont typeface="Arial" panose="020B0604020202020204" pitchFamily="34" charset="0"/>
              <a:buChar char="•"/>
            </a:pPr>
            <a:r>
              <a:rPr lang="en-US" i="0" dirty="0"/>
              <a:t>The American Legion Family Membership Brochure</a:t>
            </a:r>
          </a:p>
          <a:p>
            <a:pPr marL="176099" indent="-176099">
              <a:buFont typeface="Arial" panose="020B0604020202020204" pitchFamily="34" charset="0"/>
              <a:buChar char="•"/>
            </a:pPr>
            <a:r>
              <a:rPr lang="en-US" i="0" dirty="0"/>
              <a:t>Unit Revitalization Guide</a:t>
            </a:r>
          </a:p>
          <a:p>
            <a:pPr marL="176099" indent="-176099">
              <a:buFont typeface="Arial" panose="020B0604020202020204" pitchFamily="34" charset="0"/>
              <a:buChar char="•"/>
            </a:pPr>
            <a:r>
              <a:rPr lang="en-US" i="0" dirty="0"/>
              <a:t>Valued Member </a:t>
            </a:r>
            <a:r>
              <a:rPr lang="en-US" i="0" dirty="0" smtClean="0"/>
              <a:t>Survey</a:t>
            </a:r>
          </a:p>
          <a:p>
            <a:pPr marL="171420" indent="-171420">
              <a:buFont typeface="Arial" panose="020B0604020202020204" pitchFamily="34" charset="0"/>
              <a:buChar char="•"/>
            </a:pPr>
            <a:r>
              <a:rPr lang="en-US" sz="1100" dirty="0" smtClean="0"/>
              <a:t>American </a:t>
            </a:r>
            <a:r>
              <a:rPr lang="en-US" sz="1100" dirty="0"/>
              <a:t>Legion Auxiliary Unit Handbook, available at </a:t>
            </a:r>
            <a:r>
              <a:rPr lang="en-US" sz="1100" u="sng" dirty="0">
                <a:hlinkClick r:id="rId3"/>
              </a:rPr>
              <a:t>www.ALAforVeterans.org</a:t>
            </a:r>
            <a:r>
              <a:rPr lang="en-US" sz="1100" dirty="0"/>
              <a:t> or from The American Legion Emblem </a:t>
            </a:r>
            <a:r>
              <a:rPr lang="en-US" sz="1100" dirty="0" smtClean="0"/>
              <a:t>Sales</a:t>
            </a:r>
          </a:p>
          <a:p>
            <a:pPr marL="171420" indent="-171420">
              <a:buFont typeface="Arial" panose="020B0604020202020204" pitchFamily="34" charset="0"/>
              <a:buChar char="•"/>
            </a:pPr>
            <a:r>
              <a:rPr lang="en-US" sz="1100" dirty="0" smtClean="0"/>
              <a:t>Handouts supplementing with this presentation</a:t>
            </a:r>
            <a:endParaRPr lang="en-US" sz="1100" dirty="0"/>
          </a:p>
          <a:p>
            <a:pPr marL="171420" indent="-171420">
              <a:buFont typeface="Arial" panose="020B0604020202020204" pitchFamily="34" charset="0"/>
              <a:buChar char="•"/>
            </a:pPr>
            <a:endParaRPr lang="en-US" sz="1100" dirty="0"/>
          </a:p>
          <a:p>
            <a:r>
              <a:rPr lang="en-US" dirty="0"/>
              <a:t> </a:t>
            </a:r>
            <a:r>
              <a:rPr lang="en-US" dirty="0" smtClean="0"/>
              <a:t>It </a:t>
            </a:r>
            <a:r>
              <a:rPr lang="en-US" dirty="0"/>
              <a:t>is important for department officers, board members and other leaders to become familiar with the tools available as your units work to increase the ALA’s positive visibility to attract and retain members. Letting members know that their contributions are valued, along with welcoming, respectful treatment goes a long way toward creating a positive experience and an appealing environment for both current and potential members. Department officers are encouraged to mentor unit leadership with these ideals.</a:t>
            </a:r>
          </a:p>
          <a:p>
            <a:endParaRPr lang="en-US"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12</a:t>
            </a:fld>
            <a:endParaRPr lang="en-US"/>
          </a:p>
        </p:txBody>
      </p:sp>
    </p:spTree>
    <p:extLst>
      <p:ext uri="{BB962C8B-B14F-4D97-AF65-F5344CB8AC3E}">
        <p14:creationId xmlns:p14="http://schemas.microsoft.com/office/powerpoint/2010/main" val="34533137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701675"/>
            <a:ext cx="4679950" cy="3511550"/>
          </a:xfrm>
        </p:spPr>
      </p:sp>
      <p:sp>
        <p:nvSpPr>
          <p:cNvPr id="3" name="Notes Placeholder 2"/>
          <p:cNvSpPr>
            <a:spLocks noGrp="1"/>
          </p:cNvSpPr>
          <p:nvPr>
            <p:ph type="body" idx="1"/>
          </p:nvPr>
        </p:nvSpPr>
        <p:spPr>
          <a:xfrm>
            <a:off x="707709" y="4447459"/>
            <a:ext cx="5661660" cy="4425077"/>
          </a:xfrm>
        </p:spPr>
        <p:txBody>
          <a:bodyPr/>
          <a:lstStyle/>
          <a:p>
            <a:endParaRPr lang="en-US" dirty="0" smtClean="0"/>
          </a:p>
          <a:p>
            <a:r>
              <a:rPr lang="en-US" dirty="0" smtClean="0"/>
              <a:t>Working together… taking steps toward the future … we </a:t>
            </a:r>
            <a:r>
              <a:rPr lang="en-US" b="1" dirty="0" smtClean="0"/>
              <a:t>can</a:t>
            </a:r>
            <a:r>
              <a:rPr lang="en-US" dirty="0" smtClean="0"/>
              <a:t> achieve our goal of a million members by our centennial!  </a:t>
            </a:r>
          </a:p>
          <a:p>
            <a:endParaRPr lang="en-US" dirty="0" smtClean="0"/>
          </a:p>
          <a:p>
            <a:endParaRPr lang="en-US" dirty="0" smtClean="0"/>
          </a:p>
          <a:p>
            <a:endParaRPr lang="en-US" i="1" dirty="0" smtClean="0"/>
          </a:p>
          <a:p>
            <a:pPr algn="ctr"/>
            <a:r>
              <a:rPr lang="en-US" i="1" dirty="0" smtClean="0"/>
              <a:t>-- End –</a:t>
            </a:r>
          </a:p>
          <a:p>
            <a:pPr algn="ctr"/>
            <a:endParaRPr lang="en-US" i="1" dirty="0" smtClean="0"/>
          </a:p>
          <a:p>
            <a:pPr algn="l"/>
            <a:r>
              <a:rPr lang="en-US" b="1" i="0" dirty="0" smtClean="0"/>
              <a:t>Author: Marta</a:t>
            </a:r>
            <a:r>
              <a:rPr lang="en-US" b="1" i="0" baseline="0" dirty="0" smtClean="0"/>
              <a:t> </a:t>
            </a:r>
            <a:r>
              <a:rPr lang="en-US" b="1" i="0" baseline="0" dirty="0" err="1" smtClean="0"/>
              <a:t>Hedding</a:t>
            </a:r>
            <a:endParaRPr lang="en-US" b="1" i="0" dirty="0"/>
          </a:p>
          <a:p>
            <a:endParaRPr lang="en-US" i="1" dirty="0" smtClean="0"/>
          </a:p>
          <a:p>
            <a:endParaRPr lang="en-US" i="1" dirty="0"/>
          </a:p>
          <a:p>
            <a:r>
              <a:rPr lang="en-US" i="0" dirty="0" smtClean="0"/>
              <a:t>Edited</a:t>
            </a:r>
            <a:r>
              <a:rPr lang="en-US" i="0" baseline="0" dirty="0" smtClean="0"/>
              <a:t> 12/7/2014</a:t>
            </a:r>
            <a:endParaRPr lang="en-US" i="0"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13</a:t>
            </a:fld>
            <a:endParaRPr lang="en-US"/>
          </a:p>
        </p:txBody>
      </p:sp>
    </p:spTree>
    <p:extLst>
      <p:ext uri="{BB962C8B-B14F-4D97-AF65-F5344CB8AC3E}">
        <p14:creationId xmlns:p14="http://schemas.microsoft.com/office/powerpoint/2010/main" val="324674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701675"/>
            <a:ext cx="4679950" cy="3511550"/>
          </a:xfrm>
        </p:spPr>
      </p:sp>
      <p:sp>
        <p:nvSpPr>
          <p:cNvPr id="3" name="Notes Placeholder 2"/>
          <p:cNvSpPr>
            <a:spLocks noGrp="1"/>
          </p:cNvSpPr>
          <p:nvPr>
            <p:ph type="body" idx="1"/>
          </p:nvPr>
        </p:nvSpPr>
        <p:spPr/>
        <p:txBody>
          <a:bodyPr/>
          <a:lstStyle/>
          <a:p>
            <a:r>
              <a:rPr lang="en-US" dirty="0" smtClean="0"/>
              <a:t>Now, let’s look at our vision</a:t>
            </a:r>
            <a:r>
              <a:rPr lang="en-US" baseline="0" dirty="0" smtClean="0"/>
              <a:t>  [READ VISION STATEMENT]</a:t>
            </a:r>
            <a:endParaRPr lang="en-US" dirty="0" smtClean="0"/>
          </a:p>
          <a:p>
            <a:endParaRPr lang="en-US" dirty="0" smtClean="0"/>
          </a:p>
          <a:p>
            <a:r>
              <a:rPr lang="en-US" dirty="0" smtClean="0">
                <a:solidFill>
                  <a:srgbClr val="FF0000"/>
                </a:solidFill>
              </a:rPr>
              <a:t>[DISCUSSION]   Does this fit into the activities in your unit?</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21035F8-F0DE-4365-9A93-76898F4E0A8B}" type="slidenum">
              <a:rPr lang="en-US" smtClean="0"/>
              <a:pPr/>
              <a:t>2</a:t>
            </a:fld>
            <a:endParaRPr lang="en-US"/>
          </a:p>
        </p:txBody>
      </p:sp>
    </p:spTree>
    <p:extLst>
      <p:ext uri="{BB962C8B-B14F-4D97-AF65-F5344CB8AC3E}">
        <p14:creationId xmlns:p14="http://schemas.microsoft.com/office/powerpoint/2010/main" val="25821179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701675"/>
            <a:ext cx="4679950" cy="3511550"/>
          </a:xfrm>
        </p:spPr>
      </p:sp>
      <p:sp>
        <p:nvSpPr>
          <p:cNvPr id="3" name="Notes Placeholder 2"/>
          <p:cNvSpPr>
            <a:spLocks noGrp="1"/>
          </p:cNvSpPr>
          <p:nvPr>
            <p:ph type="body" idx="1"/>
          </p:nvPr>
        </p:nvSpPr>
        <p:spPr/>
        <p:txBody>
          <a:bodyPr/>
          <a:lstStyle/>
          <a:p>
            <a:r>
              <a:rPr lang="en-US" altLang="en-US" dirty="0" smtClean="0"/>
              <a:t>So, how do we achieve our membership goal and ultimately our vision –</a:t>
            </a:r>
            <a:r>
              <a:rPr lang="en-US" altLang="en-US" baseline="0" dirty="0" smtClean="0"/>
              <a:t> making a difference for veterans and their families in every neighborhood?      We need members in every neighborhood!</a:t>
            </a:r>
          </a:p>
          <a:p>
            <a:endParaRPr lang="en-US" altLang="en-US" baseline="0" dirty="0" smtClean="0"/>
          </a:p>
          <a:p>
            <a:r>
              <a:rPr lang="en-US" altLang="en-US" baseline="0" dirty="0" smtClean="0"/>
              <a:t>Let’s look at </a:t>
            </a:r>
            <a:r>
              <a:rPr lang="en-US" altLang="en-US" dirty="0" smtClean="0"/>
              <a:t>where</a:t>
            </a:r>
            <a:r>
              <a:rPr lang="en-US" altLang="en-US" baseline="0" dirty="0" smtClean="0"/>
              <a:t> we’ve been and where we are now.</a:t>
            </a:r>
            <a:endParaRPr lang="en-US" altLang="en-US" dirty="0" smtClean="0"/>
          </a:p>
          <a:p>
            <a:endParaRPr lang="en-US" altLang="en-US" dirty="0" smtClean="0"/>
          </a:p>
          <a:p>
            <a:pPr defTabSz="939192"/>
            <a:r>
              <a:rPr lang="en-US" altLang="en-US" dirty="0" smtClean="0"/>
              <a:t>We built our organization to almost 1 million members -- actually 998,103 -- in 1955, but have continually slipped from that number to under 750,000</a:t>
            </a:r>
            <a:r>
              <a:rPr lang="en-US" altLang="en-US" baseline="0" dirty="0" smtClean="0"/>
              <a:t> in 2013, losing</a:t>
            </a:r>
            <a:r>
              <a:rPr lang="en-US" dirty="0" smtClean="0"/>
              <a:t> more than 100,000 members in just the last 5 years.</a:t>
            </a:r>
          </a:p>
          <a:p>
            <a:endParaRPr lang="en-US" altLang="en-US" dirty="0" smtClean="0"/>
          </a:p>
          <a:p>
            <a:r>
              <a:rPr lang="en-US" altLang="en-US" dirty="0" smtClean="0"/>
              <a:t>With a current military 150,000 strong and hundreds of thousands of veterans that need our help, why is membership declining? </a:t>
            </a:r>
          </a:p>
          <a:p>
            <a:endParaRPr lang="en-US" altLang="en-US" dirty="0" smtClean="0"/>
          </a:p>
          <a:p>
            <a:endParaRPr lang="en-US" altLang="en-US" dirty="0" smtClean="0"/>
          </a:p>
          <a:p>
            <a:r>
              <a:rPr lang="en-US" dirty="0" smtClean="0"/>
              <a:t>Each year, we recruit about 50,000 new members, representing</a:t>
            </a:r>
            <a:r>
              <a:rPr lang="en-US" baseline="0" dirty="0" smtClean="0"/>
              <a:t> about 7% of total membership for the last few years</a:t>
            </a:r>
            <a:r>
              <a:rPr lang="en-US" dirty="0" smtClean="0"/>
              <a:t>.  </a:t>
            </a:r>
          </a:p>
          <a:p>
            <a:r>
              <a:rPr lang="en-US" dirty="0" smtClean="0"/>
              <a:t>If we could do</a:t>
            </a:r>
            <a:r>
              <a:rPr lang="en-US" baseline="0" dirty="0" smtClean="0"/>
              <a:t> that every year until our centennial, </a:t>
            </a:r>
            <a:r>
              <a:rPr lang="en-US" u="sng" baseline="0" dirty="0" smtClean="0"/>
              <a:t>and</a:t>
            </a:r>
            <a:r>
              <a:rPr lang="en-US" baseline="0" dirty="0" smtClean="0"/>
              <a:t> retain current members, our million members goal can be achieved.</a:t>
            </a:r>
          </a:p>
          <a:p>
            <a:endParaRPr lang="en-US" baseline="0" dirty="0" smtClean="0"/>
          </a:p>
          <a:p>
            <a:r>
              <a:rPr lang="en-US" dirty="0" smtClean="0"/>
              <a:t>Sad thing is that </a:t>
            </a:r>
            <a:r>
              <a:rPr lang="en-US" altLang="en-US" dirty="0" smtClean="0"/>
              <a:t>by the third year roughly half of new members have not renewed.  </a:t>
            </a:r>
          </a:p>
          <a:p>
            <a:pPr defTabSz="939192"/>
            <a:endParaRPr lang="en-US" baseline="0" dirty="0" smtClean="0"/>
          </a:p>
          <a:p>
            <a:r>
              <a:rPr lang="en-US" altLang="en-US" dirty="0" smtClean="0"/>
              <a:t>While the renewal rate for all members is slightly better, it is</a:t>
            </a:r>
            <a:r>
              <a:rPr lang="en-US" altLang="en-US" baseline="0" dirty="0" smtClean="0"/>
              <a:t> </a:t>
            </a:r>
            <a:r>
              <a:rPr lang="en-US" altLang="en-US" dirty="0" smtClean="0"/>
              <a:t>still declining each year.</a:t>
            </a:r>
          </a:p>
          <a:p>
            <a:endParaRPr lang="en-US" altLang="en-US" i="0" dirty="0" smtClean="0"/>
          </a:p>
          <a:p>
            <a:r>
              <a:rPr lang="en-US" sz="1100" i="0" dirty="0" smtClean="0"/>
              <a:t>People choose to belong to an organization for one of two reasons.</a:t>
            </a:r>
            <a:r>
              <a:rPr lang="en-US" sz="1100" i="0" baseline="0" dirty="0" smtClean="0"/>
              <a:t>  Do you know what those two reasons are?</a:t>
            </a:r>
          </a:p>
          <a:p>
            <a:endParaRPr lang="en-US" sz="1100" i="0" baseline="0" dirty="0" smtClean="0"/>
          </a:p>
          <a:p>
            <a:r>
              <a:rPr lang="en-US" sz="1100" i="0" baseline="0" dirty="0" smtClean="0"/>
              <a:t>[DISCUSSION</a:t>
            </a:r>
            <a:r>
              <a:rPr lang="en-US" sz="1100" i="0" baseline="0" dirty="0" smtClean="0">
                <a:sym typeface="Wingdings" pitchFamily="2" charset="2"/>
              </a:rPr>
              <a:t> TAKE ONLY ABOUT 4 SUGGESTIONS/GUESSES.  THEN GO TO THE ANSWERS.]</a:t>
            </a:r>
            <a:r>
              <a:rPr lang="en-US" sz="1100" i="0" dirty="0" smtClean="0"/>
              <a:t>  </a:t>
            </a:r>
          </a:p>
          <a:p>
            <a:endParaRPr lang="en-US" sz="1100" i="0" dirty="0" smtClean="0"/>
          </a:p>
          <a:p>
            <a:r>
              <a:rPr lang="en-US" sz="1100" i="0" dirty="0" smtClean="0"/>
              <a:t>ANSWER to: two reasons people choose to belong to an organization:</a:t>
            </a:r>
          </a:p>
          <a:p>
            <a:r>
              <a:rPr lang="en-US" sz="1100" i="0" dirty="0" smtClean="0"/>
              <a:t>	(1) either they are personally fulfilled with the experience of belonging, or </a:t>
            </a:r>
          </a:p>
          <a:p>
            <a:r>
              <a:rPr lang="en-US" sz="1100" i="0" dirty="0" smtClean="0"/>
              <a:t>	(2) they are so proud of what they see the organization doing that they want to support it.  </a:t>
            </a:r>
          </a:p>
          <a:p>
            <a:endParaRPr lang="en-US" altLang="en-US" dirty="0" smtClean="0"/>
          </a:p>
          <a:p>
            <a:endParaRPr lang="en-US" altLang="en-US" dirty="0" smtClean="0"/>
          </a:p>
          <a:p>
            <a:r>
              <a:rPr lang="en-US" altLang="en-US" dirty="0" smtClean="0"/>
              <a:t>Why aren’t members renewing?  Why has membership declined?    </a:t>
            </a:r>
          </a:p>
          <a:p>
            <a:endParaRPr lang="en-US" altLang="en-US" dirty="0" smtClean="0"/>
          </a:p>
          <a:p>
            <a:r>
              <a:rPr lang="en-US" dirty="0" smtClean="0"/>
              <a:t>[DISCUSSION.  LIST RESPONSES OF ATTENDEES</a:t>
            </a:r>
            <a:r>
              <a:rPr lang="en-US" baseline="0" dirty="0" smtClean="0"/>
              <a:t> ON THE FLIP CHART</a:t>
            </a:r>
            <a:r>
              <a:rPr lang="en-US" dirty="0" smtClean="0"/>
              <a:t>.  TRY TO GET AS MANY “EXCUSES” FOR NON-RENEWAL AS YOU CAN IN ABOUT 5 MINUTES.  SOME COMMON RESPONSES/EXCUSES ARE LISTED BELOW IN CASE ATTENDEES DO NOT COME UP WITH SUGGESTIONS.]</a:t>
            </a:r>
          </a:p>
          <a:p>
            <a:r>
              <a:rPr lang="en-US" dirty="0" smtClean="0"/>
              <a:t> </a:t>
            </a:r>
          </a:p>
          <a:p>
            <a:pPr defTabSz="939192">
              <a:defRPr/>
            </a:pPr>
            <a:r>
              <a:rPr lang="en-US" baseline="0" dirty="0" smtClean="0"/>
              <a:t>Here are a few </a:t>
            </a:r>
            <a:r>
              <a:rPr lang="en-US" u="sng" baseline="0" dirty="0" smtClean="0"/>
              <a:t>common</a:t>
            </a:r>
            <a:r>
              <a:rPr lang="en-US" baseline="0" dirty="0" smtClean="0"/>
              <a:t> responses:</a:t>
            </a:r>
          </a:p>
          <a:p>
            <a:pPr defTabSz="939192">
              <a:defRPr/>
            </a:pPr>
            <a:r>
              <a:rPr lang="en-US" baseline="0" dirty="0" smtClean="0"/>
              <a:t>too many of our members</a:t>
            </a:r>
            <a:r>
              <a:rPr lang="en-US" dirty="0" smtClean="0"/>
              <a:t> are dying</a:t>
            </a:r>
            <a:r>
              <a:rPr lang="en-US" baseline="0" dirty="0" smtClean="0"/>
              <a:t>   </a:t>
            </a:r>
          </a:p>
          <a:p>
            <a:pPr defTabSz="939192">
              <a:defRPr/>
            </a:pPr>
            <a:r>
              <a:rPr lang="en-US" baseline="0" dirty="0" smtClean="0"/>
              <a:t>not enough people know who we are or what we do</a:t>
            </a:r>
            <a:endParaRPr lang="en-US" dirty="0" smtClean="0"/>
          </a:p>
          <a:p>
            <a:pPr defTabSz="939192">
              <a:defRPr/>
            </a:pPr>
            <a:r>
              <a:rPr lang="en-US" baseline="0" dirty="0" smtClean="0"/>
              <a:t>no one asked </a:t>
            </a:r>
          </a:p>
          <a:p>
            <a:pPr defTabSz="939192">
              <a:defRPr/>
            </a:pPr>
            <a:r>
              <a:rPr lang="en-US" baseline="0" dirty="0" smtClean="0"/>
              <a:t>they only know the Legion family for alcohol or smoke filled post homes </a:t>
            </a:r>
          </a:p>
          <a:p>
            <a:pPr defTabSz="939192">
              <a:defRPr/>
            </a:pPr>
            <a:r>
              <a:rPr lang="en-US" baseline="0" dirty="0" smtClean="0"/>
              <a:t>dues are too high</a:t>
            </a:r>
          </a:p>
          <a:p>
            <a:r>
              <a:rPr lang="en-US" baseline="0" dirty="0" smtClean="0"/>
              <a:t>they’re too busy with family and career </a:t>
            </a:r>
          </a:p>
          <a:p>
            <a:r>
              <a:rPr lang="en-US" baseline="0" dirty="0" smtClean="0"/>
              <a:t>they lost interest </a:t>
            </a:r>
          </a:p>
          <a:p>
            <a:r>
              <a:rPr lang="en-US" baseline="0" dirty="0" smtClean="0"/>
              <a:t>they moved away</a:t>
            </a:r>
          </a:p>
          <a:p>
            <a:endParaRPr lang="en-US" baseline="0" dirty="0" smtClean="0"/>
          </a:p>
          <a:p>
            <a:r>
              <a:rPr lang="en-US" baseline="0" dirty="0" smtClean="0"/>
              <a:t>But, are those the REAL reason?</a:t>
            </a:r>
          </a:p>
          <a:p>
            <a:endParaRPr lang="en-US" baseline="0" dirty="0" smtClean="0"/>
          </a:p>
          <a:p>
            <a:r>
              <a:rPr lang="en-US" baseline="0" dirty="0" smtClean="0"/>
              <a:t>Want to know what member surveys tell us?  [GO TO THE NEXT SLIDE FOR THE ANSWER.]</a:t>
            </a:r>
          </a:p>
          <a:p>
            <a:endParaRPr lang="en-US" altLang="en-US" dirty="0" smtClean="0"/>
          </a:p>
          <a:p>
            <a:endParaRPr lang="en-US" altLang="en-US"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3</a:t>
            </a:fld>
            <a:endParaRPr lang="en-US"/>
          </a:p>
        </p:txBody>
      </p:sp>
    </p:spTree>
    <p:extLst>
      <p:ext uri="{BB962C8B-B14F-4D97-AF65-F5344CB8AC3E}">
        <p14:creationId xmlns:p14="http://schemas.microsoft.com/office/powerpoint/2010/main" val="1613337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701675"/>
            <a:ext cx="4679950" cy="3511550"/>
          </a:xfrm>
        </p:spPr>
      </p:sp>
      <p:sp>
        <p:nvSpPr>
          <p:cNvPr id="3" name="Notes Placeholder 2"/>
          <p:cNvSpPr>
            <a:spLocks noGrp="1"/>
          </p:cNvSpPr>
          <p:nvPr>
            <p:ph type="body" idx="1"/>
          </p:nvPr>
        </p:nvSpPr>
        <p:spPr>
          <a:xfrm>
            <a:off x="566737" y="4447459"/>
            <a:ext cx="5943600" cy="4425077"/>
          </a:xfrm>
        </p:spPr>
        <p:txBody>
          <a:bodyPr/>
          <a:lstStyle/>
          <a:p>
            <a:r>
              <a:rPr lang="en-US" baseline="0" dirty="0" smtClean="0"/>
              <a:t>Member surveys tell us that </a:t>
            </a:r>
            <a:r>
              <a:rPr lang="en-US" u="sng" baseline="0" dirty="0" smtClean="0"/>
              <a:t>the main reasons </a:t>
            </a:r>
            <a:r>
              <a:rPr lang="en-US" baseline="0" dirty="0" smtClean="0"/>
              <a:t>members don’t </a:t>
            </a:r>
            <a:r>
              <a:rPr lang="en-US" b="1" baseline="0" dirty="0" smtClean="0"/>
              <a:t>renew </a:t>
            </a:r>
            <a:r>
              <a:rPr lang="en-US" baseline="0" dirty="0" smtClean="0"/>
              <a:t>are:</a:t>
            </a:r>
            <a:r>
              <a:rPr lang="en-US" dirty="0" smtClean="0"/>
              <a:t> </a:t>
            </a:r>
          </a:p>
          <a:p>
            <a:pPr marL="171450" indent="-171450">
              <a:buFont typeface="Arial" panose="020B0604020202020204" pitchFamily="34" charset="0"/>
              <a:buChar char="•"/>
            </a:pPr>
            <a:r>
              <a:rPr lang="en-US" baseline="0" dirty="0" smtClean="0"/>
              <a:t>They receive no</a:t>
            </a:r>
            <a:r>
              <a:rPr lang="en-US" dirty="0" smtClean="0"/>
              <a:t> personal contact, </a:t>
            </a:r>
          </a:p>
          <a:p>
            <a:pPr marL="171450" indent="-171450">
              <a:buFont typeface="Arial" panose="020B0604020202020204" pitchFamily="34" charset="0"/>
              <a:buChar char="•"/>
            </a:pPr>
            <a:r>
              <a:rPr lang="en-US" baseline="0" dirty="0" smtClean="0"/>
              <a:t>Too much conflict and disharmony in the unit and </a:t>
            </a:r>
          </a:p>
          <a:p>
            <a:pPr marL="171450" indent="-171450">
              <a:buFont typeface="Arial" panose="020B0604020202020204" pitchFamily="34" charset="0"/>
              <a:buChar char="•"/>
            </a:pPr>
            <a:r>
              <a:rPr lang="en-US" baseline="0" dirty="0" smtClean="0"/>
              <a:t>Because they were</a:t>
            </a:r>
            <a:r>
              <a:rPr lang="en-US" b="1" baseline="0" dirty="0" smtClean="0"/>
              <a:t> treated poorly </a:t>
            </a:r>
          </a:p>
          <a:p>
            <a:pPr marL="628650" lvl="1" indent="-171450">
              <a:buFont typeface="Arial" panose="020B0604020202020204" pitchFamily="34" charset="0"/>
              <a:buChar char="•"/>
            </a:pPr>
            <a:r>
              <a:rPr lang="en-US" sz="1050" baseline="0" dirty="0" smtClean="0"/>
              <a:t>criticized</a:t>
            </a:r>
            <a:r>
              <a:rPr lang="en-US" sz="1050" dirty="0" smtClean="0"/>
              <a:t> for new or different ideas, what they wear, wanting to volunteer instead of attending meetings focused on alcohol; disrespected for their ethnicity,  age (young and old) and on and on…</a:t>
            </a:r>
            <a:endParaRPr lang="en-US" sz="1050" baseline="0" dirty="0" smtClean="0"/>
          </a:p>
          <a:p>
            <a:endParaRPr lang="en-US" baseline="0" dirty="0" smtClean="0"/>
          </a:p>
          <a:p>
            <a:r>
              <a:rPr lang="en-US" baseline="0" dirty="0" smtClean="0"/>
              <a:t>What does that say about us as members?    </a:t>
            </a:r>
          </a:p>
          <a:p>
            <a:r>
              <a:rPr lang="en-US" baseline="0" dirty="0" smtClean="0"/>
              <a:t>Aren’t we a caring, family-oriented, for God and Country, Service Not Self organization?    </a:t>
            </a:r>
          </a:p>
          <a:p>
            <a:r>
              <a:rPr lang="en-US" baseline="0" dirty="0" smtClean="0"/>
              <a:t>Why aren’t we practicing what we preach?</a:t>
            </a:r>
          </a:p>
          <a:p>
            <a:r>
              <a:rPr lang="en-US" altLang="en-US" dirty="0" smtClean="0"/>
              <a:t>What </a:t>
            </a:r>
            <a:r>
              <a:rPr lang="en-US" altLang="en-US" dirty="0"/>
              <a:t>can we do to change our culture – perceived or real  -- that causes disharmony and for members to feel </a:t>
            </a:r>
            <a:r>
              <a:rPr lang="en-US" altLang="en-US" dirty="0" smtClean="0"/>
              <a:t>they  </a:t>
            </a:r>
            <a:r>
              <a:rPr lang="en-US" altLang="en-US" dirty="0"/>
              <a:t>aren’t valued?        </a:t>
            </a:r>
            <a:endParaRPr lang="en-US" altLang="en-US" dirty="0" smtClean="0"/>
          </a:p>
          <a:p>
            <a:endParaRPr lang="en-US" altLang="en-US" dirty="0"/>
          </a:p>
          <a:p>
            <a:r>
              <a:rPr lang="en-US" altLang="en-US" dirty="0" smtClean="0"/>
              <a:t> </a:t>
            </a:r>
            <a:r>
              <a:rPr lang="en-US" altLang="en-US" sz="1600" i="0" dirty="0" smtClean="0"/>
              <a:t>[QUICK DISCUSSION – ASK ATTENDEES FOR IDEAS]</a:t>
            </a:r>
            <a:endParaRPr lang="en-US" altLang="en-US" i="0" dirty="0"/>
          </a:p>
          <a:p>
            <a:endParaRPr lang="en-US"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4</a:t>
            </a:fld>
            <a:endParaRPr lang="en-US"/>
          </a:p>
        </p:txBody>
      </p:sp>
    </p:spTree>
    <p:extLst>
      <p:ext uri="{BB962C8B-B14F-4D97-AF65-F5344CB8AC3E}">
        <p14:creationId xmlns:p14="http://schemas.microsoft.com/office/powerpoint/2010/main" val="1025307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[DISCUSSION/ACTIVITY]</a:t>
            </a:r>
          </a:p>
          <a:p>
            <a:endParaRPr lang="en-US" dirty="0" smtClean="0"/>
          </a:p>
          <a:p>
            <a:r>
              <a:rPr lang="en-US" dirty="0" smtClean="0"/>
              <a:t>[MANY</a:t>
            </a:r>
            <a:r>
              <a:rPr lang="en-US" baseline="0" dirty="0" smtClean="0"/>
              <a:t> EXCUSES FOR NOT RENEWING MEMBERSHIP ARE LISTED ON THE FLIP CHART.  ASSIGN EACH TABLE </a:t>
            </a:r>
            <a:r>
              <a:rPr lang="en-US" u="sng" baseline="0" dirty="0" smtClean="0"/>
              <a:t>ONE</a:t>
            </a:r>
            <a:r>
              <a:rPr lang="en-US" baseline="0" dirty="0" smtClean="0"/>
              <a:t> EXCUSE FROM THE FLIP CHART.   AT THEIR TABLE DISCUSS THE EXCUSE AND COME UP WITH </a:t>
            </a:r>
            <a:r>
              <a:rPr lang="en-US" u="sng" baseline="0" dirty="0" smtClean="0"/>
              <a:t>ONE</a:t>
            </a:r>
            <a:r>
              <a:rPr lang="en-US" baseline="0" dirty="0" smtClean="0"/>
              <a:t> EXCELLENT RESPONSE TO REBUT THE CHOSEN EXCUSE.]  </a:t>
            </a:r>
            <a:endParaRPr lang="en-US"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96975" y="701675"/>
            <a:ext cx="4368800" cy="3278188"/>
          </a:xfrm>
        </p:spPr>
      </p:sp>
      <p:sp>
        <p:nvSpPr>
          <p:cNvPr id="3" name="Notes Placeholder 2"/>
          <p:cNvSpPr>
            <a:spLocks noGrp="1"/>
          </p:cNvSpPr>
          <p:nvPr>
            <p:ph type="body" idx="1"/>
          </p:nvPr>
        </p:nvSpPr>
        <p:spPr>
          <a:xfrm>
            <a:off x="393171" y="4071937"/>
            <a:ext cx="6369369" cy="5135089"/>
          </a:xfrm>
        </p:spPr>
        <p:txBody>
          <a:bodyPr/>
          <a:lstStyle/>
          <a:p>
            <a:r>
              <a:rPr lang="en-US" baseline="0" dirty="0" smtClean="0"/>
              <a:t>To deliver our mission and achieve our vision</a:t>
            </a:r>
            <a:r>
              <a:rPr lang="en-US" dirty="0" smtClean="0"/>
              <a:t>, we need members…</a:t>
            </a:r>
            <a:endParaRPr lang="en-US" baseline="0" dirty="0" smtClean="0"/>
          </a:p>
          <a:p>
            <a:r>
              <a:rPr lang="en-US" baseline="0" dirty="0" smtClean="0"/>
              <a:t>Declining membership was the driving force for our Centennial Strategic Plan , with just five goals…. (</a:t>
            </a:r>
            <a:r>
              <a:rPr lang="en-US" i="1" baseline="0" dirty="0" smtClean="0"/>
              <a:t>read goals)</a:t>
            </a:r>
          </a:p>
          <a:p>
            <a:endParaRPr lang="en-US" i="0" baseline="0" dirty="0" smtClean="0"/>
          </a:p>
          <a:p>
            <a:r>
              <a:rPr lang="en-US" i="0" baseline="0" dirty="0" smtClean="0"/>
              <a:t>While Attain a Million Members is the first goal, </a:t>
            </a:r>
            <a:r>
              <a:rPr lang="en-US" i="0" dirty="0"/>
              <a:t>Goal 2 could have easily been the first. </a:t>
            </a:r>
            <a:endParaRPr lang="en-US" i="0" dirty="0" smtClean="0"/>
          </a:p>
          <a:p>
            <a:r>
              <a:rPr lang="en-US" i="0" dirty="0" smtClean="0"/>
              <a:t> </a:t>
            </a:r>
          </a:p>
          <a:p>
            <a:r>
              <a:rPr lang="en-US" i="0" dirty="0" smtClean="0"/>
              <a:t>I</a:t>
            </a:r>
            <a:r>
              <a:rPr lang="en-US" i="0" baseline="0" dirty="0" smtClean="0"/>
              <a:t>f people don’t join because they don’t like what they see (negative behavior) or don’t renew because of disharmony or how they are treated, </a:t>
            </a:r>
            <a:r>
              <a:rPr lang="en-US" b="0" i="0" baseline="0" dirty="0" smtClean="0"/>
              <a:t>Goal 2 </a:t>
            </a:r>
            <a:r>
              <a:rPr lang="en-US" i="0" baseline="0" dirty="0" smtClean="0"/>
              <a:t>– an Internal Culture of Goodwill -- </a:t>
            </a:r>
            <a:r>
              <a:rPr lang="en-US" b="1" i="0" baseline="0" dirty="0" smtClean="0"/>
              <a:t>must </a:t>
            </a:r>
            <a:r>
              <a:rPr lang="en-US" i="0" baseline="0" dirty="0" smtClean="0"/>
              <a:t>be achieved.  We need to </a:t>
            </a:r>
            <a:r>
              <a:rPr lang="en-US" sz="1100" i="0" dirty="0"/>
              <a:t>change the culture of this organization – foster and celebrate positive behavior and disempower negative behavior – or we will continue to lose members. </a:t>
            </a:r>
          </a:p>
          <a:p>
            <a:pPr defTabSz="939192">
              <a:defRPr/>
            </a:pPr>
            <a:endParaRPr lang="en-US" sz="1100" i="1" dirty="0"/>
          </a:p>
          <a:p>
            <a:pPr defTabSz="939192">
              <a:defRPr/>
            </a:pPr>
            <a:r>
              <a:rPr lang="en-US" baseline="0" dirty="0" smtClean="0"/>
              <a:t>Further, if people don’t join because they don’t know what we do or why we matter, we need to achieve Goal 5.</a:t>
            </a:r>
          </a:p>
          <a:p>
            <a:pPr defTabSz="939192">
              <a:defRPr/>
            </a:pPr>
            <a:endParaRPr lang="en-US" baseline="0" dirty="0" smtClean="0"/>
          </a:p>
          <a:p>
            <a:pPr defTabSz="939192">
              <a:defRPr/>
            </a:pPr>
            <a:r>
              <a:rPr lang="en-US" baseline="0" dirty="0" smtClean="0"/>
              <a:t>And  to achieve all the goals we need capable leaders</a:t>
            </a:r>
            <a:r>
              <a:rPr lang="en-US" dirty="0" smtClean="0"/>
              <a:t> working with</a:t>
            </a:r>
            <a:r>
              <a:rPr lang="en-US" baseline="0" dirty="0" smtClean="0"/>
              <a:t> financially healthy and operationally effective units and departments.</a:t>
            </a:r>
          </a:p>
          <a:p>
            <a:pPr defTabSz="939192">
              <a:defRPr/>
            </a:pPr>
            <a:endParaRPr lang="en-US" baseline="0" dirty="0" smtClean="0"/>
          </a:p>
          <a:p>
            <a:pPr defTabSz="939192">
              <a:defRPr/>
            </a:pPr>
            <a:r>
              <a:rPr lang="en-US" baseline="0" dirty="0" smtClean="0"/>
              <a:t>So, if we can:</a:t>
            </a:r>
          </a:p>
          <a:p>
            <a:pPr marL="176099" indent="-176099" defTabSz="939192">
              <a:buFont typeface="Arial" panose="020B0604020202020204" pitchFamily="34" charset="0"/>
              <a:buChar char="•"/>
              <a:defRPr/>
            </a:pPr>
            <a:r>
              <a:rPr lang="en-US" baseline="0" dirty="0" smtClean="0"/>
              <a:t>Build Brand Loyalty</a:t>
            </a:r>
          </a:p>
          <a:p>
            <a:pPr marL="176099" indent="-176099" defTabSz="939192">
              <a:buFont typeface="Arial" panose="020B0604020202020204" pitchFamily="34" charset="0"/>
              <a:buChar char="•"/>
              <a:defRPr/>
            </a:pPr>
            <a:r>
              <a:rPr lang="en-US" baseline="0" dirty="0" smtClean="0"/>
              <a:t>Strengthen Units and Departments</a:t>
            </a:r>
          </a:p>
          <a:p>
            <a:pPr marL="176099" indent="-176099" defTabSz="939192">
              <a:buFont typeface="Arial" panose="020B0604020202020204" pitchFamily="34" charset="0"/>
              <a:buChar char="•"/>
              <a:defRPr/>
            </a:pPr>
            <a:r>
              <a:rPr lang="en-US" baseline="0" dirty="0" smtClean="0"/>
              <a:t>Develop Leaders at all levels and</a:t>
            </a:r>
          </a:p>
          <a:p>
            <a:pPr marL="176099" indent="-176099" defTabSz="939192">
              <a:buFont typeface="Arial" panose="020B0604020202020204" pitchFamily="34" charset="0"/>
              <a:buChar char="•"/>
              <a:defRPr/>
            </a:pPr>
            <a:r>
              <a:rPr lang="en-US" baseline="0" dirty="0" smtClean="0"/>
              <a:t>Achieve an internal Culture of Goodwill</a:t>
            </a:r>
          </a:p>
          <a:p>
            <a:pPr marL="176099" indent="-176099" defTabSz="939192">
              <a:buFont typeface="Arial" panose="020B0604020202020204" pitchFamily="34" charset="0"/>
              <a:buChar char="•"/>
              <a:defRPr/>
            </a:pPr>
            <a:endParaRPr lang="en-US" baseline="0" dirty="0" smtClean="0"/>
          </a:p>
          <a:p>
            <a:pPr defTabSz="939192">
              <a:defRPr/>
            </a:pPr>
            <a:r>
              <a:rPr lang="en-US" baseline="0" dirty="0" smtClean="0"/>
              <a:t>We can Attain a Million Members!</a:t>
            </a:r>
          </a:p>
          <a:p>
            <a:pPr defTabSz="939192">
              <a:defRPr/>
            </a:pPr>
            <a:endParaRPr lang="en-US" baseline="0" dirty="0" smtClean="0"/>
          </a:p>
          <a:p>
            <a:pPr defTabSz="939192">
              <a:defRPr/>
            </a:pPr>
            <a:r>
              <a:rPr lang="en-US" baseline="0" dirty="0" smtClean="0"/>
              <a:t>How can you help?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E21035F8-F0DE-4365-9A93-76898F4E0A8B}" type="slidenum">
              <a:rPr lang="en-US" smtClean="0"/>
              <a:pPr/>
              <a:t>6</a:t>
            </a:fld>
            <a:endParaRPr lang="en-US"/>
          </a:p>
        </p:txBody>
      </p:sp>
    </p:spTree>
    <p:extLst>
      <p:ext uri="{BB962C8B-B14F-4D97-AF65-F5344CB8AC3E}">
        <p14:creationId xmlns:p14="http://schemas.microsoft.com/office/powerpoint/2010/main" val="18555994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701675"/>
            <a:ext cx="4679950" cy="3511550"/>
          </a:xfrm>
        </p:spPr>
      </p:sp>
      <p:sp>
        <p:nvSpPr>
          <p:cNvPr id="3" name="Notes Placeholder 2"/>
          <p:cNvSpPr>
            <a:spLocks noGrp="1"/>
          </p:cNvSpPr>
          <p:nvPr>
            <p:ph type="body" idx="1"/>
          </p:nvPr>
        </p:nvSpPr>
        <p:spPr/>
        <p:txBody>
          <a:bodyPr/>
          <a:lstStyle/>
          <a:p>
            <a:r>
              <a:rPr lang="en-US" dirty="0" smtClean="0"/>
              <a:t>By following these steps.   (</a:t>
            </a:r>
            <a:r>
              <a:rPr lang="en-US" i="1" dirty="0" smtClean="0"/>
              <a:t>Read slide…)</a:t>
            </a:r>
          </a:p>
          <a:p>
            <a:endParaRPr lang="en-US" dirty="0" smtClean="0"/>
          </a:p>
          <a:p>
            <a:r>
              <a:rPr lang="en-US" dirty="0" smtClean="0"/>
              <a:t>Let’s look at how can we do these three things.</a:t>
            </a:r>
          </a:p>
          <a:p>
            <a:endParaRPr lang="en-US" dirty="0" smtClean="0"/>
          </a:p>
          <a:p>
            <a:r>
              <a:rPr lang="en-US" dirty="0" smtClean="0"/>
              <a:t>[DISCUSSION/ACTIVITY]</a:t>
            </a:r>
          </a:p>
          <a:p>
            <a:endParaRPr lang="en-US" dirty="0" smtClean="0"/>
          </a:p>
          <a:p>
            <a:r>
              <a:rPr lang="en-US" dirty="0" smtClean="0"/>
              <a:t>[EACH TABLE WILL NEED A SCRIBE AND A READER.  ASK EACH TABLE TO LIST AT LEAST 2 THINGS THAT CAN BE DONE FOR EACH OF THE 3 STEPS</a:t>
            </a:r>
            <a:r>
              <a:rPr lang="en-US" dirty="0" smtClean="0">
                <a:sym typeface="Wingdings" pitchFamily="2" charset="2"/>
              </a:rPr>
              <a:t> THEREFORE EACH TABLE WILL,  HOPEFULLY, HAVE 6 SUGGESTIONS.  </a:t>
            </a:r>
            <a:r>
              <a:rPr lang="en-US" dirty="0" smtClean="0"/>
              <a:t>GO THROUGH EACH OF THE 3 STEPS TO ACHIEVING A MILLION MEMBERS, ONE AT A TIME.  DO</a:t>
            </a:r>
            <a:r>
              <a:rPr lang="en-US" baseline="0" dirty="0" smtClean="0"/>
              <a:t>  A ROUND-ROBIN ACTIVITY, CALLING ON EACH TABLE, ASKING FOR ONE OF THEIR SUGGESTIONS, AND WRITING THE SUGGESTION ON THE FLIP CHART.  THIS IS A GREAT OPPORTUNITY FOR USING A VOLUNTEER TO WRITE THE SUGGESTIONS ON THE FLIP CHART.  CONTINUE GETTING SUGGESTIONS UNTIL ALL SUGGESTIONS ARE RECORDED.  ADDITIONAL SUGGESTIONS ARE LISTED BELOW.]</a:t>
            </a:r>
            <a:endParaRPr lang="en-US" dirty="0" smtClean="0"/>
          </a:p>
          <a:p>
            <a:endParaRPr lang="en-US" dirty="0" smtClean="0"/>
          </a:p>
          <a:p>
            <a:r>
              <a:rPr lang="en-US" dirty="0" smtClean="0"/>
              <a:t>What are some ideas to “Engage to Retain Members?”</a:t>
            </a:r>
          </a:p>
          <a:p>
            <a:r>
              <a:rPr lang="en-US" dirty="0" smtClean="0"/>
              <a:t>[RECORD ATTENDEE ANSWERS ON THE FLIP CHART.]</a:t>
            </a:r>
          </a:p>
          <a:p>
            <a:endParaRPr lang="en-US" dirty="0" smtClean="0"/>
          </a:p>
          <a:p>
            <a:r>
              <a:rPr lang="en-US" dirty="0" smtClean="0"/>
              <a:t>Here are some ideas … </a:t>
            </a:r>
            <a:r>
              <a:rPr lang="en-US" u="sng" dirty="0" smtClean="0"/>
              <a:t>to retain members</a:t>
            </a:r>
            <a:r>
              <a:rPr lang="en-US" dirty="0" smtClean="0"/>
              <a:t>:</a:t>
            </a:r>
          </a:p>
          <a:p>
            <a:pPr marL="176099" indent="-176099">
              <a:buFont typeface="Arial" panose="020B0604020202020204" pitchFamily="34" charset="0"/>
              <a:buChar char="•"/>
            </a:pPr>
            <a:r>
              <a:rPr lang="en-US" dirty="0" smtClean="0"/>
              <a:t>Communicate … keep all members informed of programs,</a:t>
            </a:r>
            <a:r>
              <a:rPr lang="en-US" baseline="0" dirty="0" smtClean="0"/>
              <a:t> activities and benefits.  In addition to traditional means, use </a:t>
            </a:r>
            <a:r>
              <a:rPr lang="en-US" baseline="0" dirty="0" err="1" smtClean="0"/>
              <a:t>Facebook</a:t>
            </a:r>
            <a:r>
              <a:rPr lang="en-US" baseline="0" dirty="0" smtClean="0"/>
              <a:t> and email groups to contact members about meetings and events, program updates, share photos and accomplishments.</a:t>
            </a:r>
          </a:p>
          <a:p>
            <a:pPr marL="176099" indent="-176099">
              <a:buFont typeface="Arial" panose="020B0604020202020204" pitchFamily="34" charset="0"/>
              <a:buChar char="•"/>
            </a:pPr>
            <a:r>
              <a:rPr lang="en-US" baseline="0" dirty="0" smtClean="0"/>
              <a:t>ALWAYS be respectful, kind and considerate</a:t>
            </a:r>
            <a:endParaRPr lang="en-US" dirty="0" smtClean="0"/>
          </a:p>
          <a:p>
            <a:pPr marL="176099" indent="-176099">
              <a:buFont typeface="Arial" panose="020B0604020202020204" pitchFamily="34" charset="0"/>
              <a:buChar char="•"/>
            </a:pPr>
            <a:r>
              <a:rPr lang="en-US" dirty="0" smtClean="0"/>
              <a:t>Don’t expect all members to attend meetings --- And </a:t>
            </a:r>
            <a:r>
              <a:rPr lang="en-US" b="1" dirty="0" smtClean="0"/>
              <a:t>don’t </a:t>
            </a:r>
            <a:r>
              <a:rPr lang="en-US" dirty="0" smtClean="0"/>
              <a:t>chastise them for not doing so.</a:t>
            </a:r>
          </a:p>
          <a:p>
            <a:pPr marL="633299" lvl="1" indent="-176099">
              <a:buFont typeface="Arial" panose="020B0604020202020204" pitchFamily="34" charset="0"/>
              <a:buChar char="•"/>
            </a:pPr>
            <a:r>
              <a:rPr lang="en-US" dirty="0" smtClean="0"/>
              <a:t>Some are time-strapped but will support quality advocacy efforts.   </a:t>
            </a:r>
          </a:p>
          <a:p>
            <a:pPr marL="176099" indent="-176099">
              <a:buFont typeface="Arial" panose="020B0604020202020204" pitchFamily="34" charset="0"/>
              <a:buChar char="•"/>
            </a:pPr>
            <a:r>
              <a:rPr lang="en-US" dirty="0" smtClean="0"/>
              <a:t>Identify and offer a variety of meaningful volunteer opportunities in which members can participate, that best utilize their talents at times convenient to them,  to support and deliver the Auxiliary’s mission. </a:t>
            </a:r>
          </a:p>
          <a:p>
            <a:pPr marL="645694" lvl="1" indent="-176099">
              <a:buFont typeface="Arial" panose="020B0604020202020204" pitchFamily="34" charset="0"/>
              <a:buChar char="•"/>
            </a:pPr>
            <a:r>
              <a:rPr lang="en-US" dirty="0" smtClean="0"/>
              <a:t>Example 1:  Mom with young children cannot/will not attend meetings, but is willing to make phone calls while her children are napping.</a:t>
            </a:r>
          </a:p>
          <a:p>
            <a:pPr marL="645694" lvl="1" indent="-176099">
              <a:buFont typeface="Arial" panose="020B0604020202020204" pitchFamily="34" charset="0"/>
              <a:buChar char="•"/>
            </a:pPr>
            <a:r>
              <a:rPr lang="en-US" dirty="0" smtClean="0"/>
              <a:t>Example 2:  Member can’t or won’t attend monthly meeting but enjoys volunteering at VA Medical Center.</a:t>
            </a:r>
          </a:p>
          <a:p>
            <a:pPr marL="645694" lvl="1" indent="-176099">
              <a:buFont typeface="Arial" panose="020B0604020202020204" pitchFamily="34" charset="0"/>
              <a:buChar char="•"/>
            </a:pPr>
            <a:r>
              <a:rPr lang="en-US" dirty="0" smtClean="0"/>
              <a:t>Other examples </a:t>
            </a:r>
            <a:r>
              <a:rPr lang="en-US" b="1" dirty="0" smtClean="0"/>
              <a:t>for members</a:t>
            </a:r>
            <a:r>
              <a:rPr lang="en-US" dirty="0" smtClean="0"/>
              <a:t>:  participating in the annual gift shop, participate in a stand down to provide necessities for homeless veterans, mentor military children with the big brother/big sister concept.</a:t>
            </a:r>
          </a:p>
          <a:p>
            <a:pPr marL="188578" indent="-176099">
              <a:buFont typeface="Arial" panose="020B0604020202020204" pitchFamily="34" charset="0"/>
              <a:buChar char="•"/>
            </a:pPr>
            <a:r>
              <a:rPr lang="en-US" dirty="0" smtClean="0"/>
              <a:t>Involve members</a:t>
            </a:r>
            <a:r>
              <a:rPr lang="en-US" baseline="0" dirty="0" smtClean="0"/>
              <a:t> in decision-making… at least give them the opportunity to offer their input; some may not care but they’ll remember and likely appreciate that you asked.</a:t>
            </a:r>
            <a:endParaRPr lang="en-US" dirty="0" smtClean="0"/>
          </a:p>
          <a:p>
            <a:pPr marL="176099" indent="-176099">
              <a:buFont typeface="Arial" panose="020B0604020202020204" pitchFamily="34" charset="0"/>
              <a:buChar char="•"/>
            </a:pPr>
            <a:r>
              <a:rPr lang="en-US" altLang="en-US" dirty="0" smtClean="0"/>
              <a:t>Educate and Mentor our Junior Members -- </a:t>
            </a:r>
            <a:r>
              <a:rPr lang="en-US" altLang="en-US" b="1" dirty="0" smtClean="0"/>
              <a:t> </a:t>
            </a:r>
            <a:r>
              <a:rPr lang="en-US" altLang="en-US" b="0" dirty="0" smtClean="0"/>
              <a:t>Help them learn about Veterans, the value of volunteering</a:t>
            </a:r>
            <a:r>
              <a:rPr lang="en-US" altLang="en-US" b="0" baseline="0" dirty="0" smtClean="0"/>
              <a:t> and why they matter to the Auxiliary future </a:t>
            </a:r>
          </a:p>
          <a:p>
            <a:pPr marL="171450" indent="-171450">
              <a:buFont typeface="Arial" panose="020B0604020202020204" pitchFamily="34" charset="0"/>
              <a:buChar char="•"/>
            </a:pPr>
            <a:r>
              <a:rPr lang="en-US" altLang="en-US" b="0" baseline="0" dirty="0" smtClean="0"/>
              <a:t>Establish a “sunshine club” in your unit to send birthday, get well and thinking of you cards.  </a:t>
            </a:r>
          </a:p>
          <a:p>
            <a:pPr marL="628650" lvl="1" indent="-171450">
              <a:buFont typeface="Arial" panose="020B0604020202020204" pitchFamily="34" charset="0"/>
              <a:buChar char="•"/>
            </a:pPr>
            <a:r>
              <a:rPr lang="en-US" dirty="0" smtClean="0"/>
              <a:t>We all know that health problems and death can be devastating to unit rosters.  Put the membership card (with “dues paid”) in a Get Well card. </a:t>
            </a:r>
          </a:p>
          <a:p>
            <a:pPr marL="171450" indent="-171450">
              <a:buFont typeface="Arial" panose="020B0604020202020204" pitchFamily="34" charset="0"/>
              <a:buChar char="•"/>
            </a:pPr>
            <a:r>
              <a:rPr lang="en-US" altLang="en-US" b="0" baseline="0" dirty="0" smtClean="0"/>
              <a:t>Ask another member to watch obituaries and send sympathy cards and “how can we help” messages on behalf of unit… and then follow-up.</a:t>
            </a:r>
          </a:p>
          <a:p>
            <a:pPr marL="171450" indent="-171450">
              <a:buFont typeface="Arial" panose="020B0604020202020204" pitchFamily="34" charset="0"/>
              <a:buChar char="•"/>
            </a:pPr>
            <a:r>
              <a:rPr lang="en-US" kern="1200" dirty="0" smtClean="0">
                <a:solidFill>
                  <a:schemeClr val="tx1"/>
                </a:solidFill>
                <a:effectLst/>
                <a:latin typeface="+mn-lt"/>
                <a:ea typeface="+mn-ea"/>
                <a:cs typeface="+mn-cs"/>
              </a:rPr>
              <a:t>Upon the death of a member,  </a:t>
            </a:r>
            <a:r>
              <a:rPr lang="en-US" b="1" i="1" u="sng" kern="1200" dirty="0" smtClean="0">
                <a:solidFill>
                  <a:schemeClr val="tx1"/>
                </a:solidFill>
                <a:effectLst/>
                <a:latin typeface="+mn-lt"/>
                <a:ea typeface="+mn-ea"/>
                <a:cs typeface="+mn-cs"/>
              </a:rPr>
              <a:t>invite </a:t>
            </a:r>
            <a:r>
              <a:rPr lang="en-US" kern="1200" dirty="0" smtClean="0">
                <a:solidFill>
                  <a:schemeClr val="tx1"/>
                </a:solidFill>
                <a:effectLst/>
                <a:latin typeface="+mn-lt"/>
                <a:ea typeface="+mn-ea"/>
                <a:cs typeface="+mn-cs"/>
              </a:rPr>
              <a:t>all eligible females in the family to join in honor of the deceased member and enclose that with contact information in the sympathy card from your unit.</a:t>
            </a:r>
          </a:p>
          <a:p>
            <a:pPr marL="176099" indent="-176099">
              <a:buFont typeface="Arial" panose="020B0604020202020204" pitchFamily="34" charset="0"/>
              <a:buChar char="•"/>
            </a:pPr>
            <a:r>
              <a:rPr lang="en-US" dirty="0" smtClean="0"/>
              <a:t>Offer leadership opportunities</a:t>
            </a:r>
            <a:r>
              <a:rPr lang="en-US" baseline="0" dirty="0" smtClean="0"/>
              <a:t> … from organizing a group to visit veterans over the holidays</a:t>
            </a:r>
            <a:r>
              <a:rPr lang="en-US" dirty="0" smtClean="0"/>
              <a:t> to </a:t>
            </a:r>
            <a:r>
              <a:rPr lang="en-US" baseline="0" dirty="0" smtClean="0"/>
              <a:t>being project leader for a one-time event</a:t>
            </a:r>
            <a:r>
              <a:rPr lang="en-US" dirty="0" smtClean="0"/>
              <a:t> </a:t>
            </a:r>
            <a:r>
              <a:rPr lang="en-US" baseline="0" dirty="0" smtClean="0"/>
              <a:t>to being a chairman</a:t>
            </a:r>
            <a:r>
              <a:rPr lang="en-US" dirty="0" smtClean="0"/>
              <a:t> or officer</a:t>
            </a:r>
          </a:p>
          <a:p>
            <a:pPr marL="176099" indent="-176099">
              <a:buFont typeface="Arial" panose="020B0604020202020204" pitchFamily="34" charset="0"/>
              <a:buChar char="•"/>
            </a:pPr>
            <a:r>
              <a:rPr lang="en-US" dirty="0" smtClean="0"/>
              <a:t>Recognize all members for all contributions—volunteering, serving as a chairman or officer, preparing food, organizing events, being a mentor to new members, contacting other members to renew, being a good example of Service Not Self, etc.</a:t>
            </a:r>
          </a:p>
          <a:p>
            <a:pPr marL="176099" indent="-176099">
              <a:buFont typeface="Arial" panose="020B0604020202020204" pitchFamily="34" charset="0"/>
              <a:buChar char="•"/>
            </a:pPr>
            <a:r>
              <a:rPr lang="en-US" dirty="0" smtClean="0"/>
              <a:t>Ensure a positive experience for </a:t>
            </a:r>
            <a:r>
              <a:rPr lang="en-US" b="1" dirty="0" smtClean="0"/>
              <a:t>all</a:t>
            </a:r>
            <a:r>
              <a:rPr lang="en-US" dirty="0" smtClean="0"/>
              <a:t> members: </a:t>
            </a:r>
          </a:p>
          <a:p>
            <a:pPr marL="645694" lvl="1" indent="-176099">
              <a:buFont typeface="Arial" panose="020B0604020202020204" pitchFamily="34" charset="0"/>
              <a:buChar char="•"/>
            </a:pPr>
            <a:r>
              <a:rPr lang="en-US" dirty="0" smtClean="0"/>
              <a:t>Ask for and be open to new and different ideas.</a:t>
            </a:r>
          </a:p>
          <a:p>
            <a:pPr marL="645694" lvl="1" indent="-176099">
              <a:buFont typeface="Arial" panose="020B0604020202020204" pitchFamily="34" charset="0"/>
              <a:buChar char="•"/>
            </a:pPr>
            <a:r>
              <a:rPr lang="en-US" dirty="0" smtClean="0"/>
              <a:t>Encourage personal contact with all members at the unit level.</a:t>
            </a:r>
          </a:p>
          <a:p>
            <a:pPr marL="645694" marR="0" lvl="1" indent="-176099"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Promptly and positively address conflicts and disagreements. </a:t>
            </a:r>
          </a:p>
          <a:p>
            <a:pPr marL="1102894" lvl="2" indent="-176099">
              <a:buFont typeface="Arial" panose="020B0604020202020204" pitchFamily="34" charset="0"/>
              <a:buChar char="•"/>
              <a:defRPr/>
            </a:pPr>
            <a:r>
              <a:rPr lang="en-US" dirty="0" smtClean="0"/>
              <a:t> </a:t>
            </a:r>
            <a:r>
              <a:rPr lang="en-US" kern="1200" dirty="0" smtClean="0">
                <a:solidFill>
                  <a:schemeClr val="tx1"/>
                </a:solidFill>
                <a:effectLst/>
                <a:latin typeface="+mn-lt"/>
                <a:ea typeface="+mn-ea"/>
                <a:cs typeface="+mn-cs"/>
              </a:rPr>
              <a:t>Ask you units to adopt a standard of behavior for interacting with members and develop a plan to deal with problems and conflict. If all of your members (new and seasoned) know that their ideas will be accepted without scorn and ridicule, they will be more willing to contribute and your unit will be successful in the mission.</a:t>
            </a:r>
          </a:p>
          <a:p>
            <a:pPr marL="645694" marR="0" lvl="1" indent="-176099"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Don’t air</a:t>
            </a:r>
            <a:r>
              <a:rPr lang="en-US" sz="1200" kern="1200" baseline="0" dirty="0" smtClean="0">
                <a:solidFill>
                  <a:schemeClr val="tx1"/>
                </a:solidFill>
                <a:effectLst/>
                <a:latin typeface="+mn-lt"/>
                <a:ea typeface="+mn-ea"/>
                <a:cs typeface="+mn-cs"/>
              </a:rPr>
              <a:t> your dirty laundry … it not only tarnishes our</a:t>
            </a:r>
            <a:r>
              <a:rPr lang="en-US" sz="1200" kern="1200" dirty="0" smtClean="0">
                <a:solidFill>
                  <a:schemeClr val="tx1"/>
                </a:solidFill>
                <a:effectLst/>
                <a:latin typeface="+mn-lt"/>
                <a:ea typeface="+mn-ea"/>
                <a:cs typeface="+mn-cs"/>
              </a:rPr>
              <a:t> image with members, but also potential members and the public. </a:t>
            </a:r>
          </a:p>
          <a:p>
            <a:pPr marL="645694" lvl="1" indent="-176099">
              <a:buFont typeface="Arial" panose="020B0604020202020204" pitchFamily="34" charset="0"/>
              <a:buChar char="•"/>
            </a:pPr>
            <a:r>
              <a:rPr lang="en-US" dirty="0" smtClean="0"/>
              <a:t>Be a good example … Demonstrate  our motto of Service Not Self in all activities and interaction with others.</a:t>
            </a:r>
          </a:p>
          <a:p>
            <a:pPr marL="176099" indent="-176099">
              <a:buFont typeface="Arial" panose="020B0604020202020204" pitchFamily="34" charset="0"/>
              <a:buChar char="•"/>
            </a:pPr>
            <a:r>
              <a:rPr lang="en-US" dirty="0" smtClean="0"/>
              <a:t>Personally contact each new member shortly after joining.  </a:t>
            </a:r>
          </a:p>
          <a:p>
            <a:pPr marL="645694" lvl="1" indent="-176099">
              <a:buFont typeface="Arial" panose="020B0604020202020204" pitchFamily="34" charset="0"/>
              <a:buChar char="•"/>
            </a:pPr>
            <a:r>
              <a:rPr lang="en-US" dirty="0" smtClean="0"/>
              <a:t>Provide a welcome letter from unit president or membership chairman.</a:t>
            </a:r>
          </a:p>
          <a:p>
            <a:pPr marL="645694" lvl="1" indent="-176099">
              <a:buFont typeface="Arial" panose="020B0604020202020204" pitchFamily="34" charset="0"/>
              <a:buChar char="•"/>
            </a:pPr>
            <a:r>
              <a:rPr lang="en-US" dirty="0" smtClean="0"/>
              <a:t>Provide a New Member Packet, available on the national website, and personalize for your unit and department; provide new member orientation </a:t>
            </a:r>
          </a:p>
          <a:p>
            <a:pPr marL="645694" lvl="1" indent="-176099">
              <a:buFont typeface="Arial" panose="020B0604020202020204" pitchFamily="34" charset="0"/>
              <a:buChar char="•"/>
            </a:pPr>
            <a:r>
              <a:rPr lang="en-US" dirty="0" smtClean="0"/>
              <a:t>Find out how the new member wants to be involved and invite her to participate – for just an hour, just a day or on</a:t>
            </a:r>
            <a:r>
              <a:rPr lang="en-US" baseline="0" dirty="0" smtClean="0"/>
              <a:t> a regularly scheduled basis all year long</a:t>
            </a:r>
            <a:r>
              <a:rPr lang="en-US" dirty="0" smtClean="0"/>
              <a:t>.</a:t>
            </a:r>
          </a:p>
          <a:p>
            <a:pPr marL="645694" lvl="1" indent="-176099">
              <a:buFont typeface="Arial" panose="020B0604020202020204" pitchFamily="34" charset="0"/>
              <a:buChar char="•"/>
            </a:pPr>
            <a:r>
              <a:rPr lang="en-US" dirty="0" smtClean="0"/>
              <a:t>Assign a “big sister” or mentor to each new member</a:t>
            </a:r>
          </a:p>
          <a:p>
            <a:endParaRPr lang="en-US" dirty="0" smtClean="0"/>
          </a:p>
          <a:p>
            <a:endParaRPr lang="en-US" dirty="0" smtClean="0"/>
          </a:p>
          <a:p>
            <a:r>
              <a:rPr lang="en-US" dirty="0" smtClean="0"/>
              <a:t>What are some ideas to “Rejoin Former Members?”</a:t>
            </a:r>
          </a:p>
          <a:p>
            <a:r>
              <a:rPr lang="en-US" dirty="0" smtClean="0"/>
              <a:t>[RECORD ATTENDEE ANSWERS ON THE FLIP CHART.]</a:t>
            </a:r>
          </a:p>
          <a:p>
            <a:endParaRPr lang="en-US" dirty="0" smtClean="0"/>
          </a:p>
          <a:p>
            <a:r>
              <a:rPr lang="en-US" dirty="0" smtClean="0"/>
              <a:t>Here are some ideas … to “Rejoin Former Members”</a:t>
            </a:r>
          </a:p>
          <a:p>
            <a:pPr marL="176099" indent="-176099">
              <a:buFont typeface="Arial" panose="020B0604020202020204" pitchFamily="34" charset="0"/>
              <a:buChar char="•"/>
            </a:pPr>
            <a:r>
              <a:rPr lang="en-US" kern="1200" dirty="0" smtClean="0">
                <a:solidFill>
                  <a:schemeClr val="tx1"/>
                </a:solidFill>
                <a:effectLst/>
                <a:latin typeface="+mn-lt"/>
                <a:ea typeface="+mn-ea"/>
                <a:cs typeface="+mn-cs"/>
              </a:rPr>
              <a:t>Identify and Reach out</a:t>
            </a:r>
            <a:r>
              <a:rPr lang="en-US" kern="1200" baseline="0" dirty="0" smtClean="0">
                <a:solidFill>
                  <a:schemeClr val="tx1"/>
                </a:solidFill>
                <a:effectLst/>
                <a:latin typeface="+mn-lt"/>
                <a:ea typeface="+mn-ea"/>
                <a:cs typeface="+mn-cs"/>
              </a:rPr>
              <a:t> to </a:t>
            </a:r>
            <a:r>
              <a:rPr lang="en-US" kern="1200" dirty="0" smtClean="0">
                <a:solidFill>
                  <a:schemeClr val="tx1"/>
                </a:solidFill>
                <a:effectLst/>
                <a:latin typeface="+mn-lt"/>
                <a:ea typeface="+mn-ea"/>
                <a:cs typeface="+mn-cs"/>
              </a:rPr>
              <a:t>former members </a:t>
            </a:r>
            <a:endParaRPr lang="en-US" dirty="0" smtClean="0">
              <a:effectLst/>
            </a:endParaRPr>
          </a:p>
          <a:p>
            <a:pPr marL="645694" lvl="1" indent="-176099">
              <a:buFont typeface="Arial" panose="020B0604020202020204" pitchFamily="34" charset="0"/>
              <a:buChar char="•"/>
            </a:pPr>
            <a:r>
              <a:rPr lang="en-US" kern="1200" dirty="0" smtClean="0">
                <a:solidFill>
                  <a:schemeClr val="tx1"/>
                </a:solidFill>
                <a:effectLst/>
                <a:latin typeface="+mn-lt"/>
                <a:ea typeface="+mn-ea"/>
                <a:cs typeface="+mn-cs"/>
              </a:rPr>
              <a:t>Use the ALAMIS system or contact your department headquarters to obtain an Unpaid Roster and contact information on members who have not paid dues for a few years. </a:t>
            </a:r>
            <a:endParaRPr lang="en-US" dirty="0" smtClean="0">
              <a:effectLst/>
            </a:endParaRPr>
          </a:p>
          <a:p>
            <a:pPr marL="645694" lvl="1" indent="-176099">
              <a:buFont typeface="Arial" panose="020B0604020202020204" pitchFamily="34" charset="0"/>
              <a:buChar char="•"/>
            </a:pPr>
            <a:r>
              <a:rPr lang="en-US" kern="1200" dirty="0" smtClean="0">
                <a:solidFill>
                  <a:schemeClr val="tx1"/>
                </a:solidFill>
                <a:effectLst/>
                <a:latin typeface="+mn-lt"/>
                <a:ea typeface="+mn-ea"/>
                <a:cs typeface="+mn-cs"/>
              </a:rPr>
              <a:t>Set up a committee to contact former members</a:t>
            </a:r>
            <a:endParaRPr lang="en-US" dirty="0" smtClean="0">
              <a:effectLst/>
            </a:endParaRPr>
          </a:p>
          <a:p>
            <a:pPr marL="1102894" lvl="2" indent="-176099">
              <a:buFont typeface="Arial" panose="020B0604020202020204" pitchFamily="34" charset="0"/>
              <a:buChar char="•"/>
            </a:pPr>
            <a:r>
              <a:rPr lang="en-US" kern="1200" dirty="0" smtClean="0">
                <a:solidFill>
                  <a:schemeClr val="tx1"/>
                </a:solidFill>
                <a:effectLst/>
                <a:latin typeface="+mn-lt"/>
                <a:ea typeface="+mn-ea"/>
                <a:cs typeface="+mn-cs"/>
              </a:rPr>
              <a:t>Personal visits</a:t>
            </a:r>
          </a:p>
          <a:p>
            <a:pPr marL="1102894" lvl="2" indent="-176099">
              <a:buFont typeface="Arial" panose="020B0604020202020204" pitchFamily="34" charset="0"/>
              <a:buChar char="•"/>
            </a:pPr>
            <a:r>
              <a:rPr lang="en-US" kern="1200" dirty="0" smtClean="0">
                <a:solidFill>
                  <a:schemeClr val="tx1"/>
                </a:solidFill>
                <a:effectLst/>
                <a:latin typeface="+mn-lt"/>
                <a:ea typeface="+mn-ea"/>
                <a:cs typeface="+mn-cs"/>
              </a:rPr>
              <a:t>Send letters</a:t>
            </a:r>
            <a:endParaRPr lang="en-US" dirty="0" smtClean="0">
              <a:effectLst/>
            </a:endParaRPr>
          </a:p>
          <a:p>
            <a:pPr marL="1102894" lvl="2" indent="-176099">
              <a:buFont typeface="Arial" panose="020B0604020202020204" pitchFamily="34" charset="0"/>
              <a:buChar char="•"/>
            </a:pPr>
            <a:r>
              <a:rPr lang="en-US" kern="1200" dirty="0" smtClean="0">
                <a:solidFill>
                  <a:schemeClr val="tx1"/>
                </a:solidFill>
                <a:effectLst/>
                <a:latin typeface="+mn-lt"/>
                <a:ea typeface="+mn-ea"/>
                <a:cs typeface="+mn-cs"/>
              </a:rPr>
              <a:t>Make phone calls, maybe establish a phone bank of members that can meet periodically (monthly, quarterly, semi-annually) to call former members</a:t>
            </a:r>
            <a:endParaRPr lang="en-US" dirty="0" smtClean="0">
              <a:effectLst/>
            </a:endParaRPr>
          </a:p>
          <a:p>
            <a:pPr marL="658092" lvl="1" indent="-176099">
              <a:buFont typeface="Arial" panose="020B0604020202020204" pitchFamily="34" charset="0"/>
              <a:buChar char="•"/>
            </a:pPr>
            <a:r>
              <a:rPr lang="en-US" kern="1200" dirty="0" smtClean="0">
                <a:solidFill>
                  <a:schemeClr val="tx1"/>
                </a:solidFill>
                <a:effectLst/>
                <a:latin typeface="+mn-lt"/>
                <a:ea typeface="+mn-ea"/>
                <a:cs typeface="+mn-cs"/>
              </a:rPr>
              <a:t>Develop list of questions to identify reasons for not renewing and what would cause them to consider rejoining</a:t>
            </a:r>
            <a:endParaRPr lang="en-US" dirty="0" smtClean="0">
              <a:effectLst/>
            </a:endParaRPr>
          </a:p>
          <a:p>
            <a:pPr marL="1127687" lvl="2" indent="-176099">
              <a:buFont typeface="Arial" panose="020B0604020202020204" pitchFamily="34" charset="0"/>
              <a:buChar char="•"/>
            </a:pPr>
            <a:r>
              <a:rPr lang="en-US" kern="1200" dirty="0" smtClean="0">
                <a:solidFill>
                  <a:schemeClr val="tx1"/>
                </a:solidFill>
                <a:effectLst/>
                <a:latin typeface="+mn-lt"/>
                <a:ea typeface="+mn-ea"/>
                <a:cs typeface="+mn-cs"/>
              </a:rPr>
              <a:t>When they did belong, did they find Auxiliary membership meaningful?</a:t>
            </a:r>
            <a:endParaRPr lang="en-US" dirty="0" smtClean="0">
              <a:effectLst/>
            </a:endParaRPr>
          </a:p>
          <a:p>
            <a:pPr marL="1127687" lvl="2" indent="-176099">
              <a:buFont typeface="Arial" panose="020B0604020202020204" pitchFamily="34" charset="0"/>
              <a:buChar char="•"/>
            </a:pPr>
            <a:r>
              <a:rPr lang="en-US" kern="1200" dirty="0" smtClean="0">
                <a:solidFill>
                  <a:schemeClr val="tx1"/>
                </a:solidFill>
                <a:effectLst/>
                <a:latin typeface="+mn-lt"/>
                <a:ea typeface="+mn-ea"/>
                <a:cs typeface="+mn-cs"/>
              </a:rPr>
              <a:t>Did they feel engaged in unit activities, a part of the unit and Legion family?</a:t>
            </a:r>
            <a:endParaRPr lang="en-US" dirty="0" smtClean="0">
              <a:effectLst/>
            </a:endParaRPr>
          </a:p>
          <a:p>
            <a:pPr marL="1127687" lvl="2" indent="-176099">
              <a:buFont typeface="Arial" panose="020B0604020202020204" pitchFamily="34" charset="0"/>
              <a:buChar char="•"/>
            </a:pPr>
            <a:r>
              <a:rPr lang="en-US" kern="1200" dirty="0" smtClean="0">
                <a:solidFill>
                  <a:schemeClr val="tx1"/>
                </a:solidFill>
                <a:effectLst/>
                <a:latin typeface="+mn-lt"/>
                <a:ea typeface="+mn-ea"/>
                <a:cs typeface="+mn-cs"/>
              </a:rPr>
              <a:t>Are there certain programs or activities in which they are particularly interested?</a:t>
            </a:r>
            <a:endParaRPr lang="en-US" dirty="0" smtClean="0">
              <a:effectLst/>
            </a:endParaRPr>
          </a:p>
          <a:p>
            <a:pPr marL="1127687" lvl="2" indent="-176099">
              <a:buFont typeface="Arial" panose="020B0604020202020204" pitchFamily="34" charset="0"/>
              <a:buChar char="•"/>
            </a:pPr>
            <a:r>
              <a:rPr lang="en-US" kern="1200" dirty="0" smtClean="0">
                <a:solidFill>
                  <a:schemeClr val="tx1"/>
                </a:solidFill>
                <a:effectLst/>
                <a:latin typeface="+mn-lt"/>
                <a:ea typeface="+mn-ea"/>
                <a:cs typeface="+mn-cs"/>
              </a:rPr>
              <a:t>Do they need a ride to meetings and events? </a:t>
            </a:r>
            <a:endParaRPr lang="en-US" dirty="0" smtClean="0">
              <a:effectLst/>
            </a:endParaRPr>
          </a:p>
          <a:p>
            <a:pPr marL="1127687" lvl="2" indent="-176099">
              <a:buFont typeface="Arial" panose="020B0604020202020204" pitchFamily="34" charset="0"/>
              <a:buChar char="•"/>
            </a:pPr>
            <a:r>
              <a:rPr lang="en-US" kern="1200" dirty="0" smtClean="0">
                <a:solidFill>
                  <a:schemeClr val="tx1"/>
                </a:solidFill>
                <a:effectLst/>
                <a:latin typeface="+mn-lt"/>
                <a:ea typeface="+mn-ea"/>
                <a:cs typeface="+mn-cs"/>
              </a:rPr>
              <a:t>Do they need a babysitter so they can participate?</a:t>
            </a:r>
            <a:endParaRPr lang="en-US" dirty="0" smtClean="0">
              <a:effectLst/>
            </a:endParaRPr>
          </a:p>
          <a:p>
            <a:pPr marL="1127687" lvl="2" indent="-176099">
              <a:buFont typeface="Arial" panose="020B0604020202020204" pitchFamily="34" charset="0"/>
              <a:buChar char="•"/>
            </a:pPr>
            <a:r>
              <a:rPr lang="en-US" kern="1200" dirty="0" smtClean="0">
                <a:solidFill>
                  <a:schemeClr val="tx1"/>
                </a:solidFill>
                <a:effectLst/>
                <a:latin typeface="+mn-lt"/>
                <a:ea typeface="+mn-ea"/>
                <a:cs typeface="+mn-cs"/>
              </a:rPr>
              <a:t>Would they like to remote into the meeting electronically?   They could use Skype and/or Face Time to participate.</a:t>
            </a:r>
            <a:endParaRPr lang="en-US" dirty="0" smtClean="0">
              <a:effectLst/>
            </a:endParaRPr>
          </a:p>
          <a:p>
            <a:pPr marL="1127687" lvl="2" indent="-176099">
              <a:buFont typeface="Arial" panose="020B0604020202020204" pitchFamily="34" charset="0"/>
              <a:buChar char="•"/>
            </a:pPr>
            <a:r>
              <a:rPr lang="en-US" kern="1200" dirty="0" smtClean="0">
                <a:solidFill>
                  <a:schemeClr val="tx1"/>
                </a:solidFill>
                <a:effectLst/>
                <a:latin typeface="+mn-lt"/>
                <a:ea typeface="+mn-ea"/>
                <a:cs typeface="+mn-cs"/>
              </a:rPr>
              <a:t>Do they have other ideas that would make their Auxiliary experience a positive one?</a:t>
            </a:r>
            <a:endParaRPr lang="en-US" dirty="0" smtClean="0">
              <a:effectLst/>
            </a:endParaRPr>
          </a:p>
          <a:p>
            <a:pPr marL="176099" indent="-176099">
              <a:buFont typeface="Arial" panose="020B0604020202020204" pitchFamily="34" charset="0"/>
              <a:buChar char="•"/>
            </a:pPr>
            <a:r>
              <a:rPr lang="en-US" kern="1200" dirty="0" smtClean="0">
                <a:solidFill>
                  <a:schemeClr val="tx1"/>
                </a:solidFill>
                <a:effectLst/>
                <a:latin typeface="+mn-lt"/>
                <a:ea typeface="+mn-ea"/>
                <a:cs typeface="+mn-cs"/>
              </a:rPr>
              <a:t>Share former member’s feedback with the unit.  Unit should seriously consider the feedback to determine what the unit could do differently to retain all members.</a:t>
            </a:r>
            <a:endParaRPr lang="en-US" dirty="0" smtClean="0">
              <a:effectLst/>
            </a:endParaRPr>
          </a:p>
          <a:p>
            <a:r>
              <a:rPr lang="en-US" dirty="0" smtClean="0"/>
              <a:t> </a:t>
            </a:r>
          </a:p>
          <a:p>
            <a:endParaRPr lang="en-US" dirty="0" smtClean="0"/>
          </a:p>
          <a:p>
            <a:endParaRPr lang="en-US" dirty="0" smtClean="0"/>
          </a:p>
          <a:p>
            <a:r>
              <a:rPr lang="en-US" dirty="0" smtClean="0"/>
              <a:t>What are some ideas to “Attract New Members?”</a:t>
            </a:r>
          </a:p>
          <a:p>
            <a:r>
              <a:rPr lang="en-US" dirty="0" smtClean="0"/>
              <a:t>[RECORD ATTENDEE ANSWERS ON THE FLIP CHART.]</a:t>
            </a:r>
          </a:p>
          <a:p>
            <a:endParaRPr lang="en-US" dirty="0" smtClean="0"/>
          </a:p>
          <a:p>
            <a:r>
              <a:rPr lang="en-US" dirty="0" smtClean="0"/>
              <a:t>Here are some ideas … to “Attract New Members”</a:t>
            </a:r>
          </a:p>
          <a:p>
            <a:pPr>
              <a:buFont typeface="Arial" pitchFamily="34" charset="0"/>
              <a:buChar char="•"/>
            </a:pPr>
            <a:r>
              <a:rPr lang="en-US" dirty="0" smtClean="0">
                <a:latin typeface="Times New Roman" panose="02020603050405020304" pitchFamily="18" charset="0"/>
                <a:cs typeface="Times New Roman" panose="02020603050405020304" pitchFamily="18" charset="0"/>
              </a:rPr>
              <a:t>Increase the Auxiliary’s visibility in the community.</a:t>
            </a:r>
            <a:endParaRPr lang="en-US" dirty="0" smtClean="0">
              <a:effectLst/>
              <a:latin typeface="Times New Roman" panose="02020603050405020304" pitchFamily="18" charset="0"/>
              <a:cs typeface="Times New Roman" panose="02020603050405020304" pitchFamily="18" charset="0"/>
            </a:endParaRPr>
          </a:p>
          <a:p>
            <a:pPr marL="645694" lvl="1" indent="-176099">
              <a:buFont typeface="Arial" panose="020B0604020202020204" pitchFamily="34" charset="0"/>
              <a:buChar char="•"/>
            </a:pPr>
            <a:r>
              <a:rPr lang="en-US" kern="1200" dirty="0" smtClean="0">
                <a:solidFill>
                  <a:schemeClr val="tx1"/>
                </a:solidFill>
                <a:effectLst/>
                <a:latin typeface="Times New Roman" panose="02020603050405020304" pitchFamily="18" charset="0"/>
                <a:cs typeface="Times New Roman" panose="02020603050405020304" pitchFamily="18" charset="0"/>
              </a:rPr>
              <a:t>Increase community involvement by using Auxiliary programs that encourage responsible, active citizenship supporting our military </a:t>
            </a:r>
            <a:r>
              <a:rPr lang="en-US" kern="1200" dirty="0" err="1" smtClean="0">
                <a:solidFill>
                  <a:schemeClr val="tx1"/>
                </a:solidFill>
                <a:effectLst/>
                <a:latin typeface="Times New Roman" panose="02020603050405020304" pitchFamily="18" charset="0"/>
                <a:cs typeface="Times New Roman" panose="02020603050405020304" pitchFamily="18" charset="0"/>
              </a:rPr>
              <a:t>servicemembers</a:t>
            </a:r>
            <a:r>
              <a:rPr lang="en-US" kern="1200" dirty="0" smtClean="0">
                <a:solidFill>
                  <a:schemeClr val="tx1"/>
                </a:solidFill>
                <a:effectLst/>
                <a:latin typeface="Times New Roman" panose="02020603050405020304" pitchFamily="18" charset="0"/>
                <a:cs typeface="Times New Roman" panose="02020603050405020304" pitchFamily="18" charset="0"/>
              </a:rPr>
              <a:t> and their families.</a:t>
            </a:r>
            <a:endParaRPr lang="en-US" dirty="0" smtClean="0">
              <a:effectLst/>
              <a:latin typeface="Times New Roman" panose="02020603050405020304" pitchFamily="18" charset="0"/>
              <a:cs typeface="Times New Roman" panose="02020603050405020304" pitchFamily="18" charset="0"/>
            </a:endParaRPr>
          </a:p>
          <a:p>
            <a:pPr marL="645694" lvl="1" indent="-176099">
              <a:buFont typeface="Arial" panose="020B0604020202020204" pitchFamily="34" charset="0"/>
              <a:buChar char="•"/>
            </a:pPr>
            <a:r>
              <a:rPr lang="en-US" kern="1200" dirty="0" smtClean="0">
                <a:solidFill>
                  <a:schemeClr val="tx1"/>
                </a:solidFill>
                <a:effectLst/>
                <a:latin typeface="Times New Roman" panose="02020603050405020304" pitchFamily="18" charset="0"/>
                <a:cs typeface="Times New Roman" panose="02020603050405020304" pitchFamily="18" charset="0"/>
              </a:rPr>
              <a:t>Engage other community-based organizations in Auxiliary projects such as welcome home/deployment events, support of active-duty families and providing services that may include plumbing, carpentry, childcare, etc. for families of those deployed.</a:t>
            </a:r>
            <a:endParaRPr lang="en-US" dirty="0" smtClean="0">
              <a:effectLst/>
              <a:latin typeface="Times New Roman" panose="02020603050405020304" pitchFamily="18" charset="0"/>
              <a:cs typeface="Times New Roman" panose="02020603050405020304" pitchFamily="18" charset="0"/>
            </a:endParaRPr>
          </a:p>
          <a:p>
            <a:pPr marL="645694" lvl="1" indent="-176099">
              <a:buFont typeface="Arial" panose="020B0604020202020204" pitchFamily="34" charset="0"/>
              <a:buChar char="•"/>
            </a:pPr>
            <a:r>
              <a:rPr lang="en-US" kern="1200" dirty="0" smtClean="0">
                <a:solidFill>
                  <a:schemeClr val="tx1"/>
                </a:solidFill>
                <a:effectLst/>
                <a:latin typeface="Times New Roman" panose="02020603050405020304" pitchFamily="18" charset="0"/>
                <a:cs typeface="Times New Roman" panose="02020603050405020304" pitchFamily="18" charset="0"/>
              </a:rPr>
              <a:t>Volunteer at schools, giving flag demonstrations and serving as mentors, with a special emphasis on military children and the issues they face with deployments and transfers.     </a:t>
            </a:r>
            <a:endParaRPr lang="en-US" dirty="0" smtClean="0">
              <a:effectLst/>
              <a:latin typeface="Times New Roman" panose="02020603050405020304" pitchFamily="18" charset="0"/>
              <a:cs typeface="Times New Roman" panose="02020603050405020304" pitchFamily="18" charset="0"/>
            </a:endParaRPr>
          </a:p>
          <a:p>
            <a:pPr marL="645694" lvl="1"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 Identify girls to participate in Unit events to build junior membership.       </a:t>
            </a:r>
            <a:endParaRPr lang="en-US" dirty="0" smtClean="0">
              <a:effectLst/>
              <a:latin typeface="Times New Roman" panose="02020603050405020304" pitchFamily="18" charset="0"/>
              <a:cs typeface="Times New Roman" panose="02020603050405020304" pitchFamily="18" charset="0"/>
            </a:endParaRPr>
          </a:p>
          <a:p>
            <a:pPr marL="176099"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Be welcoming, kind and respectful to persons of all ages and backgrounds.</a:t>
            </a:r>
          </a:p>
          <a:p>
            <a:pPr marL="645694" lvl="1"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Exhibit Service Not Self in all activities and interaction with others.  Make sure your words and actions represent the Auxiliary is a positive manner</a:t>
            </a:r>
          </a:p>
          <a:p>
            <a:pPr marL="176099"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Ensure the Auxiliary is appealing to new members:</a:t>
            </a:r>
          </a:p>
          <a:p>
            <a:pPr marL="645694" lvl="1"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Share the benefits and value of belonging….</a:t>
            </a:r>
          </a:p>
          <a:p>
            <a:pPr marL="645694" lvl="1" indent="-176099">
              <a:buFont typeface="Arial" panose="020B0604020202020204" pitchFamily="34" charset="0"/>
              <a:buChar char="•"/>
            </a:pPr>
            <a:r>
              <a:rPr lang="en-US" i="1" dirty="0" smtClean="0">
                <a:latin typeface="Times New Roman" panose="02020603050405020304" pitchFamily="18" charset="0"/>
                <a:cs typeface="Times New Roman" panose="02020603050405020304" pitchFamily="18" charset="0"/>
              </a:rPr>
              <a:t>We (American Legion Auxiliary) remain as relevant today as we were in 1919.  Our veterans continue to need our support and advocacy to assist them at home and abroad; during war and peacetime; to receive the attention and benefits they deserve.</a:t>
            </a:r>
            <a:endParaRPr lang="en-US" dirty="0" smtClean="0">
              <a:latin typeface="Times New Roman" panose="02020603050405020304" pitchFamily="18" charset="0"/>
              <a:cs typeface="Times New Roman" panose="02020603050405020304" pitchFamily="18" charset="0"/>
            </a:endParaRPr>
          </a:p>
          <a:p>
            <a:pPr marL="176099"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Thank a female veteran … Waive first year membership dues for eligible female veterans –</a:t>
            </a:r>
          </a:p>
          <a:p>
            <a:pPr marL="645694" lvl="1" indent="-176099">
              <a:buFont typeface="Arial" panose="020B0604020202020204" pitchFamily="34" charset="0"/>
              <a:buChar char="•"/>
            </a:pPr>
            <a:r>
              <a:rPr lang="en-US" i="1" kern="1200" dirty="0" smtClean="0">
                <a:solidFill>
                  <a:schemeClr val="tx1"/>
                </a:solidFill>
                <a:effectLst/>
                <a:latin typeface="Times New Roman" panose="02020603050405020304" pitchFamily="18" charset="0"/>
                <a:cs typeface="Times New Roman" panose="02020603050405020304" pitchFamily="18" charset="0"/>
              </a:rPr>
              <a:t>The national portion of 2015 dues ($9) will be waived for new female veteran members. Units and Departments are encouraged to do the same. </a:t>
            </a:r>
          </a:p>
          <a:p>
            <a:pPr marL="939192" lvl="1" indent="-469596" defTabSz="939192">
              <a:buFont typeface="Arial" panose="020B0604020202020204" pitchFamily="34" charset="0"/>
              <a:buChar char="•"/>
            </a:pPr>
            <a:r>
              <a:rPr lang="en-US" altLang="en-US" dirty="0" smtClean="0"/>
              <a:t>If eligible by her own service, get her signature on the membership app.   If not, find eligibility through another veteran and get signature from The American Legion</a:t>
            </a:r>
          </a:p>
          <a:p>
            <a:pPr marL="645694" lvl="1" indent="-176099">
              <a:buFont typeface="Arial" panose="020B0604020202020204" pitchFamily="34" charset="0"/>
              <a:buChar char="•"/>
            </a:pPr>
            <a:r>
              <a:rPr lang="en-US" i="1" kern="1200" dirty="0" smtClean="0">
                <a:effectLst/>
                <a:latin typeface="Times New Roman" panose="02020603050405020304" pitchFamily="18" charset="0"/>
                <a:cs typeface="Times New Roman" panose="02020603050405020304" pitchFamily="18" charset="0"/>
              </a:rPr>
              <a:t>send application to dept HQ who will send to national headquarters membership division.</a:t>
            </a:r>
          </a:p>
          <a:p>
            <a:pPr marL="188494" marR="0" lvl="0" indent="-176099"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kern="1200" dirty="0" smtClean="0">
                <a:effectLst/>
              </a:rPr>
              <a:t>Upon the death of a member,  </a:t>
            </a:r>
            <a:r>
              <a:rPr lang="en-US" b="1" i="1" u="sng" kern="1200" dirty="0" smtClean="0">
                <a:effectLst/>
              </a:rPr>
              <a:t>invite </a:t>
            </a:r>
            <a:r>
              <a:rPr lang="en-US" kern="1200" dirty="0" smtClean="0">
                <a:effectLst/>
              </a:rPr>
              <a:t>all eligible females in the family to join in honor of the deceased member and enclose that with contact information in the sympathy card from your unit.</a:t>
            </a:r>
            <a:endParaRPr lang="en-US" dirty="0" smtClean="0"/>
          </a:p>
          <a:p>
            <a:pPr marL="176099"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Encourage Junior members to recruit their eligible friends and relatives</a:t>
            </a:r>
          </a:p>
          <a:p>
            <a:pPr marL="658092" lvl="1"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Promote the many Auxiliary opportunities for service, fun and life-long friendships</a:t>
            </a:r>
          </a:p>
          <a:p>
            <a:pPr marL="658092" lvl="1"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Promote how shared patriotic and family values honor the service of veteran family members.</a:t>
            </a:r>
          </a:p>
          <a:p>
            <a:pPr marL="658092" lvl="1"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Explain the various Auxiliary benefits and member discounts; mention AEF and education scholarships</a:t>
            </a:r>
          </a:p>
          <a:p>
            <a:pPr marL="176099" indent="-176099">
              <a:buFont typeface="Arial" panose="020B0604020202020204" pitchFamily="34" charset="0"/>
              <a:buChar char="•"/>
            </a:pPr>
            <a:r>
              <a:rPr lang="en-US" dirty="0" smtClean="0">
                <a:latin typeface="Times New Roman" panose="02020603050405020304" pitchFamily="18" charset="0"/>
                <a:cs typeface="Times New Roman" panose="02020603050405020304" pitchFamily="18" charset="0"/>
              </a:rPr>
              <a:t>Identify recruitment target groups such as female veterans, active military families, relatives of Legion members, local colleges and Girls State alumnae.</a:t>
            </a:r>
            <a:endParaRPr lang="en-US" kern="1200" dirty="0" smtClean="0">
              <a:solidFill>
                <a:schemeClr val="tx1"/>
              </a:solidFill>
              <a:effectLst/>
              <a:latin typeface="Times New Roman" panose="02020603050405020304" pitchFamily="18" charset="0"/>
              <a:cs typeface="Times New Roman" panose="02020603050405020304" pitchFamily="18" charset="0"/>
            </a:endParaRPr>
          </a:p>
          <a:p>
            <a:pPr>
              <a:buFont typeface="Arial" pitchFamily="34" charset="0"/>
              <a:buChar char="•"/>
            </a:pPr>
            <a:r>
              <a:rPr lang="en-US" kern="1200" dirty="0" smtClean="0">
                <a:solidFill>
                  <a:schemeClr val="tx1"/>
                </a:solidFill>
                <a:effectLst/>
                <a:latin typeface="Times New Roman" panose="02020603050405020304" pitchFamily="18" charset="0"/>
                <a:cs typeface="Times New Roman" panose="02020603050405020304" pitchFamily="18" charset="0"/>
              </a:rPr>
              <a:t>Girls State Citizens </a:t>
            </a:r>
            <a:r>
              <a:rPr lang="en-US" dirty="0" smtClean="0">
                <a:latin typeface="Times New Roman" panose="02020603050405020304" pitchFamily="18" charset="0"/>
                <a:cs typeface="Times New Roman" panose="02020603050405020304" pitchFamily="18" charset="0"/>
              </a:rPr>
              <a:t>– </a:t>
            </a:r>
          </a:p>
          <a:p>
            <a:pPr lvl="1">
              <a:buFont typeface="Arial" pitchFamily="34" charset="0"/>
              <a:buChar char="•"/>
            </a:pPr>
            <a:r>
              <a:rPr lang="en-US" altLang="en-US" dirty="0" smtClean="0">
                <a:latin typeface="Times New Roman" panose="02020603050405020304" pitchFamily="18" charset="0"/>
                <a:ea typeface="ヒラギノ角ゴ Pro W3"/>
                <a:cs typeface="Times New Roman" panose="02020603050405020304" pitchFamily="18" charset="0"/>
              </a:rPr>
              <a:t>Identify Girls State citizens who are eligible to join the ALA.</a:t>
            </a:r>
          </a:p>
          <a:p>
            <a:pPr lvl="1">
              <a:buFont typeface="Arial" pitchFamily="34" charset="0"/>
              <a:buChar char="•"/>
            </a:pPr>
            <a:r>
              <a:rPr lang="en-US" altLang="en-US" dirty="0" smtClean="0">
                <a:latin typeface="Times New Roman" panose="02020603050405020304" pitchFamily="18" charset="0"/>
                <a:ea typeface="ヒラギノ角ゴ Pro W3"/>
                <a:cs typeface="Times New Roman" panose="02020603050405020304" pitchFamily="18" charset="0"/>
              </a:rPr>
              <a:t>Distribute membership applications to those who are eligible.</a:t>
            </a:r>
          </a:p>
          <a:p>
            <a:pPr lvl="1">
              <a:buFont typeface="Arial" pitchFamily="34" charset="0"/>
              <a:buChar char="•"/>
            </a:pPr>
            <a:r>
              <a:rPr lang="en-US" altLang="en-US" dirty="0" smtClean="0">
                <a:latin typeface="Times New Roman" panose="02020603050405020304" pitchFamily="18" charset="0"/>
                <a:ea typeface="ヒラギノ角ゴ Pro W3"/>
                <a:cs typeface="Times New Roman" panose="02020603050405020304" pitchFamily="18" charset="0"/>
              </a:rPr>
              <a:t>Discuss the benefits of membership in the ALA for young women and other family members who are eligible.</a:t>
            </a:r>
          </a:p>
          <a:p>
            <a:pPr lvl="1">
              <a:buFont typeface="Arial" pitchFamily="34" charset="0"/>
              <a:buChar char="•"/>
            </a:pPr>
            <a:r>
              <a:rPr lang="en-US" dirty="0" smtClean="0">
                <a:latin typeface="Times New Roman" panose="02020603050405020304" pitchFamily="18" charset="0"/>
                <a:cs typeface="Times New Roman" panose="02020603050405020304" pitchFamily="18" charset="0"/>
              </a:rPr>
              <a:t>Encourage your GS delegates to go back to their communities and thank the units that sent them.</a:t>
            </a:r>
          </a:p>
          <a:p>
            <a:pPr lvl="1">
              <a:buFont typeface="Arial" pitchFamily="34" charset="0"/>
              <a:buChar char="•"/>
            </a:pPr>
            <a:r>
              <a:rPr lang="en-US" dirty="0" smtClean="0">
                <a:latin typeface="Times New Roman" panose="02020603050405020304" pitchFamily="18" charset="0"/>
                <a:cs typeface="Times New Roman" panose="02020603050405020304" pitchFamily="18" charset="0"/>
              </a:rPr>
              <a:t>Ask them to search out veterans and their families to see  if they are eligible. </a:t>
            </a:r>
          </a:p>
          <a:p>
            <a:pPr lvl="1">
              <a:buFont typeface="Arial" pitchFamily="34" charset="0"/>
              <a:buChar char="•"/>
            </a:pPr>
            <a:r>
              <a:rPr lang="en-US" dirty="0" smtClean="0">
                <a:latin typeface="Times New Roman" panose="02020603050405020304" pitchFamily="18" charset="0"/>
                <a:cs typeface="Times New Roman" panose="02020603050405020304" pitchFamily="18" charset="0"/>
              </a:rPr>
              <a:t>Start </a:t>
            </a:r>
            <a:r>
              <a:rPr lang="en-US" kern="1200" dirty="0" smtClean="0">
                <a:effectLst/>
                <a:latin typeface="Times New Roman" panose="02020603050405020304" pitchFamily="18" charset="0"/>
                <a:cs typeface="Times New Roman" panose="02020603050405020304" pitchFamily="18" charset="0"/>
              </a:rPr>
              <a:t>an e-unit</a:t>
            </a:r>
            <a:r>
              <a:rPr lang="en-US" kern="1200" baseline="0" dirty="0" smtClean="0">
                <a:effectLst/>
                <a:latin typeface="Times New Roman" panose="02020603050405020304" pitchFamily="18" charset="0"/>
                <a:cs typeface="Times New Roman" panose="02020603050405020304" pitchFamily="18" charset="0"/>
              </a:rPr>
              <a:t> made up Girls State Counselors and former delegates.  They could have special projects to which they donate – maybe sponsoring future Girls State delegates, meet electronically throughout the year and perhaps for a dinner meeting annually.  </a:t>
            </a:r>
          </a:p>
          <a:p>
            <a:pPr lvl="1">
              <a:buFont typeface="Arial" pitchFamily="34" charset="0"/>
              <a:buChar char="•"/>
            </a:pPr>
            <a:r>
              <a:rPr lang="en-US" kern="1200" dirty="0" smtClean="0">
                <a:effectLst/>
                <a:latin typeface="Times New Roman" panose="02020603050405020304" pitchFamily="18" charset="0"/>
                <a:cs typeface="Times New Roman" panose="02020603050405020304" pitchFamily="18" charset="0"/>
              </a:rPr>
              <a:t>Even if delegates are not eligible, solicit them as ambassadors for your unit.  They can influence others throughout their senior year and beyond.  They can do your footwork and entice others!	</a:t>
            </a:r>
          </a:p>
          <a:p>
            <a:pPr marL="176099" indent="-176099">
              <a:buFont typeface="Arial" panose="020B0604020202020204" pitchFamily="34" charset="0"/>
              <a:buChar char="•"/>
            </a:pPr>
            <a:endParaRPr lang="en-US" dirty="0" smtClean="0">
              <a:latin typeface="Times New Roman" panose="02020603050405020304" pitchFamily="18" charset="0"/>
              <a:cs typeface="Times New Roman" panose="02020603050405020304" pitchFamily="18" charset="0"/>
            </a:endParaRPr>
          </a:p>
          <a:p>
            <a:pPr eaLnBrk="1" hangingPunct="1"/>
            <a:endParaRPr lang="en-US" altLang="en-US" dirty="0" smtClean="0">
              <a:solidFill>
                <a:srgbClr val="002060"/>
              </a:solidFill>
              <a:latin typeface="Times New Roman" panose="02020603050405020304" pitchFamily="18" charset="0"/>
              <a:ea typeface="ヒラギノ角ゴ Pro W3"/>
              <a:cs typeface="Times New Roman" panose="02020603050405020304" pitchFamily="18" charset="0"/>
            </a:endParaRPr>
          </a:p>
          <a:p>
            <a:pPr lvl="2"/>
            <a:endParaRPr lang="en-US" dirty="0" smtClean="0"/>
          </a:p>
          <a:p>
            <a:endParaRPr lang="en-US" dirty="0" smtClean="0"/>
          </a:p>
          <a:p>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7</a:t>
            </a:fld>
            <a:endParaRPr lang="en-US"/>
          </a:p>
        </p:txBody>
      </p:sp>
    </p:spTree>
    <p:extLst>
      <p:ext uri="{BB962C8B-B14F-4D97-AF65-F5344CB8AC3E}">
        <p14:creationId xmlns:p14="http://schemas.microsoft.com/office/powerpoint/2010/main" val="2756114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00150" y="701675"/>
            <a:ext cx="4679950" cy="3511550"/>
          </a:xfrm>
        </p:spPr>
      </p:sp>
      <p:sp>
        <p:nvSpPr>
          <p:cNvPr id="3" name="Notes Placeholder 2"/>
          <p:cNvSpPr>
            <a:spLocks noGrp="1"/>
          </p:cNvSpPr>
          <p:nvPr>
            <p:ph type="body" idx="1"/>
          </p:nvPr>
        </p:nvSpPr>
        <p:spPr/>
        <p:txBody>
          <a:bodyPr/>
          <a:lstStyle/>
          <a:p>
            <a:pPr eaLnBrk="1" hangingPunct="1">
              <a:spcBef>
                <a:spcPct val="0"/>
              </a:spcBef>
            </a:pPr>
            <a:r>
              <a:rPr lang="en-US" altLang="en-US" i="1" dirty="0" smtClean="0"/>
              <a:t>Read slide…</a:t>
            </a:r>
          </a:p>
          <a:p>
            <a:pPr eaLnBrk="1" hangingPunct="1">
              <a:spcBef>
                <a:spcPct val="0"/>
              </a:spcBef>
            </a:pPr>
            <a:endParaRPr lang="en-US" altLang="en-US" dirty="0" smtClean="0"/>
          </a:p>
          <a:p>
            <a:pPr eaLnBrk="1" hangingPunct="1">
              <a:spcBef>
                <a:spcPct val="0"/>
              </a:spcBef>
            </a:pPr>
            <a:r>
              <a:rPr lang="en-US" altLang="en-US" dirty="0" smtClean="0"/>
              <a:t>Let’s consider </a:t>
            </a:r>
            <a:r>
              <a:rPr lang="en-US" altLang="en-US" b="1" u="sng" dirty="0" smtClean="0"/>
              <a:t>your unit’s </a:t>
            </a:r>
            <a:r>
              <a:rPr lang="en-US" altLang="en-US" dirty="0" smtClean="0"/>
              <a:t>role in growing American Legion Auxiliary membership.</a:t>
            </a:r>
          </a:p>
          <a:p>
            <a:pPr eaLnBrk="1" hangingPunct="1">
              <a:spcBef>
                <a:spcPct val="0"/>
              </a:spcBef>
            </a:pPr>
            <a:endParaRPr lang="en-US" altLang="en-US" dirty="0" smtClean="0"/>
          </a:p>
          <a:p>
            <a:r>
              <a:rPr lang="en-US" dirty="0" smtClean="0"/>
              <a:t>[GO TO THE</a:t>
            </a:r>
            <a:r>
              <a:rPr lang="en-US" baseline="0" dirty="0" smtClean="0"/>
              <a:t> NEXT SLIDE FOR </a:t>
            </a:r>
            <a:r>
              <a:rPr lang="en-US" dirty="0" smtClean="0"/>
              <a:t>DISCUSSION/ACTIVITY]</a:t>
            </a:r>
          </a:p>
          <a:p>
            <a:endParaRPr lang="en-US" dirty="0" smtClean="0"/>
          </a:p>
          <a:p>
            <a:pPr defTabSz="939192">
              <a:defRPr/>
            </a:pPr>
            <a:endParaRPr lang="en-US" dirty="0" smtClean="0"/>
          </a:p>
        </p:txBody>
      </p:sp>
      <p:sp>
        <p:nvSpPr>
          <p:cNvPr id="4" name="Slide Number Placeholder 3"/>
          <p:cNvSpPr>
            <a:spLocks noGrp="1"/>
          </p:cNvSpPr>
          <p:nvPr>
            <p:ph type="sldNum" sz="quarter" idx="10"/>
          </p:nvPr>
        </p:nvSpPr>
        <p:spPr/>
        <p:txBody>
          <a:bodyPr/>
          <a:lstStyle/>
          <a:p>
            <a:fld id="{E21035F8-F0DE-4365-9A93-76898F4E0A8B}" type="slidenum">
              <a:rPr lang="en-US" smtClean="0"/>
              <a:pPr/>
              <a:t>8</a:t>
            </a:fld>
            <a:endParaRPr lang="en-US"/>
          </a:p>
        </p:txBody>
      </p:sp>
    </p:spTree>
    <p:extLst>
      <p:ext uri="{BB962C8B-B14F-4D97-AF65-F5344CB8AC3E}">
        <p14:creationId xmlns:p14="http://schemas.microsoft.com/office/powerpoint/2010/main" val="15599983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dirty="0" smtClean="0"/>
              <a:t>[DISCUSSION/ACTIVITY]</a:t>
            </a:r>
          </a:p>
          <a:p>
            <a:endParaRPr lang="en-US" dirty="0" smtClean="0"/>
          </a:p>
          <a:p>
            <a:r>
              <a:rPr lang="en-US" dirty="0" smtClean="0"/>
              <a:t>[EACH TABLE WILL NEED A SCRIBE AND A READER.  DIVIDE THE ROOM</a:t>
            </a:r>
            <a:r>
              <a:rPr lang="en-US" baseline="0" dirty="0" smtClean="0"/>
              <a:t> IN HALF SO HALF THE TABLES ADDRESS PROBLEM #1 AND THE OTHER HALF ADDRESS PROBLEM #2.</a:t>
            </a:r>
            <a:r>
              <a:rPr lang="en-US" dirty="0" smtClean="0"/>
              <a:t>  GIVE ATTENDEES 5 MINUTES TO WRITE</a:t>
            </a:r>
            <a:r>
              <a:rPr lang="en-US" baseline="0" dirty="0" smtClean="0"/>
              <a:t> SOLUTIONS TO THEIR ASSIGNED CHALLENGE</a:t>
            </a:r>
            <a:r>
              <a:rPr lang="en-US" dirty="0" smtClean="0">
                <a:sym typeface="Wingdings" pitchFamily="2" charset="2"/>
              </a:rPr>
              <a:t>.  </a:t>
            </a:r>
            <a:r>
              <a:rPr lang="en-US" dirty="0" smtClean="0"/>
              <a:t>DO</a:t>
            </a:r>
            <a:r>
              <a:rPr lang="en-US" baseline="0" dirty="0" smtClean="0"/>
              <a:t>  A ROUND-ROBIN ACTIVITY FOR CHALLENGE #1 AND THEN CHALLENGE #2, CALLING ON EACH TABLE FOR THAT PARTICULAR CHALLENGE, ASKING FOR ONE OF THEIR SUGGESTIONS, AND WRITING THE SUGGESTION ON THE FLIP CHART.  THIS IS A GREAT OPPORTUNITY FOR USING A VOLUNTEER TO WRITE THE SUGGESTIONS ON THE FLIP CHART.  CONTINUE GETTING SUGGESTIONS UNTIL ALL SUGGESTIONS ARE RECORDED.]</a:t>
            </a:r>
            <a:endParaRPr lang="en-US" dirty="0" smtClean="0"/>
          </a:p>
          <a:p>
            <a:pPr eaLnBrk="1" hangingPunct="1">
              <a:spcBef>
                <a:spcPct val="0"/>
              </a:spcBef>
            </a:pPr>
            <a:endParaRPr lang="en-US" altLang="en-US" dirty="0" smtClean="0"/>
          </a:p>
          <a:p>
            <a:pPr>
              <a:spcBef>
                <a:spcPct val="0"/>
              </a:spcBef>
            </a:pPr>
            <a:r>
              <a:rPr lang="en-US" altLang="en-US" dirty="0" smtClean="0"/>
              <a:t>Table challenge #1– “List positive things you and your unit/dept can do to attract and retain members</a:t>
            </a:r>
            <a:r>
              <a:rPr lang="en-US" altLang="en-US" baseline="0" dirty="0" smtClean="0"/>
              <a:t> by helping veteran and military families.</a:t>
            </a:r>
            <a:r>
              <a:rPr lang="en-US" altLang="en-US" dirty="0" smtClean="0"/>
              <a:t>”  10 minute discussion, first team will read ideas, other teams only will repeat what was not listed on previous teams list.</a:t>
            </a:r>
          </a:p>
          <a:p>
            <a:pPr>
              <a:spcBef>
                <a:spcPct val="0"/>
              </a:spcBef>
            </a:pPr>
            <a:endParaRPr lang="en-US" altLang="en-US" dirty="0" smtClean="0"/>
          </a:p>
          <a:p>
            <a:pPr>
              <a:spcBef>
                <a:spcPct val="0"/>
              </a:spcBef>
            </a:pPr>
            <a:r>
              <a:rPr lang="en-US" altLang="en-US" dirty="0" smtClean="0"/>
              <a:t>Table challenge #2—”List some out of the box ideas to ensure harmony and openness to new and different ideas and people,  facilitating change in your unit and department  if needed to make that happen ”     10 minutes discussion, first team will read ideas, other teams only will repeat what was not listed on previous teams list.</a:t>
            </a:r>
          </a:p>
          <a:p>
            <a:pPr>
              <a:spcBef>
                <a:spcPct val="0"/>
              </a:spcBef>
            </a:pPr>
            <a:endParaRPr lang="en-US" altLang="en-US" dirty="0" smtClean="0"/>
          </a:p>
          <a:p>
            <a:pPr>
              <a:spcBef>
                <a:spcPct val="0"/>
              </a:spcBef>
            </a:pPr>
            <a:r>
              <a:rPr lang="en-US" altLang="en-US" dirty="0" smtClean="0"/>
              <a:t>--------------------------------------------------------------------------------------------------------------------------------------------------</a:t>
            </a:r>
          </a:p>
          <a:p>
            <a:pPr eaLnBrk="1" hangingPunct="1">
              <a:spcBef>
                <a:spcPct val="0"/>
              </a:spcBef>
            </a:pPr>
            <a:endParaRPr lang="en-US" altLang="en-US" dirty="0" smtClean="0"/>
          </a:p>
          <a:p>
            <a:pPr defTabSz="939192">
              <a:defRPr/>
            </a:pPr>
            <a:endParaRPr lang="en-US" dirty="0" smtClean="0"/>
          </a:p>
          <a:p>
            <a:pPr defTabSz="939192">
              <a:defRPr/>
            </a:pPr>
            <a:r>
              <a:rPr lang="en-US" dirty="0" smtClean="0"/>
              <a:t>Now, what can </a:t>
            </a:r>
            <a:r>
              <a:rPr lang="en-US" b="1" dirty="0" smtClean="0"/>
              <a:t>you personally do </a:t>
            </a:r>
            <a:r>
              <a:rPr lang="en-US" dirty="0" smtClean="0"/>
              <a:t>to help achieve a million members?</a:t>
            </a:r>
          </a:p>
          <a:p>
            <a:pPr defTabSz="939192">
              <a:defRPr/>
            </a:pPr>
            <a:r>
              <a:rPr lang="en-US" dirty="0" smtClean="0"/>
              <a:t>[DISCUSSION/ACTIVITY]</a:t>
            </a:r>
          </a:p>
          <a:p>
            <a:pPr defTabSz="939192">
              <a:defRPr/>
            </a:pPr>
            <a:r>
              <a:rPr lang="en-US" dirty="0" smtClean="0"/>
              <a:t>[LIST SUGGESTIONS ON FLIP CHART.]</a:t>
            </a:r>
          </a:p>
          <a:p>
            <a:pPr defTabSz="939192">
              <a:defRPr/>
            </a:pPr>
            <a:endParaRPr lang="en-US" dirty="0" smtClean="0"/>
          </a:p>
          <a:p>
            <a:pPr defTabSz="939192">
              <a:defRPr/>
            </a:pPr>
            <a:r>
              <a:rPr lang="en-US" dirty="0" smtClean="0"/>
              <a:t>Some</a:t>
            </a:r>
            <a:r>
              <a:rPr lang="en-US" baseline="0" dirty="0" smtClean="0"/>
              <a:t> suggestions that may come up:</a:t>
            </a:r>
          </a:p>
          <a:p>
            <a:pPr defTabSz="939192">
              <a:defRPr/>
            </a:pPr>
            <a:endParaRPr lang="en-US" dirty="0" smtClean="0"/>
          </a:p>
          <a:p>
            <a:pPr>
              <a:buFont typeface="Arial" pitchFamily="34" charset="0"/>
              <a:buChar char="•"/>
            </a:pPr>
            <a:r>
              <a:rPr lang="en-US" altLang="en-US" dirty="0" smtClean="0"/>
              <a:t>Auxiliary</a:t>
            </a:r>
            <a:r>
              <a:rPr lang="en-US" altLang="en-US" baseline="0" dirty="0" smtClean="0"/>
              <a:t> members </a:t>
            </a:r>
            <a:r>
              <a:rPr lang="en-US" altLang="en-US" dirty="0" smtClean="0"/>
              <a:t>should be able to explain the value of belonging… not just the physical benefits, like affordable insurance, discounted eye glasses, etc., but the personal benefits.</a:t>
            </a:r>
          </a:p>
          <a:p>
            <a:pPr>
              <a:buFont typeface="Arial" pitchFamily="34" charset="0"/>
              <a:buNone/>
            </a:pPr>
            <a:r>
              <a:rPr lang="en-US" altLang="en-US" dirty="0" smtClean="0"/>
              <a:t>What does it do for me?       Why do I belong?      What is my story?</a:t>
            </a:r>
          </a:p>
          <a:p>
            <a:pPr>
              <a:buFont typeface="Arial" pitchFamily="34" charset="0"/>
              <a:buChar char="•"/>
            </a:pPr>
            <a:endParaRPr lang="en-US" altLang="en-US" dirty="0" smtClean="0"/>
          </a:p>
          <a:p>
            <a:pPr>
              <a:buFont typeface="Arial" pitchFamily="34" charset="0"/>
              <a:buChar char="•"/>
            </a:pPr>
            <a:r>
              <a:rPr lang="en-US" altLang="en-US" dirty="0" smtClean="0"/>
              <a:t>Just Ask!  Many eligible women have never joined the Auxiliary because no one has ever asked them to.   Are you asking at every opportunity?</a:t>
            </a:r>
          </a:p>
          <a:p>
            <a:pPr>
              <a:buFont typeface="Arial" pitchFamily="34" charset="0"/>
              <a:buChar char="•"/>
            </a:pPr>
            <a:endParaRPr lang="en-US" altLang="en-US" dirty="0" smtClean="0"/>
          </a:p>
          <a:p>
            <a:pPr>
              <a:buFont typeface="Arial" pitchFamily="34" charset="0"/>
              <a:buChar char="•"/>
            </a:pPr>
            <a:r>
              <a:rPr lang="en-US" altLang="en-US" dirty="0" smtClean="0"/>
              <a:t>And members, as leaders, should live our values.  Your motto should be that you never ask anyone to do anything if you are not willing to do it yourself.  If</a:t>
            </a:r>
            <a:r>
              <a:rPr lang="en-US" altLang="en-US" baseline="0" dirty="0" smtClean="0"/>
              <a:t> you say you support the Auxiliary, show it with your time, talents and treasure.  Sometimes the best recruiting tool is to let others see your enthusiasm and commitment to our mission.</a:t>
            </a:r>
          </a:p>
          <a:p>
            <a:pPr>
              <a:buFont typeface="Arial" pitchFamily="34" charset="0"/>
              <a:buChar char="•"/>
            </a:pPr>
            <a:endParaRPr lang="en-US" altLang="en-US" dirty="0" smtClean="0"/>
          </a:p>
          <a:p>
            <a:pPr>
              <a:buFont typeface="Arial" pitchFamily="34" charset="0"/>
              <a:buChar char="•"/>
            </a:pPr>
            <a:r>
              <a:rPr lang="en-US" altLang="en-US" dirty="0" smtClean="0"/>
              <a:t>There are many potential members who may not live close to an active Unit. Maybe they can’t attend meetings or activities, or simply don’t want to.  Can they still belong?  Of course!  What would we do without our card carrying members?  The League of Women Voters calls these members their checkbook members.</a:t>
            </a:r>
            <a:r>
              <a:rPr lang="en-US" altLang="en-US" baseline="0" dirty="0" smtClean="0"/>
              <a:t>  </a:t>
            </a:r>
            <a:r>
              <a:rPr lang="en-US" altLang="en-US" dirty="0" smtClean="0"/>
              <a:t>Many of these women are doing great things in their communities that fit right in with our programs.  These are the members who will send a check when the Unit, Department or National communication makes them aware of a good cause.  We must make them feel just as much a part of the organization as an actively involved member.   They should be valued for what they contribute in whatever way.  Be sure to communicate this to them if you want to keep them. </a:t>
            </a:r>
          </a:p>
          <a:p>
            <a:pPr>
              <a:buFont typeface="Arial" pitchFamily="34" charset="0"/>
              <a:buChar char="•"/>
            </a:pPr>
            <a:endParaRPr lang="en-US" altLang="en-US" dirty="0" smtClean="0"/>
          </a:p>
          <a:p>
            <a:pPr>
              <a:buFont typeface="Arial" pitchFamily="34" charset="0"/>
              <a:buNone/>
            </a:pPr>
            <a:r>
              <a:rPr lang="en-US" altLang="en-US" dirty="0" smtClean="0"/>
              <a:t>==========================================================================  </a:t>
            </a:r>
          </a:p>
          <a:p>
            <a:pPr defTabSz="939192">
              <a:defRPr/>
            </a:pPr>
            <a:endParaRPr lang="en-US" dirty="0" smtClean="0"/>
          </a:p>
          <a:p>
            <a:pPr defTabSz="939192">
              <a:defRPr/>
            </a:pPr>
            <a:endParaRPr lang="en-US" dirty="0" smtClean="0"/>
          </a:p>
          <a:p>
            <a:r>
              <a:rPr lang="en-US" altLang="en-US" b="1" dirty="0" smtClean="0"/>
              <a:t>Leaders must remove obstacles</a:t>
            </a:r>
          </a:p>
          <a:p>
            <a:r>
              <a:rPr lang="en-US" altLang="en-US" dirty="0" smtClean="0"/>
              <a:t>How long are you going to let these obstacles stand in your way?</a:t>
            </a:r>
          </a:p>
          <a:p>
            <a:r>
              <a:rPr lang="en-US" altLang="en-US" dirty="0" smtClean="0"/>
              <a:t>….obstacles like outdated rules, reluctance to change, and the incivility, even bullying, of some members that drives other members away.</a:t>
            </a:r>
          </a:p>
          <a:p>
            <a:r>
              <a:rPr lang="en-US" altLang="en-US" dirty="0" smtClean="0"/>
              <a:t>     There comes a time when these obstacles simply </a:t>
            </a:r>
            <a:r>
              <a:rPr lang="en-US" altLang="en-US" b="0" dirty="0" smtClean="0"/>
              <a:t>need to go away. </a:t>
            </a:r>
          </a:p>
          <a:p>
            <a:r>
              <a:rPr lang="en-US" altLang="en-US" dirty="0" smtClean="0"/>
              <a:t>Chances are you are spending more time trying to resolve personality disagreements than you are working the programs. </a:t>
            </a:r>
          </a:p>
          <a:p>
            <a:r>
              <a:rPr lang="en-US" altLang="en-US" dirty="0" smtClean="0"/>
              <a:t>Do not be intimidated by negative people. Just ask them to go away.</a:t>
            </a:r>
          </a:p>
          <a:p>
            <a:endParaRPr lang="en-US" altLang="en-US" b="1" dirty="0" smtClean="0"/>
          </a:p>
          <a:p>
            <a:r>
              <a:rPr lang="en-US" altLang="en-US" b="1" dirty="0" smtClean="0"/>
              <a:t>Leaders must be goal setters -- </a:t>
            </a:r>
            <a:r>
              <a:rPr lang="en-US" altLang="en-US" b="1" i="1" dirty="0" smtClean="0"/>
              <a:t>READ THESE NOTES FIRST:</a:t>
            </a:r>
          </a:p>
          <a:p>
            <a:r>
              <a:rPr lang="en-US" altLang="en-US" dirty="0" smtClean="0"/>
              <a:t>As a leader in your Department I’m sure you are already a goal setter.  As you know, the primary goal of our centennial</a:t>
            </a:r>
            <a:r>
              <a:rPr lang="en-US" altLang="en-US" baseline="0" dirty="0" smtClean="0"/>
              <a:t> plan </a:t>
            </a:r>
            <a:r>
              <a:rPr lang="en-US" altLang="en-US" dirty="0" smtClean="0"/>
              <a:t>is to recruit and maintain a membership base that is large enough and diverse enough to carry out our mission all around the country. </a:t>
            </a:r>
          </a:p>
          <a:p>
            <a:r>
              <a:rPr lang="en-US" altLang="en-US" dirty="0" smtClean="0"/>
              <a:t>As leaders we must give total support to our Units -- encourage them to take all the steps</a:t>
            </a:r>
          </a:p>
          <a:p>
            <a:r>
              <a:rPr lang="en-US" altLang="en-US" dirty="0" smtClean="0"/>
              <a:t>necessary to Retain and Attract members so that the Auxiliary continues to exist for a future of serving our veterans, military and their families.</a:t>
            </a:r>
          </a:p>
          <a:p>
            <a:endParaRPr lang="en-US" altLang="en-US" dirty="0" smtClean="0"/>
          </a:p>
          <a:p>
            <a:endParaRPr lang="en-US" altLang="en-US" dirty="0" smtClean="0"/>
          </a:p>
          <a:p>
            <a:r>
              <a:rPr lang="en-US" altLang="en-US" b="1" dirty="0" smtClean="0"/>
              <a:t>Leaders take an active role in recruiting and renewing.</a:t>
            </a:r>
          </a:p>
          <a:p>
            <a:r>
              <a:rPr lang="en-US" altLang="en-US" dirty="0" smtClean="0"/>
              <a:t>Make personal visits or</a:t>
            </a:r>
            <a:r>
              <a:rPr lang="en-US" altLang="en-US" baseline="0" dirty="0" smtClean="0"/>
              <a:t> </a:t>
            </a:r>
            <a:r>
              <a:rPr lang="en-US" altLang="en-US" dirty="0" smtClean="0"/>
              <a:t>calls – potential members may not want to attend all activities or become involved -- that’s okay.  Just make sure they know about them.  Give them the opportunity to say no.</a:t>
            </a:r>
          </a:p>
          <a:p>
            <a:r>
              <a:rPr lang="en-US" altLang="en-US" dirty="0" smtClean="0"/>
              <a:t>And maybe they don’t realize their dues are due.  Give them a personal call. It will show that you value their membership.</a:t>
            </a:r>
          </a:p>
          <a:p>
            <a:endParaRPr lang="en-US" altLang="en-US" dirty="0" smtClean="0"/>
          </a:p>
          <a:p>
            <a:r>
              <a:rPr lang="en-US" altLang="en-US" dirty="0" smtClean="0"/>
              <a:t>If you can’t get media coverage about your events, hand out flyers or point papers throughout the community.   When you invite other organizations, call first then follow up with a letter.  Attend as many Chamber events as you can.  Designate a Unit representative to attend all chamber functions and have her report back to the Unit.</a:t>
            </a:r>
          </a:p>
          <a:p>
            <a:r>
              <a:rPr lang="en-US" altLang="en-US" dirty="0" smtClean="0"/>
              <a:t>Get into your schools and provide them with the necessary information to get our young people involved in the many activities of The American Legion Family, such as Americanism Essay contest, Girl and Boys State, Oratorical program, Youth Hero Award, American Legion Baseball, and the numerous scholarships available.</a:t>
            </a:r>
          </a:p>
          <a:p>
            <a:endParaRPr lang="en-US" altLang="en-US" dirty="0" smtClean="0"/>
          </a:p>
          <a:p>
            <a:r>
              <a:rPr lang="en-US" altLang="en-US" b="1" dirty="0" smtClean="0"/>
              <a:t>Leaders orient new members</a:t>
            </a:r>
            <a:r>
              <a:rPr lang="en-US" altLang="en-US" dirty="0" smtClean="0"/>
              <a:t>….</a:t>
            </a:r>
            <a:r>
              <a:rPr lang="en-US" altLang="en-US" sz="1200" b="1" dirty="0" smtClean="0">
                <a:solidFill>
                  <a:schemeClr val="bg2"/>
                </a:solidFill>
              </a:rPr>
              <a:t> Orientation is the follow through to keeping new members engaged</a:t>
            </a:r>
          </a:p>
          <a:p>
            <a:r>
              <a:rPr lang="en-US" altLang="en-US" dirty="0" smtClean="0"/>
              <a:t>New members should be given the opportunity to learn more about our organization and our mission in a more structured setting than just attending a Unit meeting.   All Unit leaders and members should attend this orientation, in addition to District and Department leaders if available.   Provide them with information such as Unit C&amp;B, Unit Handbook, membership roster, ALA membership pin, and a questionnaire asking about their interests.  Make it a fun, social affair.</a:t>
            </a:r>
          </a:p>
          <a:p>
            <a:endParaRPr lang="en-US" altLang="en-US" dirty="0" smtClean="0"/>
          </a:p>
          <a:p>
            <a:r>
              <a:rPr lang="en-US" altLang="en-US" dirty="0" smtClean="0"/>
              <a:t>Assign a new friend/mentor to answer questions, remind them of activities and help them get involved.</a:t>
            </a:r>
            <a:endParaRPr lang="en-US" dirty="0" smtClean="0"/>
          </a:p>
          <a:p>
            <a:endParaRPr lang="en-US" altLang="en-US" dirty="0" smtClean="0"/>
          </a:p>
          <a:p>
            <a:endParaRPr lang="en-US" dirty="0"/>
          </a:p>
        </p:txBody>
      </p:sp>
      <p:sp>
        <p:nvSpPr>
          <p:cNvPr id="4" name="Slide Number Placeholder 3"/>
          <p:cNvSpPr>
            <a:spLocks noGrp="1"/>
          </p:cNvSpPr>
          <p:nvPr>
            <p:ph type="sldNum" sz="quarter" idx="10"/>
          </p:nvPr>
        </p:nvSpPr>
        <p:spPr/>
        <p:txBody>
          <a:bodyPr/>
          <a:lstStyle/>
          <a:p>
            <a:fld id="{E21035F8-F0DE-4365-9A93-76898F4E0A8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2" name="Title Placeholder 1"/>
          <p:cNvSpPr>
            <a:spLocks noGrp="1"/>
          </p:cNvSpPr>
          <p:nvPr>
            <p:ph type="title"/>
          </p:nvPr>
        </p:nvSpPr>
        <p:spPr>
          <a:xfrm>
            <a:off x="965829" y="2099039"/>
            <a:ext cx="7217097" cy="2076222"/>
          </a:xfrm>
          <a:prstGeom prst="rect">
            <a:avLst/>
          </a:prstGeom>
        </p:spPr>
        <p:txBody>
          <a:bodyPr rtlCol="0">
            <a:normAutofit/>
          </a:bodyPr>
          <a:lstStyle>
            <a:lvl1pPr algn="ctr">
              <a:defRPr sz="4800" baseline="0">
                <a:solidFill>
                  <a:schemeClr val="bg1"/>
                </a:solidFill>
              </a:defRPr>
            </a:lvl1pPr>
          </a:lstStyle>
          <a:p>
            <a:r>
              <a:rPr lang="en-US" smtClean="0"/>
              <a:t>Click to edit Master title style</a:t>
            </a:r>
            <a:endParaRPr lang="en-US" dirty="0"/>
          </a:p>
        </p:txBody>
      </p:sp>
      <p:sp>
        <p:nvSpPr>
          <p:cNvPr id="3" name="Slide Number Placeholder 5"/>
          <p:cNvSpPr>
            <a:spLocks noGrp="1"/>
          </p:cNvSpPr>
          <p:nvPr>
            <p:ph type="sldNum" sz="quarter" idx="10"/>
          </p:nvPr>
        </p:nvSpPr>
        <p:spPr/>
        <p:txBody>
          <a:bodyPr/>
          <a:lstStyle>
            <a:lvl1pPr>
              <a:defRPr/>
            </a:lvl1pPr>
          </a:lstStyle>
          <a:p>
            <a:fld id="{EB1AF574-3C6B-4D65-A0A9-26C8D865D1B3}" type="slidenum">
              <a:rPr lang="en-US" smtClean="0"/>
              <a:pPr/>
              <a:t>‹#›</a:t>
            </a:fld>
            <a:endParaRPr lang="en-US"/>
          </a:p>
        </p:txBody>
      </p:sp>
    </p:spTree>
    <p:extLst>
      <p:ext uri="{BB962C8B-B14F-4D97-AF65-F5344CB8AC3E}">
        <p14:creationId xmlns:p14="http://schemas.microsoft.com/office/powerpoint/2010/main" val="3824941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a:xfrm>
            <a:off x="8686801" y="6508751"/>
            <a:ext cx="412751" cy="365125"/>
          </a:xfrm>
        </p:spPr>
        <p:txBody>
          <a:bodyPr/>
          <a:lstStyle>
            <a:lvl1pPr>
              <a:defRPr/>
            </a:lvl1pPr>
          </a:lstStyle>
          <a:p>
            <a:fld id="{EB1AF574-3C6B-4D65-A0A9-26C8D865D1B3}" type="slidenum">
              <a:rPr lang="en-US" smtClean="0"/>
              <a:pPr/>
              <a:t>‹#›</a:t>
            </a:fld>
            <a:endParaRPr lang="en-US"/>
          </a:p>
        </p:txBody>
      </p:sp>
    </p:spTree>
    <p:extLst>
      <p:ext uri="{BB962C8B-B14F-4D97-AF65-F5344CB8AC3E}">
        <p14:creationId xmlns:p14="http://schemas.microsoft.com/office/powerpoint/2010/main" val="2689950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fld id="{EB1AF574-3C6B-4D65-A0A9-26C8D865D1B3}" type="slidenum">
              <a:rPr lang="en-US" smtClean="0"/>
              <a:pPr/>
              <a:t>‹#›</a:t>
            </a:fld>
            <a:endParaRPr lang="en-US"/>
          </a:p>
        </p:txBody>
      </p:sp>
    </p:spTree>
    <p:extLst>
      <p:ext uri="{BB962C8B-B14F-4D97-AF65-F5344CB8AC3E}">
        <p14:creationId xmlns:p14="http://schemas.microsoft.com/office/powerpoint/2010/main" val="105294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67960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31937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67960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31937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fld id="{EB1AF574-3C6B-4D65-A0A9-26C8D865D1B3}" type="slidenum">
              <a:rPr lang="en-US" smtClean="0"/>
              <a:pPr/>
              <a:t>‹#›</a:t>
            </a:fld>
            <a:endParaRPr lang="en-US"/>
          </a:p>
        </p:txBody>
      </p:sp>
    </p:spTree>
    <p:extLst>
      <p:ext uri="{BB962C8B-B14F-4D97-AF65-F5344CB8AC3E}">
        <p14:creationId xmlns:p14="http://schemas.microsoft.com/office/powerpoint/2010/main" val="1170666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fld id="{EB1AF574-3C6B-4D65-A0A9-26C8D865D1B3}" type="slidenum">
              <a:rPr lang="en-US" smtClean="0"/>
              <a:pPr/>
              <a:t>‹#›</a:t>
            </a:fld>
            <a:endParaRPr lang="en-US"/>
          </a:p>
        </p:txBody>
      </p:sp>
    </p:spTree>
    <p:extLst>
      <p:ext uri="{BB962C8B-B14F-4D97-AF65-F5344CB8AC3E}">
        <p14:creationId xmlns:p14="http://schemas.microsoft.com/office/powerpoint/2010/main" val="2416568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fld id="{EB1AF574-3C6B-4D65-A0A9-26C8D865D1B3}" type="slidenum">
              <a:rPr lang="en-US" smtClean="0"/>
              <a:pPr/>
              <a:t>‹#›</a:t>
            </a:fld>
            <a:endParaRPr lang="en-US"/>
          </a:p>
        </p:txBody>
      </p:sp>
    </p:spTree>
    <p:extLst>
      <p:ext uri="{BB962C8B-B14F-4D97-AF65-F5344CB8AC3E}">
        <p14:creationId xmlns:p14="http://schemas.microsoft.com/office/powerpoint/2010/main" val="662035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fld id="{EB1AF574-3C6B-4D65-A0A9-26C8D865D1B3}" type="slidenum">
              <a:rPr lang="en-US" smtClean="0"/>
              <a:pPr/>
              <a:t>‹#›</a:t>
            </a:fld>
            <a:endParaRPr lang="en-US"/>
          </a:p>
        </p:txBody>
      </p:sp>
    </p:spTree>
    <p:extLst>
      <p:ext uri="{BB962C8B-B14F-4D97-AF65-F5344CB8AC3E}">
        <p14:creationId xmlns:p14="http://schemas.microsoft.com/office/powerpoint/2010/main" val="1175578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01C7E762-1BED-4FA9-87FB-C612049B353A}" type="datetimeFigureOut">
              <a:rPr lang="en-US" smtClean="0"/>
              <a:pPr/>
              <a:t>12/9/2014</a:t>
            </a:fld>
            <a:endParaRPr lang="en-US"/>
          </a:p>
        </p:txBody>
      </p:sp>
      <p:sp>
        <p:nvSpPr>
          <p:cNvPr id="5" name="Footer Placeholder 4"/>
          <p:cNvSpPr>
            <a:spLocks noGrp="1"/>
          </p:cNvSpPr>
          <p:nvPr>
            <p:ph type="ftr" sz="quarter" idx="11"/>
          </p:nvPr>
        </p:nvSpPr>
        <p:spPr>
          <a:xfrm>
            <a:off x="3124200" y="6356351"/>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B1AF574-3C6B-4D65-A0A9-26C8D865D1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1026" name="Picture 12" descr="ALA_Wave_1807c-Gradient.png"/>
          <p:cNvPicPr>
            <a:picLocks noChangeAspect="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Document 16"/>
          <p:cNvSpPr>
            <a:spLocks noChangeArrowheads="1"/>
          </p:cNvSpPr>
          <p:nvPr/>
        </p:nvSpPr>
        <p:spPr bwMode="auto">
          <a:xfrm flipH="1">
            <a:off x="0" y="0"/>
            <a:ext cx="9144000" cy="1455738"/>
          </a:xfrm>
          <a:prstGeom prst="flowChartDocument">
            <a:avLst/>
          </a:prstGeom>
          <a:solidFill>
            <a:schemeClr val="bg1"/>
          </a:soli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dirty="0">
              <a:solidFill>
                <a:schemeClr val="lt1"/>
              </a:solidFill>
              <a:latin typeface="+mn-lt"/>
              <a:ea typeface="+mn-ea"/>
            </a:endParaRPr>
          </a:p>
        </p:txBody>
      </p:sp>
      <p:sp>
        <p:nvSpPr>
          <p:cNvPr id="1028" name="Title Placeholder 1"/>
          <p:cNvSpPr>
            <a:spLocks noGrp="1"/>
          </p:cNvSpPr>
          <p:nvPr>
            <p:ph type="title"/>
          </p:nvPr>
        </p:nvSpPr>
        <p:spPr bwMode="auto">
          <a:xfrm>
            <a:off x="457200" y="182563"/>
            <a:ext cx="8229600"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686801" y="6432551"/>
            <a:ext cx="412751" cy="365125"/>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95B3D7"/>
                </a:solidFill>
                <a:latin typeface="Helvetica" charset="0"/>
                <a:ea typeface="ＭＳ Ｐゴシック" charset="-128"/>
              </a:defRPr>
            </a:lvl1pPr>
          </a:lstStyle>
          <a:p>
            <a:fld id="{EB1AF574-3C6B-4D65-A0A9-26C8D865D1B3}" type="slidenum">
              <a:rPr lang="en-US" smtClean="0"/>
              <a:pPr/>
              <a:t>‹#›</a:t>
            </a:fld>
            <a:endParaRPr lang="en-US"/>
          </a:p>
        </p:txBody>
      </p:sp>
      <p:pic>
        <p:nvPicPr>
          <p:cNvPr id="1031" name="Picture 9" descr="AmLegion Auxiliary-CMYK.eps"/>
          <p:cNvPicPr>
            <a:picLocks noChangeAspect="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599363" y="30163"/>
            <a:ext cx="1325563" cy="1325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p:nvPr/>
        </p:nvSpPr>
        <p:spPr>
          <a:xfrm>
            <a:off x="457201" y="6475414"/>
            <a:ext cx="5116513" cy="261610"/>
          </a:xfrm>
          <a:prstGeom prst="rect">
            <a:avLst/>
          </a:prstGeom>
          <a:noFill/>
        </p:spPr>
        <p:txBody>
          <a:bodyPr>
            <a:spAutoFit/>
          </a:bodyPr>
          <a:lstStyle/>
          <a:p>
            <a:pPr>
              <a:defRPr/>
            </a:pPr>
            <a:r>
              <a:rPr lang="en-US" sz="1100" b="1" i="1" dirty="0">
                <a:solidFill>
                  <a:schemeClr val="bg1"/>
                </a:solidFill>
                <a:latin typeface="Georgia" charset="0"/>
                <a:ea typeface="ＭＳ Ｐゴシック" charset="-128"/>
              </a:rPr>
              <a:t>In the Spirit of Service Not Self for Veterans, God and Country</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iming>
    <p:tnLst>
      <p:par>
        <p:cTn id="1" dur="indefinite" restart="never" nodeType="tmRoot"/>
      </p:par>
    </p:tnLst>
  </p:timing>
  <p:txStyles>
    <p:titleStyle>
      <a:lvl1pPr algn="l" defTabSz="457200" rtl="0" eaLnBrk="1" fontAlgn="base" hangingPunct="1">
        <a:spcBef>
          <a:spcPct val="0"/>
        </a:spcBef>
        <a:spcAft>
          <a:spcPct val="0"/>
        </a:spcAft>
        <a:defRPr sz="3200" b="1" kern="1200">
          <a:solidFill>
            <a:srgbClr val="CF0031"/>
          </a:solidFill>
          <a:latin typeface="Helvetica"/>
          <a:ea typeface="MS PGothic" pitchFamily="34" charset="-128"/>
          <a:cs typeface="ＭＳ Ｐゴシック" charset="-128"/>
        </a:defRPr>
      </a:lvl1pPr>
      <a:lvl2pPr algn="l" defTabSz="457200" rtl="0" eaLnBrk="1" fontAlgn="base" hangingPunct="1">
        <a:spcBef>
          <a:spcPct val="0"/>
        </a:spcBef>
        <a:spcAft>
          <a:spcPct val="0"/>
        </a:spcAft>
        <a:defRPr sz="3200" b="1">
          <a:solidFill>
            <a:srgbClr val="CF0031"/>
          </a:solidFill>
          <a:latin typeface="Helvetica" charset="0"/>
          <a:ea typeface="MS PGothic" pitchFamily="34" charset="-128"/>
          <a:cs typeface="ＭＳ Ｐゴシック" charset="-128"/>
        </a:defRPr>
      </a:lvl2pPr>
      <a:lvl3pPr algn="l" defTabSz="457200" rtl="0" eaLnBrk="1" fontAlgn="base" hangingPunct="1">
        <a:spcBef>
          <a:spcPct val="0"/>
        </a:spcBef>
        <a:spcAft>
          <a:spcPct val="0"/>
        </a:spcAft>
        <a:defRPr sz="3200" b="1">
          <a:solidFill>
            <a:srgbClr val="CF0031"/>
          </a:solidFill>
          <a:latin typeface="Helvetica" charset="0"/>
          <a:ea typeface="MS PGothic" pitchFamily="34" charset="-128"/>
          <a:cs typeface="ＭＳ Ｐゴシック" charset="-128"/>
        </a:defRPr>
      </a:lvl3pPr>
      <a:lvl4pPr algn="l" defTabSz="457200" rtl="0" eaLnBrk="1" fontAlgn="base" hangingPunct="1">
        <a:spcBef>
          <a:spcPct val="0"/>
        </a:spcBef>
        <a:spcAft>
          <a:spcPct val="0"/>
        </a:spcAft>
        <a:defRPr sz="3200" b="1">
          <a:solidFill>
            <a:srgbClr val="CF0031"/>
          </a:solidFill>
          <a:latin typeface="Helvetica" charset="0"/>
          <a:ea typeface="MS PGothic" pitchFamily="34" charset="-128"/>
          <a:cs typeface="ＭＳ Ｐゴシック" charset="-128"/>
        </a:defRPr>
      </a:lvl4pPr>
      <a:lvl5pPr algn="l" defTabSz="457200" rtl="0" eaLnBrk="1" fontAlgn="base" hangingPunct="1">
        <a:spcBef>
          <a:spcPct val="0"/>
        </a:spcBef>
        <a:spcAft>
          <a:spcPct val="0"/>
        </a:spcAft>
        <a:defRPr sz="3200" b="1">
          <a:solidFill>
            <a:srgbClr val="CF0031"/>
          </a:solidFill>
          <a:latin typeface="Helvetica" charset="0"/>
          <a:ea typeface="MS PGothic" pitchFamily="34" charset="-128"/>
          <a:cs typeface="ＭＳ Ｐゴシック" charset="-128"/>
        </a:defRPr>
      </a:lvl5pPr>
      <a:lvl6pPr marL="457200" algn="l" defTabSz="457200" rtl="0" eaLnBrk="1" fontAlgn="base" hangingPunct="1">
        <a:spcBef>
          <a:spcPct val="0"/>
        </a:spcBef>
        <a:spcAft>
          <a:spcPct val="0"/>
        </a:spcAft>
        <a:defRPr sz="3200" b="1">
          <a:solidFill>
            <a:srgbClr val="CF0031"/>
          </a:solidFill>
          <a:latin typeface="Helvetica" charset="0"/>
          <a:ea typeface="ＭＳ Ｐゴシック" charset="-128"/>
          <a:cs typeface="ＭＳ Ｐゴシック" charset="-128"/>
        </a:defRPr>
      </a:lvl6pPr>
      <a:lvl7pPr marL="914400" algn="l" defTabSz="457200" rtl="0" eaLnBrk="1" fontAlgn="base" hangingPunct="1">
        <a:spcBef>
          <a:spcPct val="0"/>
        </a:spcBef>
        <a:spcAft>
          <a:spcPct val="0"/>
        </a:spcAft>
        <a:defRPr sz="3200" b="1">
          <a:solidFill>
            <a:srgbClr val="CF0031"/>
          </a:solidFill>
          <a:latin typeface="Helvetica" charset="0"/>
          <a:ea typeface="ＭＳ Ｐゴシック" charset="-128"/>
          <a:cs typeface="ＭＳ Ｐゴシック" charset="-128"/>
        </a:defRPr>
      </a:lvl7pPr>
      <a:lvl8pPr marL="1371600" algn="l" defTabSz="457200" rtl="0" eaLnBrk="1" fontAlgn="base" hangingPunct="1">
        <a:spcBef>
          <a:spcPct val="0"/>
        </a:spcBef>
        <a:spcAft>
          <a:spcPct val="0"/>
        </a:spcAft>
        <a:defRPr sz="3200" b="1">
          <a:solidFill>
            <a:srgbClr val="CF0031"/>
          </a:solidFill>
          <a:latin typeface="Helvetica" charset="0"/>
          <a:ea typeface="ＭＳ Ｐゴシック" charset="-128"/>
          <a:cs typeface="ＭＳ Ｐゴシック" charset="-128"/>
        </a:defRPr>
      </a:lvl8pPr>
      <a:lvl9pPr marL="1828800" algn="l" defTabSz="457200" rtl="0" eaLnBrk="1" fontAlgn="base" hangingPunct="1">
        <a:spcBef>
          <a:spcPct val="0"/>
        </a:spcBef>
        <a:spcAft>
          <a:spcPct val="0"/>
        </a:spcAft>
        <a:defRPr sz="3200" b="1">
          <a:solidFill>
            <a:srgbClr val="CF0031"/>
          </a:solidFill>
          <a:latin typeface="Helvetica"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itchFamily="34" charset="0"/>
        <a:buChar char="•"/>
        <a:defRPr sz="2400" b="1" kern="1200">
          <a:solidFill>
            <a:schemeClr val="bg1"/>
          </a:solidFill>
          <a:latin typeface="Helvetica"/>
          <a:ea typeface="MS PGothic" pitchFamily="34" charset="-128"/>
          <a:cs typeface="ＭＳ Ｐゴシック" charset="-128"/>
        </a:defRPr>
      </a:lvl1pPr>
      <a:lvl2pPr marL="742950" indent="-285750" algn="l" defTabSz="457200" rtl="0" eaLnBrk="1" fontAlgn="base" hangingPunct="1">
        <a:spcBef>
          <a:spcPct val="20000"/>
        </a:spcBef>
        <a:spcAft>
          <a:spcPct val="0"/>
        </a:spcAft>
        <a:buFont typeface="Arial" pitchFamily="34" charset="0"/>
        <a:buChar char="–"/>
        <a:defRPr sz="2000" kern="1200">
          <a:solidFill>
            <a:schemeClr val="bg1"/>
          </a:solidFill>
          <a:latin typeface="Helvetica"/>
          <a:ea typeface="MS PGothic" pitchFamily="34" charset="-128"/>
          <a:cs typeface="+mn-cs"/>
        </a:defRPr>
      </a:lvl2pPr>
      <a:lvl3pPr marL="1143000" indent="-228600" algn="l" defTabSz="457200" rtl="0" eaLnBrk="1" fontAlgn="base" hangingPunct="1">
        <a:spcBef>
          <a:spcPct val="20000"/>
        </a:spcBef>
        <a:spcAft>
          <a:spcPct val="0"/>
        </a:spcAft>
        <a:buFont typeface="Arial" pitchFamily="34" charset="0"/>
        <a:buChar char="•"/>
        <a:defRPr kern="1200">
          <a:solidFill>
            <a:schemeClr val="bg1"/>
          </a:solidFill>
          <a:latin typeface="Helvetica"/>
          <a:ea typeface="MS PGothic" pitchFamily="34" charset="-128"/>
          <a:cs typeface="+mn-cs"/>
        </a:defRPr>
      </a:lvl3pPr>
      <a:lvl4pPr marL="1600200" indent="-228600" algn="l" defTabSz="457200" rtl="0" eaLnBrk="1" fontAlgn="base" hangingPunct="1">
        <a:spcBef>
          <a:spcPct val="20000"/>
        </a:spcBef>
        <a:spcAft>
          <a:spcPct val="0"/>
        </a:spcAft>
        <a:buFont typeface="Arial" pitchFamily="34" charset="0"/>
        <a:buChar char="–"/>
        <a:defRPr sz="1400" b="1" i="1" kern="1200">
          <a:solidFill>
            <a:schemeClr val="bg1"/>
          </a:solidFill>
          <a:latin typeface="Helvetica"/>
          <a:ea typeface="MS PGothic" pitchFamily="34" charset="-128"/>
          <a:cs typeface="+mn-cs"/>
        </a:defRPr>
      </a:lvl4pPr>
      <a:lvl5pPr marL="2057400" indent="-228600" algn="l" defTabSz="457200" rtl="0" eaLnBrk="1" fontAlgn="base" hangingPunct="1">
        <a:spcBef>
          <a:spcPct val="20000"/>
        </a:spcBef>
        <a:spcAft>
          <a:spcPct val="0"/>
        </a:spcAft>
        <a:buFont typeface="Arial" pitchFamily="34" charset="0"/>
        <a:buChar char="»"/>
        <a:defRPr sz="1200" i="1" kern="1200">
          <a:solidFill>
            <a:schemeClr val="bg1"/>
          </a:solidFill>
          <a:latin typeface="Helvetica"/>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6"/>
            <a:ext cx="9144000" cy="1470025"/>
          </a:xfrm>
        </p:spPr>
        <p:txBody>
          <a:bodyPr/>
          <a:lstStyle/>
          <a:p>
            <a:pPr algn="ctr"/>
            <a:r>
              <a:rPr lang="en-US" sz="5400" dirty="0">
                <a:ln>
                  <a:solidFill>
                    <a:schemeClr val="bg1"/>
                  </a:solidFill>
                </a:ln>
                <a:solidFill>
                  <a:srgbClr val="D60000"/>
                </a:solidFill>
                <a:effectLst>
                  <a:outerShdw blurRad="50800" dist="50800" dir="5400000" algn="ctr" rotWithShape="0">
                    <a:schemeClr val="bg1"/>
                  </a:outerShdw>
                </a:effectLst>
                <a:latin typeface="Arial Rounded MT Bold" panose="020F0704030504030204" pitchFamily="34" charset="0"/>
              </a:rPr>
              <a:t>T</a:t>
            </a:r>
            <a:r>
              <a:rPr lang="en-US" sz="5400" dirty="0" smtClean="0">
                <a:ln>
                  <a:solidFill>
                    <a:schemeClr val="bg1"/>
                  </a:solidFill>
                </a:ln>
                <a:solidFill>
                  <a:srgbClr val="D60000"/>
                </a:solidFill>
                <a:effectLst>
                  <a:outerShdw blurRad="50800" dist="50800" dir="5400000" algn="ctr" rotWithShape="0">
                    <a:schemeClr val="bg1"/>
                  </a:outerShdw>
                </a:effectLst>
                <a:latin typeface="Arial Rounded MT Bold" panose="020F0704030504030204" pitchFamily="34" charset="0"/>
              </a:rPr>
              <a:t>he</a:t>
            </a:r>
            <a:r>
              <a:rPr lang="en-US" sz="5400" cap="all" dirty="0" smtClean="0">
                <a:ln>
                  <a:solidFill>
                    <a:schemeClr val="bg1"/>
                  </a:solidFill>
                </a:ln>
                <a:solidFill>
                  <a:srgbClr val="D60000"/>
                </a:solidFill>
                <a:latin typeface="Arial Rounded MT Bold" panose="020F0704030504030204" pitchFamily="34" charset="0"/>
              </a:rPr>
              <a:t> </a:t>
            </a:r>
            <a:br>
              <a:rPr lang="en-US" sz="5400" cap="all" dirty="0" smtClean="0">
                <a:ln>
                  <a:solidFill>
                    <a:schemeClr val="bg1"/>
                  </a:solidFill>
                </a:ln>
                <a:solidFill>
                  <a:srgbClr val="D60000"/>
                </a:solidFill>
                <a:latin typeface="Arial Rounded MT Bold" panose="020F0704030504030204" pitchFamily="34" charset="0"/>
              </a:rPr>
            </a:br>
            <a:r>
              <a:rPr lang="en-US" sz="5400" cap="all" dirty="0" smtClean="0">
                <a:ln>
                  <a:solidFill>
                    <a:schemeClr val="bg1"/>
                  </a:solidFill>
                </a:ln>
                <a:solidFill>
                  <a:srgbClr val="D60000"/>
                </a:solidFill>
                <a:effectLst>
                  <a:outerShdw blurRad="50800" dist="50800" dir="5400000" algn="ctr" rotWithShape="0">
                    <a:schemeClr val="bg1"/>
                  </a:outerShdw>
                </a:effectLst>
                <a:latin typeface="Arial Rounded MT Bold" panose="020F0704030504030204" pitchFamily="34" charset="0"/>
              </a:rPr>
              <a:t>Million Member Mile</a:t>
            </a:r>
            <a:endParaRPr lang="en-US" sz="5400" cap="all" dirty="0">
              <a:ln>
                <a:solidFill>
                  <a:schemeClr val="bg1"/>
                </a:solidFill>
              </a:ln>
              <a:solidFill>
                <a:srgbClr val="D60000"/>
              </a:solidFill>
              <a:effectLst>
                <a:outerShdw blurRad="50800" dist="50800" dir="5400000" algn="ctr" rotWithShape="0">
                  <a:schemeClr val="bg1"/>
                </a:outerShdw>
              </a:effectLst>
              <a:latin typeface="Arial Rounded MT Bold" panose="020F0704030504030204" pitchFamily="34" charset="0"/>
            </a:endParaRPr>
          </a:p>
        </p:txBody>
      </p:sp>
      <p:sp>
        <p:nvSpPr>
          <p:cNvPr id="3" name="Subtitle 2"/>
          <p:cNvSpPr>
            <a:spLocks noGrp="1"/>
          </p:cNvSpPr>
          <p:nvPr>
            <p:ph type="subTitle" idx="1"/>
          </p:nvPr>
        </p:nvSpPr>
        <p:spPr>
          <a:xfrm>
            <a:off x="609600" y="3886200"/>
            <a:ext cx="7924800" cy="1752600"/>
          </a:xfrm>
        </p:spPr>
        <p:txBody>
          <a:bodyPr/>
          <a:lstStyle/>
          <a:p>
            <a:r>
              <a:rPr lang="en-US" sz="4000" dirty="0" smtClean="0">
                <a:solidFill>
                  <a:schemeClr val="bg1"/>
                </a:solidFill>
                <a:latin typeface="Arial" panose="020B0604020202020204" pitchFamily="34" charset="0"/>
                <a:cs typeface="Arial" panose="020B0604020202020204" pitchFamily="34" charset="0"/>
              </a:rPr>
              <a:t>Taking Steps Toward the Future</a:t>
            </a:r>
            <a:endParaRPr lang="en-US" sz="4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29886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458200" cy="914400"/>
          </a:xfrm>
        </p:spPr>
        <p:txBody>
          <a:bodyPr/>
          <a:lstStyle/>
          <a:p>
            <a:r>
              <a:rPr lang="en-US" sz="3100" dirty="0" smtClean="0"/>
              <a:t>Recruiting – </a:t>
            </a:r>
            <a:br>
              <a:rPr lang="en-US" sz="3100" dirty="0" smtClean="0"/>
            </a:br>
            <a:r>
              <a:rPr lang="en-US" sz="3100" dirty="0"/>
              <a:t>	</a:t>
            </a:r>
            <a:r>
              <a:rPr lang="en-US" sz="2800" i="1" dirty="0" smtClean="0"/>
              <a:t>Advantages of Auxiliary Membership</a:t>
            </a:r>
            <a:endParaRPr lang="en-US" i="1" dirty="0"/>
          </a:p>
        </p:txBody>
      </p:sp>
      <p:sp>
        <p:nvSpPr>
          <p:cNvPr id="3" name="Content Placeholder 2"/>
          <p:cNvSpPr>
            <a:spLocks noGrp="1"/>
          </p:cNvSpPr>
          <p:nvPr>
            <p:ph sz="half" idx="1"/>
          </p:nvPr>
        </p:nvSpPr>
        <p:spPr>
          <a:xfrm>
            <a:off x="304800" y="1676401"/>
            <a:ext cx="8534400" cy="4449763"/>
          </a:xfrm>
        </p:spPr>
        <p:txBody>
          <a:bodyPr/>
          <a:lstStyle/>
          <a:p>
            <a:r>
              <a:rPr lang="en-US" sz="2400" dirty="0"/>
              <a:t>95 proud years of service to </a:t>
            </a:r>
            <a:r>
              <a:rPr lang="en-US" sz="2400" dirty="0" smtClean="0"/>
              <a:t>veterans </a:t>
            </a:r>
            <a:r>
              <a:rPr lang="en-US" sz="2400" dirty="0"/>
              <a:t>and the nation's </a:t>
            </a:r>
            <a:r>
              <a:rPr lang="en-US" sz="2400" dirty="0" smtClean="0"/>
              <a:t>communities</a:t>
            </a:r>
          </a:p>
          <a:p>
            <a:r>
              <a:rPr lang="en-US" sz="2400" dirty="0"/>
              <a:t>personal gratification and rewards gained in </a:t>
            </a:r>
            <a:r>
              <a:rPr lang="en-US" sz="2400" dirty="0" smtClean="0"/>
              <a:t>voluntary service</a:t>
            </a:r>
          </a:p>
          <a:p>
            <a:r>
              <a:rPr lang="en-US" sz="2400" dirty="0"/>
              <a:t>complimentary subscription to the Auxiliary's national </a:t>
            </a:r>
            <a:r>
              <a:rPr lang="en-US" sz="2400" dirty="0" smtClean="0"/>
              <a:t>magazine</a:t>
            </a:r>
          </a:p>
          <a:p>
            <a:r>
              <a:rPr lang="en-US" sz="2400" dirty="0" smtClean="0"/>
              <a:t>exclusive </a:t>
            </a:r>
            <a:r>
              <a:rPr lang="en-US" sz="2400" dirty="0"/>
              <a:t>access to a wide variety of discount services, </a:t>
            </a:r>
            <a:r>
              <a:rPr lang="en-US" sz="2400" dirty="0" smtClean="0"/>
              <a:t>products</a:t>
            </a:r>
            <a:r>
              <a:rPr lang="en-US" sz="2400" dirty="0"/>
              <a:t>, and </a:t>
            </a:r>
            <a:r>
              <a:rPr lang="en-US" sz="2400" dirty="0" smtClean="0"/>
              <a:t>services</a:t>
            </a:r>
          </a:p>
          <a:p>
            <a:r>
              <a:rPr lang="en-US" sz="2400" dirty="0"/>
              <a:t>temporary, emergency financial assistance </a:t>
            </a:r>
          </a:p>
        </p:txBody>
      </p:sp>
    </p:spTree>
    <p:extLst>
      <p:ext uri="{BB962C8B-B14F-4D97-AF65-F5344CB8AC3E}">
        <p14:creationId xmlns:p14="http://schemas.microsoft.com/office/powerpoint/2010/main" val="3204525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this session we’ve…</a:t>
            </a:r>
            <a:endParaRPr lang="en-US" dirty="0"/>
          </a:p>
        </p:txBody>
      </p:sp>
      <p:sp>
        <p:nvSpPr>
          <p:cNvPr id="3" name="Content Placeholder 2"/>
          <p:cNvSpPr>
            <a:spLocks noGrp="1"/>
          </p:cNvSpPr>
          <p:nvPr>
            <p:ph idx="1"/>
          </p:nvPr>
        </p:nvSpPr>
        <p:spPr/>
        <p:txBody>
          <a:bodyPr/>
          <a:lstStyle/>
          <a:p>
            <a:r>
              <a:rPr lang="en-US" dirty="0" smtClean="0"/>
              <a:t>Identified excuses for non-renewal</a:t>
            </a:r>
          </a:p>
          <a:p>
            <a:pPr>
              <a:buNone/>
            </a:pPr>
            <a:endParaRPr lang="en-US" dirty="0" smtClean="0"/>
          </a:p>
          <a:p>
            <a:r>
              <a:rPr lang="en-US" dirty="0" smtClean="0"/>
              <a:t>Practiced responses to the non-renewal excuses</a:t>
            </a:r>
          </a:p>
          <a:p>
            <a:pPr>
              <a:buNone/>
            </a:pPr>
            <a:endParaRPr lang="en-US" dirty="0" smtClean="0"/>
          </a:p>
          <a:p>
            <a:r>
              <a:rPr lang="en-US" dirty="0" smtClean="0"/>
              <a:t>Listed suggestions to:</a:t>
            </a:r>
          </a:p>
          <a:p>
            <a:pPr lvl="1"/>
            <a:r>
              <a:rPr lang="en-US" dirty="0" smtClean="0"/>
              <a:t>Engage to retain members</a:t>
            </a:r>
          </a:p>
          <a:p>
            <a:pPr lvl="1"/>
            <a:r>
              <a:rPr lang="en-US" dirty="0" smtClean="0"/>
              <a:t>Rejoin former members</a:t>
            </a:r>
          </a:p>
          <a:p>
            <a:pPr lvl="1"/>
            <a:r>
              <a:rPr lang="en-US" dirty="0" smtClean="0"/>
              <a:t>Attract new members</a:t>
            </a:r>
          </a:p>
          <a:p>
            <a:pPr lvl="1"/>
            <a:r>
              <a:rPr lang="en-US" dirty="0" smtClean="0"/>
              <a:t>Ensure harmony and openness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Resources </a:t>
            </a:r>
            <a:endParaRPr lang="en-US" sz="3600" dirty="0"/>
          </a:p>
        </p:txBody>
      </p:sp>
      <p:sp>
        <p:nvSpPr>
          <p:cNvPr id="3" name="Content Placeholder 2"/>
          <p:cNvSpPr>
            <a:spLocks noGrp="1"/>
          </p:cNvSpPr>
          <p:nvPr>
            <p:ph idx="1"/>
          </p:nvPr>
        </p:nvSpPr>
        <p:spPr>
          <a:xfrm>
            <a:off x="228600" y="1600201"/>
            <a:ext cx="8686800" cy="4525963"/>
          </a:xfrm>
        </p:spPr>
        <p:txBody>
          <a:bodyPr/>
          <a:lstStyle/>
          <a:p>
            <a:pPr marL="0" indent="0">
              <a:buNone/>
            </a:pPr>
            <a:r>
              <a:rPr lang="en-US" dirty="0"/>
              <a:t> </a:t>
            </a:r>
            <a:r>
              <a:rPr lang="en-US" sz="2700" dirty="0" smtClean="0"/>
              <a:t>Resources </a:t>
            </a:r>
            <a:r>
              <a:rPr lang="en-US" sz="2700" dirty="0"/>
              <a:t>available </a:t>
            </a:r>
            <a:r>
              <a:rPr lang="en-US" sz="2700" dirty="0" smtClean="0"/>
              <a:t>at </a:t>
            </a:r>
            <a:r>
              <a:rPr lang="en-US" sz="2700" i="1" u="sng" dirty="0" smtClean="0"/>
              <a:t>www.ALAforVeterans.org</a:t>
            </a:r>
            <a:r>
              <a:rPr lang="en-US" sz="800" dirty="0" smtClean="0"/>
              <a:t> </a:t>
            </a:r>
          </a:p>
          <a:p>
            <a:pPr lvl="0"/>
            <a:r>
              <a:rPr lang="en-US" dirty="0" smtClean="0"/>
              <a:t>National Membership Plan of Action &amp; How To sheets</a:t>
            </a:r>
          </a:p>
          <a:p>
            <a:pPr lvl="0"/>
            <a:r>
              <a:rPr lang="en-US" dirty="0" smtClean="0"/>
              <a:t>Elevator </a:t>
            </a:r>
            <a:r>
              <a:rPr lang="en-US" dirty="0"/>
              <a:t>Speech</a:t>
            </a:r>
          </a:p>
          <a:p>
            <a:pPr lvl="0"/>
            <a:r>
              <a:rPr lang="en-US" dirty="0"/>
              <a:t>How to Reach Target Groups</a:t>
            </a:r>
          </a:p>
          <a:p>
            <a:pPr lvl="0"/>
            <a:r>
              <a:rPr lang="en-US" dirty="0"/>
              <a:t>Sample New Member Packet</a:t>
            </a:r>
          </a:p>
          <a:p>
            <a:pPr lvl="0"/>
            <a:r>
              <a:rPr lang="en-US" dirty="0"/>
              <a:t>The American Legion Family Membership Brochure</a:t>
            </a:r>
          </a:p>
          <a:p>
            <a:pPr lvl="0"/>
            <a:r>
              <a:rPr lang="en-US" dirty="0"/>
              <a:t>Unit Revitalization Guide</a:t>
            </a:r>
          </a:p>
          <a:p>
            <a:pPr lvl="0"/>
            <a:r>
              <a:rPr lang="en-US" dirty="0"/>
              <a:t>Valued Member Survey</a:t>
            </a:r>
          </a:p>
          <a:p>
            <a:r>
              <a:rPr lang="en-US" dirty="0" smtClean="0"/>
              <a:t>Unit Handbook, also available through Emblem Sales</a:t>
            </a:r>
          </a:p>
          <a:p>
            <a:r>
              <a:rPr lang="en-US" dirty="0" smtClean="0"/>
              <a:t>Handouts supplementing this presentation</a:t>
            </a:r>
            <a:endParaRPr lang="en-US" dirty="0"/>
          </a:p>
        </p:txBody>
      </p:sp>
    </p:spTree>
    <p:extLst>
      <p:ext uri="{BB962C8B-B14F-4D97-AF65-F5344CB8AC3E}">
        <p14:creationId xmlns:p14="http://schemas.microsoft.com/office/powerpoint/2010/main" val="26023922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b="0" i="1" dirty="0"/>
          </a:p>
        </p:txBody>
      </p:sp>
      <p:sp>
        <p:nvSpPr>
          <p:cNvPr id="7" name="Content Placeholder 6"/>
          <p:cNvSpPr>
            <a:spLocks noGrp="1"/>
          </p:cNvSpPr>
          <p:nvPr>
            <p:ph sz="half" idx="1"/>
          </p:nvPr>
        </p:nvSpPr>
        <p:spPr>
          <a:xfrm>
            <a:off x="533400" y="2209801"/>
            <a:ext cx="8153400" cy="3916363"/>
          </a:xfrm>
        </p:spPr>
        <p:txBody>
          <a:bodyPr/>
          <a:lstStyle/>
          <a:p>
            <a:pPr marL="0" indent="0" algn="ctr">
              <a:buNone/>
              <a:defRPr/>
            </a:pPr>
            <a:r>
              <a:rPr lang="en-US" sz="3600" i="1" dirty="0" smtClean="0"/>
              <a:t>“The </a:t>
            </a:r>
            <a:r>
              <a:rPr lang="en-US" sz="3600" i="1" dirty="0"/>
              <a:t>achievements of </a:t>
            </a:r>
            <a:r>
              <a:rPr lang="en-US" sz="3600" i="1" dirty="0" smtClean="0"/>
              <a:t>an organization </a:t>
            </a:r>
            <a:r>
              <a:rPr lang="en-US" sz="3600" i="1" dirty="0"/>
              <a:t>are </a:t>
            </a:r>
            <a:r>
              <a:rPr lang="en-US" sz="3600" i="1" dirty="0" smtClean="0"/>
              <a:t>the </a:t>
            </a:r>
            <a:r>
              <a:rPr lang="en-US" sz="3600" i="1" dirty="0"/>
              <a:t>results </a:t>
            </a:r>
            <a:r>
              <a:rPr lang="en-US" sz="3600" i="1" dirty="0" smtClean="0"/>
              <a:t>of </a:t>
            </a:r>
            <a:r>
              <a:rPr lang="en-US" sz="3600" i="1" dirty="0"/>
              <a:t>the combined effort </a:t>
            </a:r>
            <a:r>
              <a:rPr lang="en-US" sz="3600" i="1" dirty="0" smtClean="0"/>
              <a:t>of each individual”  </a:t>
            </a:r>
            <a:r>
              <a:rPr lang="en-US" sz="3600" i="1" dirty="0"/>
              <a:t>	</a:t>
            </a:r>
            <a:r>
              <a:rPr lang="en-US" sz="3600" i="1" dirty="0">
                <a:solidFill>
                  <a:srgbClr val="FFFF00"/>
                </a:solidFill>
              </a:rPr>
              <a:t>	</a:t>
            </a:r>
            <a:r>
              <a:rPr lang="en-US" sz="1200" i="1" dirty="0">
                <a:solidFill>
                  <a:srgbClr val="FFFF00"/>
                </a:solidFill>
              </a:rPr>
              <a:t>		</a:t>
            </a:r>
            <a:endParaRPr lang="en-US" sz="1200" i="1" dirty="0" smtClean="0">
              <a:solidFill>
                <a:srgbClr val="FFFF00"/>
              </a:solidFill>
            </a:endParaRPr>
          </a:p>
          <a:p>
            <a:pPr algn="ctr">
              <a:buFontTx/>
              <a:buNone/>
              <a:defRPr/>
            </a:pPr>
            <a:endParaRPr lang="en-US" sz="1200" i="1" dirty="0">
              <a:solidFill>
                <a:srgbClr val="FFFF00"/>
              </a:solidFill>
            </a:endParaRPr>
          </a:p>
          <a:p>
            <a:pPr lvl="1" algn="r">
              <a:defRPr/>
            </a:pPr>
            <a:endParaRPr lang="en-US" sz="2000" dirty="0" smtClean="0">
              <a:solidFill>
                <a:srgbClr val="FFFF00"/>
              </a:solidFill>
            </a:endParaRPr>
          </a:p>
          <a:p>
            <a:pPr marL="457200" lvl="1" indent="0" algn="r">
              <a:buNone/>
              <a:defRPr/>
            </a:pPr>
            <a:r>
              <a:rPr lang="en-US" sz="2000" dirty="0" smtClean="0"/>
              <a:t>Vince </a:t>
            </a:r>
            <a:r>
              <a:rPr lang="en-US" sz="2000" dirty="0"/>
              <a:t>Lombardi</a:t>
            </a:r>
            <a:endParaRPr lang="en-US" i="1" dirty="0"/>
          </a:p>
          <a:p>
            <a:pPr lvl="1"/>
            <a:endParaRPr lang="en-US" dirty="0"/>
          </a:p>
        </p:txBody>
      </p:sp>
    </p:spTree>
    <p:extLst>
      <p:ext uri="{BB962C8B-B14F-4D97-AF65-F5344CB8AC3E}">
        <p14:creationId xmlns:p14="http://schemas.microsoft.com/office/powerpoint/2010/main" val="837143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1"/>
            <a:ext cx="6858000" cy="838200"/>
          </a:xfrm>
        </p:spPr>
        <p:txBody>
          <a:bodyPr/>
          <a:lstStyle/>
          <a:p>
            <a:r>
              <a:rPr lang="en-US" sz="3600" b="0" dirty="0" smtClean="0">
                <a:latin typeface="Arial Rounded MT Bold" panose="020F0704030504030204" pitchFamily="34" charset="0"/>
              </a:rPr>
              <a:t>Our Vision</a:t>
            </a:r>
            <a:endParaRPr lang="en-US" sz="3600" b="0" dirty="0">
              <a:latin typeface="Arial Rounded MT Bold" panose="020F0704030504030204" pitchFamily="34" charset="0"/>
            </a:endParaRPr>
          </a:p>
        </p:txBody>
      </p:sp>
      <p:sp>
        <p:nvSpPr>
          <p:cNvPr id="3" name="Subtitle 2"/>
          <p:cNvSpPr>
            <a:spLocks noGrp="1"/>
          </p:cNvSpPr>
          <p:nvPr>
            <p:ph type="subTitle" idx="1"/>
          </p:nvPr>
        </p:nvSpPr>
        <p:spPr>
          <a:xfrm>
            <a:off x="609600" y="1752600"/>
            <a:ext cx="8077200" cy="3886200"/>
          </a:xfrm>
        </p:spPr>
        <p:txBody>
          <a:bodyPr/>
          <a:lstStyle/>
          <a:p>
            <a:r>
              <a:rPr lang="en-US" sz="3600" i="1" dirty="0">
                <a:solidFill>
                  <a:schemeClr val="bg1"/>
                </a:solidFill>
              </a:rPr>
              <a:t>By 2019, </a:t>
            </a:r>
            <a:endParaRPr lang="en-US" sz="3600" i="1" dirty="0" smtClean="0">
              <a:solidFill>
                <a:schemeClr val="bg1"/>
              </a:solidFill>
            </a:endParaRPr>
          </a:p>
          <a:p>
            <a:r>
              <a:rPr lang="en-US" sz="3600" i="1" dirty="0" smtClean="0">
                <a:solidFill>
                  <a:schemeClr val="bg1"/>
                </a:solidFill>
              </a:rPr>
              <a:t>the </a:t>
            </a:r>
            <a:r>
              <a:rPr lang="en-US" sz="3600" i="1" dirty="0">
                <a:solidFill>
                  <a:schemeClr val="bg1"/>
                </a:solidFill>
              </a:rPr>
              <a:t>American Legion Auxiliary’s million members will be making a difference for veterans and their families in every neighborhood.</a:t>
            </a:r>
          </a:p>
        </p:txBody>
      </p:sp>
    </p:spTree>
    <p:extLst>
      <p:ext uri="{BB962C8B-B14F-4D97-AF65-F5344CB8AC3E}">
        <p14:creationId xmlns:p14="http://schemas.microsoft.com/office/powerpoint/2010/main" val="14449694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399"/>
          </a:xfrm>
        </p:spPr>
        <p:txBody>
          <a:bodyPr/>
          <a:lstStyle/>
          <a:p>
            <a:r>
              <a:rPr lang="en-US" b="0" dirty="0" smtClean="0">
                <a:latin typeface="Arial Rounded MT Bold" panose="020F0704030504030204" pitchFamily="34" charset="0"/>
              </a:rPr>
              <a:t>Membership Stats</a:t>
            </a:r>
            <a:r>
              <a:rPr lang="en-US" dirty="0" smtClean="0"/>
              <a:t/>
            </a:r>
            <a:br>
              <a:rPr lang="en-US" dirty="0" smtClean="0"/>
            </a:br>
            <a:r>
              <a:rPr lang="en-US" altLang="en-US" sz="2400" i="1" dirty="0">
                <a:solidFill>
                  <a:srgbClr val="002060"/>
                </a:solidFill>
              </a:rPr>
              <a:t>Where we’ve been and where we are now</a:t>
            </a:r>
            <a:r>
              <a:rPr lang="en-US" sz="2400" i="1" dirty="0">
                <a:solidFill>
                  <a:srgbClr val="002060"/>
                </a:solidFill>
              </a:rPr>
              <a:t/>
            </a:r>
            <a:br>
              <a:rPr lang="en-US" sz="2400" i="1" dirty="0">
                <a:solidFill>
                  <a:srgbClr val="002060"/>
                </a:solidFill>
              </a:rPr>
            </a:br>
            <a:endParaRPr lang="en-US" sz="2400" i="1" dirty="0">
              <a:solidFill>
                <a:srgbClr val="002060"/>
              </a:solidFill>
            </a:endParaRPr>
          </a:p>
        </p:txBody>
      </p:sp>
      <p:sp>
        <p:nvSpPr>
          <p:cNvPr id="3" name="Content Placeholder 2"/>
          <p:cNvSpPr>
            <a:spLocks noGrp="1"/>
          </p:cNvSpPr>
          <p:nvPr>
            <p:ph sz="half" idx="1"/>
          </p:nvPr>
        </p:nvSpPr>
        <p:spPr>
          <a:xfrm>
            <a:off x="381000" y="1295401"/>
            <a:ext cx="8458200" cy="4830763"/>
          </a:xfrm>
        </p:spPr>
        <p:txBody>
          <a:bodyPr/>
          <a:lstStyle/>
          <a:p>
            <a:pPr marL="0" indent="0" algn="ctr">
              <a:buNone/>
            </a:pPr>
            <a:endParaRPr lang="en-US" sz="2000" dirty="0">
              <a:solidFill>
                <a:schemeClr val="tx1"/>
              </a:solidFill>
            </a:endParaRPr>
          </a:p>
        </p:txBody>
      </p:sp>
      <p:sp>
        <p:nvSpPr>
          <p:cNvPr id="4" name="Content Placeholder 3"/>
          <p:cNvSpPr>
            <a:spLocks noGrp="1"/>
          </p:cNvSpPr>
          <p:nvPr>
            <p:ph sz="half" idx="2"/>
          </p:nvPr>
        </p:nvSpPr>
        <p:spPr/>
        <p:txBody>
          <a:bodyPr/>
          <a:lstStyle/>
          <a:p>
            <a:pPr lvl="1"/>
            <a:endParaRPr lang="en-US" dirty="0"/>
          </a:p>
          <a:p>
            <a:endParaRPr lang="en-US" dirty="0"/>
          </a:p>
        </p:txBody>
      </p:sp>
      <p:graphicFrame>
        <p:nvGraphicFramePr>
          <p:cNvPr id="6" name="Chart 5"/>
          <p:cNvGraphicFramePr>
            <a:graphicFrameLocks noGrp="1"/>
          </p:cNvGraphicFramePr>
          <p:nvPr>
            <p:extLst>
              <p:ext uri="{D42A27DB-BD31-4B8C-83A1-F6EECF244321}">
                <p14:modId xmlns:p14="http://schemas.microsoft.com/office/powerpoint/2010/main" val="2992469240"/>
              </p:ext>
            </p:extLst>
          </p:nvPr>
        </p:nvGraphicFramePr>
        <p:xfrm>
          <a:off x="76200" y="1295400"/>
          <a:ext cx="8915400" cy="4800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543791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Rounded MT Bold" panose="020F0704030504030204" pitchFamily="34" charset="0"/>
              </a:rPr>
              <a:t>Survey says….</a:t>
            </a:r>
            <a:endParaRPr lang="en-US" sz="4000" dirty="0">
              <a:latin typeface="Arial Rounded MT Bold" panose="020F0704030504030204" pitchFamily="34" charset="0"/>
            </a:endParaRPr>
          </a:p>
        </p:txBody>
      </p:sp>
      <p:sp>
        <p:nvSpPr>
          <p:cNvPr id="3" name="Content Placeholder 2"/>
          <p:cNvSpPr>
            <a:spLocks noGrp="1"/>
          </p:cNvSpPr>
          <p:nvPr>
            <p:ph sz="half" idx="1"/>
          </p:nvPr>
        </p:nvSpPr>
        <p:spPr>
          <a:xfrm>
            <a:off x="609600" y="1600201"/>
            <a:ext cx="7924800" cy="4525963"/>
          </a:xfrm>
        </p:spPr>
        <p:txBody>
          <a:bodyPr/>
          <a:lstStyle/>
          <a:p>
            <a:pPr marL="0" indent="0">
              <a:spcBef>
                <a:spcPts val="200"/>
              </a:spcBef>
              <a:buNone/>
            </a:pPr>
            <a:r>
              <a:rPr lang="en-US" sz="4000" dirty="0">
                <a:effectLst>
                  <a:outerShdw blurRad="50800" dist="38100" dir="5400000" algn="t" rotWithShape="0">
                    <a:srgbClr val="D60000">
                      <a:alpha val="40000"/>
                    </a:srgbClr>
                  </a:outerShdw>
                </a:effectLst>
              </a:rPr>
              <a:t>Primary reasons members </a:t>
            </a:r>
            <a:r>
              <a:rPr lang="en-US" sz="4000" dirty="0" smtClean="0">
                <a:effectLst>
                  <a:outerShdw blurRad="50800" dist="38100" dir="5400000" algn="t" rotWithShape="0">
                    <a:srgbClr val="D60000">
                      <a:alpha val="40000"/>
                    </a:srgbClr>
                  </a:outerShdw>
                </a:effectLst>
              </a:rPr>
              <a:t>don’t renew:</a:t>
            </a:r>
            <a:endParaRPr lang="en-US" sz="3600" dirty="0" smtClean="0">
              <a:effectLst>
                <a:outerShdw blurRad="50800" dist="38100" dir="5400000" algn="t" rotWithShape="0">
                  <a:srgbClr val="D60000">
                    <a:alpha val="40000"/>
                  </a:srgbClr>
                </a:outerShdw>
              </a:effectLst>
            </a:endParaRPr>
          </a:p>
          <a:p>
            <a:pPr marL="0" indent="0" algn="ctr">
              <a:spcBef>
                <a:spcPts val="200"/>
              </a:spcBef>
              <a:buNone/>
            </a:pPr>
            <a:endParaRPr lang="en-US" sz="2000" dirty="0">
              <a:effectLst>
                <a:outerShdw blurRad="50800" dist="38100" dir="5400000" algn="t" rotWithShape="0">
                  <a:srgbClr val="D60000">
                    <a:alpha val="40000"/>
                  </a:srgbClr>
                </a:outerShdw>
              </a:effectLst>
            </a:endParaRPr>
          </a:p>
          <a:p>
            <a:pPr lvl="1">
              <a:spcBef>
                <a:spcPts val="0"/>
              </a:spcBef>
              <a:spcAft>
                <a:spcPts val="1200"/>
              </a:spcAft>
            </a:pPr>
            <a:r>
              <a:rPr lang="en-US" sz="3600" b="1" dirty="0">
                <a:effectLst>
                  <a:outerShdw blurRad="50800" dist="38100" dir="5400000" algn="t" rotWithShape="0">
                    <a:srgbClr val="D60000">
                      <a:alpha val="40000"/>
                    </a:srgbClr>
                  </a:outerShdw>
                </a:effectLst>
              </a:rPr>
              <a:t>No personal </a:t>
            </a:r>
            <a:r>
              <a:rPr lang="en-US" sz="3600" b="1" dirty="0" smtClean="0">
                <a:effectLst>
                  <a:outerShdw blurRad="50800" dist="38100" dir="5400000" algn="t" rotWithShape="0">
                    <a:srgbClr val="D60000">
                      <a:alpha val="40000"/>
                    </a:srgbClr>
                  </a:outerShdw>
                </a:effectLst>
              </a:rPr>
              <a:t>contact</a:t>
            </a:r>
          </a:p>
          <a:p>
            <a:pPr lvl="1">
              <a:spcBef>
                <a:spcPts val="0"/>
              </a:spcBef>
              <a:spcAft>
                <a:spcPts val="1200"/>
              </a:spcAft>
            </a:pPr>
            <a:r>
              <a:rPr lang="en-US" sz="3600" b="1" dirty="0" smtClean="0">
                <a:effectLst>
                  <a:outerShdw blurRad="50800" dist="38100" dir="5400000" algn="t" rotWithShape="0">
                    <a:srgbClr val="D60000">
                      <a:alpha val="40000"/>
                    </a:srgbClr>
                  </a:outerShdw>
                </a:effectLst>
              </a:rPr>
              <a:t>Unit </a:t>
            </a:r>
            <a:r>
              <a:rPr lang="en-US" sz="3600" b="1" dirty="0">
                <a:effectLst>
                  <a:outerShdw blurRad="50800" dist="38100" dir="5400000" algn="t" rotWithShape="0">
                    <a:srgbClr val="D60000">
                      <a:alpha val="40000"/>
                    </a:srgbClr>
                  </a:outerShdw>
                </a:effectLst>
              </a:rPr>
              <a:t>disharmony </a:t>
            </a:r>
            <a:endParaRPr lang="en-US" sz="3600" b="1" dirty="0" smtClean="0">
              <a:effectLst>
                <a:outerShdw blurRad="50800" dist="38100" dir="5400000" algn="t" rotWithShape="0">
                  <a:srgbClr val="D60000">
                    <a:alpha val="40000"/>
                  </a:srgbClr>
                </a:outerShdw>
              </a:effectLst>
            </a:endParaRPr>
          </a:p>
          <a:p>
            <a:pPr lvl="1">
              <a:spcBef>
                <a:spcPts val="200"/>
              </a:spcBef>
            </a:pPr>
            <a:r>
              <a:rPr lang="en-US" sz="3800" b="1" dirty="0" smtClean="0">
                <a:effectLst>
                  <a:outerShdw blurRad="50800" dist="38100" dir="5400000" algn="t" rotWithShape="0">
                    <a:srgbClr val="D60000">
                      <a:alpha val="40000"/>
                    </a:srgbClr>
                  </a:outerShdw>
                </a:effectLst>
              </a:rPr>
              <a:t>Being </a:t>
            </a:r>
            <a:r>
              <a:rPr lang="en-US" sz="4000" b="1" i="1" cap="small" dirty="0">
                <a:effectLst>
                  <a:outerShdw blurRad="50800" dist="38100" dir="5400000" algn="t" rotWithShape="0">
                    <a:srgbClr val="D60000">
                      <a:alpha val="40000"/>
                    </a:srgbClr>
                  </a:outerShdw>
                </a:effectLst>
              </a:rPr>
              <a:t>treated poorly</a:t>
            </a:r>
            <a:endParaRPr lang="en-US" sz="3800" b="1" dirty="0"/>
          </a:p>
          <a:p>
            <a:endParaRPr lang="en-US" dirty="0"/>
          </a:p>
        </p:txBody>
      </p:sp>
    </p:spTree>
    <p:extLst>
      <p:ext uri="{BB962C8B-B14F-4D97-AF65-F5344CB8AC3E}">
        <p14:creationId xmlns:p14="http://schemas.microsoft.com/office/powerpoint/2010/main" val="22836568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Ring…  Ring…  Ring…</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You volunteered to call one of the members who has not renewed.</a:t>
            </a:r>
          </a:p>
          <a:p>
            <a:endParaRPr lang="en-US" dirty="0" smtClean="0"/>
          </a:p>
          <a:p>
            <a:r>
              <a:rPr lang="en-US" dirty="0" smtClean="0"/>
              <a:t>What will be your response to her                       excuse for not renewing?</a:t>
            </a:r>
          </a:p>
          <a:p>
            <a:endParaRPr lang="en-US" dirty="0" smtClean="0"/>
          </a:p>
          <a:p>
            <a:r>
              <a:rPr lang="en-US" dirty="0" smtClean="0"/>
              <a:t>Share your </a:t>
            </a:r>
            <a:r>
              <a:rPr lang="en-US" u="sng" dirty="0" smtClean="0"/>
              <a:t>ONE</a:t>
            </a:r>
            <a:r>
              <a:rPr lang="en-US" dirty="0" smtClean="0"/>
              <a:t> BEST response.</a:t>
            </a:r>
            <a:endParaRPr lang="en-US" dirty="0"/>
          </a:p>
        </p:txBody>
      </p:sp>
      <p:pic>
        <p:nvPicPr>
          <p:cNvPr id="1026" name="Picture 2" descr="C:\Program Files (x86)\Microsoft Office\MEDIA\CAGCAT10\j0332268.wmf"/>
          <p:cNvPicPr>
            <a:picLocks noChangeAspect="1" noChangeArrowheads="1"/>
          </p:cNvPicPr>
          <p:nvPr/>
        </p:nvPicPr>
        <p:blipFill>
          <a:blip r:embed="rId3" cstate="print"/>
          <a:srcRect/>
          <a:stretch>
            <a:fillRect/>
          </a:stretch>
        </p:blipFill>
        <p:spPr bwMode="auto">
          <a:xfrm>
            <a:off x="6403975" y="3227388"/>
            <a:ext cx="1600200" cy="1808162"/>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0" dirty="0" smtClean="0">
                <a:latin typeface="Arial Rounded MT Bold" panose="020F0704030504030204" pitchFamily="34" charset="0"/>
              </a:rPr>
              <a:t>Centennial Plan    </a:t>
            </a:r>
            <a:endParaRPr lang="en-US" sz="4000" b="0" dirty="0">
              <a:solidFill>
                <a:srgbClr val="FF0000"/>
              </a:solidFill>
              <a:latin typeface="Arial Rounded MT Bold" panose="020F0704030504030204" pitchFamily="34" charset="0"/>
            </a:endParaRPr>
          </a:p>
        </p:txBody>
      </p:sp>
      <p:sp>
        <p:nvSpPr>
          <p:cNvPr id="3" name="Content Placeholder 2"/>
          <p:cNvSpPr>
            <a:spLocks noGrp="1"/>
          </p:cNvSpPr>
          <p:nvPr>
            <p:ph idx="1"/>
          </p:nvPr>
        </p:nvSpPr>
        <p:spPr>
          <a:xfrm>
            <a:off x="381000" y="1905001"/>
            <a:ext cx="8610600" cy="4221163"/>
          </a:xfrm>
        </p:spPr>
        <p:txBody>
          <a:bodyPr/>
          <a:lstStyle/>
          <a:p>
            <a:pPr marL="0" indent="0">
              <a:spcBef>
                <a:spcPts val="0"/>
              </a:spcBef>
              <a:spcAft>
                <a:spcPts val="1200"/>
              </a:spcAft>
              <a:buNone/>
            </a:pPr>
            <a:r>
              <a:rPr lang="en-US" sz="4000" dirty="0" smtClean="0"/>
              <a:t>Goal 1:  Attain a Million Members</a:t>
            </a:r>
          </a:p>
          <a:p>
            <a:pPr marL="0" indent="0">
              <a:spcBef>
                <a:spcPts val="0"/>
              </a:spcBef>
              <a:spcAft>
                <a:spcPts val="1200"/>
              </a:spcAft>
              <a:buNone/>
            </a:pPr>
            <a:r>
              <a:rPr lang="en-US" sz="2800" dirty="0" smtClean="0"/>
              <a:t>Goal 2:  Create an Internal Culture of Goodwill</a:t>
            </a:r>
          </a:p>
          <a:p>
            <a:pPr marL="0" indent="0">
              <a:spcBef>
                <a:spcPts val="0"/>
              </a:spcBef>
              <a:spcAft>
                <a:spcPts val="1200"/>
              </a:spcAft>
              <a:buNone/>
            </a:pPr>
            <a:r>
              <a:rPr lang="en-US" sz="2800" dirty="0" smtClean="0"/>
              <a:t>Goal 3:  </a:t>
            </a:r>
            <a:r>
              <a:rPr lang="en-US" sz="2800" dirty="0"/>
              <a:t>Develop Leadership at </a:t>
            </a:r>
            <a:r>
              <a:rPr lang="en-US" sz="2800" dirty="0" smtClean="0"/>
              <a:t>All Levels</a:t>
            </a:r>
          </a:p>
          <a:p>
            <a:pPr marL="0" indent="0">
              <a:spcBef>
                <a:spcPts val="0"/>
              </a:spcBef>
              <a:spcAft>
                <a:spcPts val="1200"/>
              </a:spcAft>
              <a:buNone/>
            </a:pPr>
            <a:r>
              <a:rPr lang="en-US" sz="2800" dirty="0" smtClean="0"/>
              <a:t>Goal 4:  </a:t>
            </a:r>
            <a:r>
              <a:rPr lang="en-US" sz="2800" dirty="0"/>
              <a:t>Strengthen Departments </a:t>
            </a:r>
            <a:r>
              <a:rPr lang="en-US" sz="2800" dirty="0" smtClean="0"/>
              <a:t>and Units </a:t>
            </a:r>
            <a:endParaRPr lang="en-US" sz="3200" dirty="0" smtClean="0"/>
          </a:p>
          <a:p>
            <a:pPr marL="0" indent="0">
              <a:spcBef>
                <a:spcPts val="0"/>
              </a:spcBef>
              <a:spcAft>
                <a:spcPts val="0"/>
              </a:spcAft>
              <a:buNone/>
            </a:pPr>
            <a:r>
              <a:rPr lang="en-US" sz="2800" dirty="0" smtClean="0"/>
              <a:t>Goal 5:  </a:t>
            </a:r>
            <a:r>
              <a:rPr lang="en-US" sz="2800" dirty="0"/>
              <a:t>With The American Legion, Build </a:t>
            </a:r>
            <a:r>
              <a:rPr lang="en-US" sz="2800" dirty="0" smtClean="0"/>
              <a:t>Brand</a:t>
            </a:r>
          </a:p>
          <a:p>
            <a:pPr marL="0" indent="0">
              <a:spcBef>
                <a:spcPts val="0"/>
              </a:spcBef>
              <a:spcAft>
                <a:spcPts val="0"/>
              </a:spcAft>
              <a:buNone/>
            </a:pPr>
            <a:r>
              <a:rPr lang="en-US" sz="2800" dirty="0"/>
              <a:t> </a:t>
            </a:r>
            <a:r>
              <a:rPr lang="en-US" sz="2800" dirty="0" smtClean="0"/>
              <a:t>              Loyalty</a:t>
            </a:r>
            <a:endParaRPr lang="en-US" sz="2800" dirty="0"/>
          </a:p>
        </p:txBody>
      </p:sp>
    </p:spTree>
    <p:extLst>
      <p:ext uri="{BB962C8B-B14F-4D97-AF65-F5344CB8AC3E}">
        <p14:creationId xmlns:p14="http://schemas.microsoft.com/office/powerpoint/2010/main" val="1429329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305800" cy="1219200"/>
          </a:xfrm>
        </p:spPr>
        <p:txBody>
          <a:bodyPr/>
          <a:lstStyle/>
          <a:p>
            <a:r>
              <a:rPr lang="en-US" b="0" dirty="0" smtClean="0">
                <a:latin typeface="Arial Rounded MT Bold" panose="020F0704030504030204" pitchFamily="34" charset="0"/>
              </a:rPr>
              <a:t>Steps to </a:t>
            </a:r>
            <a:br>
              <a:rPr lang="en-US" b="0" dirty="0" smtClean="0">
                <a:latin typeface="Arial Rounded MT Bold" panose="020F0704030504030204" pitchFamily="34" charset="0"/>
              </a:rPr>
            </a:br>
            <a:r>
              <a:rPr lang="en-US" b="0" dirty="0" smtClean="0">
                <a:latin typeface="Arial Rounded MT Bold" panose="020F0704030504030204" pitchFamily="34" charset="0"/>
              </a:rPr>
              <a:t>Achieving a Million Members</a:t>
            </a:r>
            <a:endParaRPr lang="en-US" b="0" dirty="0">
              <a:latin typeface="Arial Rounded MT Bold" panose="020F0704030504030204" pitchFamily="34" charset="0"/>
            </a:endParaRPr>
          </a:p>
        </p:txBody>
      </p:sp>
      <p:sp>
        <p:nvSpPr>
          <p:cNvPr id="3" name="Content Placeholder 2"/>
          <p:cNvSpPr>
            <a:spLocks noGrp="1"/>
          </p:cNvSpPr>
          <p:nvPr>
            <p:ph idx="1"/>
          </p:nvPr>
        </p:nvSpPr>
        <p:spPr>
          <a:xfrm>
            <a:off x="457200" y="1905001"/>
            <a:ext cx="8229600" cy="4221163"/>
          </a:xfrm>
        </p:spPr>
        <p:txBody>
          <a:bodyPr/>
          <a:lstStyle/>
          <a:p>
            <a:r>
              <a:rPr lang="en-US" sz="4000" dirty="0"/>
              <a:t>Engage to Retain Members</a:t>
            </a:r>
          </a:p>
          <a:p>
            <a:pPr marL="0" indent="0">
              <a:buNone/>
            </a:pPr>
            <a:endParaRPr lang="en-US" sz="1200" dirty="0"/>
          </a:p>
          <a:p>
            <a:r>
              <a:rPr lang="en-US" sz="4000" dirty="0"/>
              <a:t>Rejoin Former Members</a:t>
            </a:r>
          </a:p>
          <a:p>
            <a:pPr marL="0" indent="0">
              <a:buNone/>
            </a:pPr>
            <a:endParaRPr lang="en-US" sz="1200" dirty="0"/>
          </a:p>
          <a:p>
            <a:r>
              <a:rPr lang="en-US" sz="4000" dirty="0"/>
              <a:t>Attract New Members</a:t>
            </a:r>
          </a:p>
          <a:p>
            <a:endParaRPr lang="en-US" dirty="0"/>
          </a:p>
        </p:txBody>
      </p:sp>
    </p:spTree>
    <p:extLst>
      <p:ext uri="{BB962C8B-B14F-4D97-AF65-F5344CB8AC3E}">
        <p14:creationId xmlns:p14="http://schemas.microsoft.com/office/powerpoint/2010/main" val="2598722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Attaining a Million Members</a:t>
            </a:r>
          </a:p>
        </p:txBody>
      </p:sp>
      <p:sp>
        <p:nvSpPr>
          <p:cNvPr id="6" name="Content Placeholder 5"/>
          <p:cNvSpPr>
            <a:spLocks noGrp="1"/>
          </p:cNvSpPr>
          <p:nvPr>
            <p:ph idx="1"/>
          </p:nvPr>
        </p:nvSpPr>
        <p:spPr>
          <a:xfrm>
            <a:off x="457200" y="1600201"/>
            <a:ext cx="8229600" cy="4525963"/>
          </a:xfrm>
        </p:spPr>
        <p:txBody>
          <a:bodyPr/>
          <a:lstStyle/>
          <a:p>
            <a:pPr marL="0" indent="0" algn="ctr">
              <a:buNone/>
            </a:pPr>
            <a:r>
              <a:rPr lang="en-US" sz="2800" i="1" dirty="0" smtClean="0"/>
              <a:t>The Auxiliary’s future </a:t>
            </a:r>
          </a:p>
          <a:p>
            <a:pPr marL="0" indent="0" algn="ctr">
              <a:buNone/>
            </a:pPr>
            <a:r>
              <a:rPr lang="en-US" sz="2800" i="1" dirty="0" smtClean="0"/>
              <a:t>depends on our ability to engage, </a:t>
            </a:r>
          </a:p>
          <a:p>
            <a:pPr marL="0" indent="0" algn="ctr">
              <a:buNone/>
            </a:pPr>
            <a:r>
              <a:rPr lang="en-US" sz="2800" i="1" dirty="0" smtClean="0"/>
              <a:t>communicate and </a:t>
            </a:r>
          </a:p>
          <a:p>
            <a:pPr marL="0" indent="0" algn="ctr">
              <a:buNone/>
            </a:pPr>
            <a:r>
              <a:rPr lang="en-US" sz="2800" i="1" dirty="0" smtClean="0"/>
              <a:t>develop positive relationships </a:t>
            </a:r>
          </a:p>
          <a:p>
            <a:pPr marL="0" indent="0" algn="ctr">
              <a:buNone/>
            </a:pPr>
            <a:r>
              <a:rPr lang="en-US" sz="2800" i="1" dirty="0" smtClean="0"/>
              <a:t>with diverse people.</a:t>
            </a:r>
          </a:p>
          <a:p>
            <a:endParaRPr lang="en-US" sz="1400" dirty="0"/>
          </a:p>
          <a:p>
            <a:endParaRPr lang="en-US" sz="1200" dirty="0" smtClean="0"/>
          </a:p>
          <a:p>
            <a:pPr marL="0" indent="0" algn="ctr">
              <a:buNone/>
            </a:pPr>
            <a:r>
              <a:rPr lang="en-US" sz="2800" dirty="0"/>
              <a:t>Attaining a million members is Goal 1</a:t>
            </a:r>
          </a:p>
          <a:p>
            <a:pPr marL="0" indent="0" algn="ctr">
              <a:buNone/>
            </a:pPr>
            <a:r>
              <a:rPr lang="en-US" sz="3200" dirty="0" smtClean="0"/>
              <a:t>How can </a:t>
            </a:r>
            <a:r>
              <a:rPr lang="en-US" sz="4000" i="1" dirty="0" smtClean="0"/>
              <a:t>you</a:t>
            </a:r>
            <a:r>
              <a:rPr lang="en-US" sz="3200" dirty="0" smtClean="0"/>
              <a:t> help?</a:t>
            </a:r>
          </a:p>
          <a:p>
            <a:endParaRPr lang="en-US" dirty="0"/>
          </a:p>
        </p:txBody>
      </p:sp>
    </p:spTree>
    <p:extLst>
      <p:ext uri="{BB962C8B-B14F-4D97-AF65-F5344CB8AC3E}">
        <p14:creationId xmlns:p14="http://schemas.microsoft.com/office/powerpoint/2010/main" val="3701761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UNIT’s role in </a:t>
            </a:r>
            <a:br>
              <a:rPr lang="en-US" dirty="0" smtClean="0"/>
            </a:br>
            <a:r>
              <a:rPr lang="en-US" dirty="0" smtClean="0"/>
              <a:t>Growing Membership</a:t>
            </a:r>
            <a:endParaRPr lang="en-US" dirty="0"/>
          </a:p>
        </p:txBody>
      </p:sp>
      <p:sp>
        <p:nvSpPr>
          <p:cNvPr id="3" name="Content Placeholder 2"/>
          <p:cNvSpPr>
            <a:spLocks noGrp="1"/>
          </p:cNvSpPr>
          <p:nvPr>
            <p:ph sz="half" idx="1"/>
          </p:nvPr>
        </p:nvSpPr>
        <p:spPr/>
        <p:txBody>
          <a:bodyPr/>
          <a:lstStyle/>
          <a:p>
            <a:r>
              <a:rPr lang="en-US" dirty="0" smtClean="0"/>
              <a:t>Challenge #1</a:t>
            </a:r>
          </a:p>
          <a:p>
            <a:endParaRPr lang="en-US" dirty="0" smtClean="0"/>
          </a:p>
          <a:p>
            <a:r>
              <a:rPr lang="en-US" dirty="0" smtClean="0"/>
              <a:t>List positive things you and your unit/department can do to attract and retain members by helping veteran and military families.</a:t>
            </a:r>
            <a:endParaRPr lang="en-US" dirty="0"/>
          </a:p>
        </p:txBody>
      </p:sp>
      <p:sp>
        <p:nvSpPr>
          <p:cNvPr id="4" name="Content Placeholder 3"/>
          <p:cNvSpPr>
            <a:spLocks noGrp="1"/>
          </p:cNvSpPr>
          <p:nvPr>
            <p:ph sz="half" idx="2"/>
          </p:nvPr>
        </p:nvSpPr>
        <p:spPr/>
        <p:txBody>
          <a:bodyPr/>
          <a:lstStyle/>
          <a:p>
            <a:r>
              <a:rPr lang="en-US" dirty="0" smtClean="0"/>
              <a:t>Challenge #2</a:t>
            </a:r>
          </a:p>
          <a:p>
            <a:endParaRPr lang="en-US" dirty="0" smtClean="0"/>
          </a:p>
          <a:p>
            <a:r>
              <a:rPr lang="en-US" dirty="0" smtClean="0"/>
              <a:t>List some out-of-the-box ideas to ensure harmony and openness to new and different ideas and people…</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Theme2</Template>
  <TotalTime>4626</TotalTime>
  <Words>2723</Words>
  <Application>Microsoft Office PowerPoint</Application>
  <PresentationFormat>On-screen Show (4:3)</PresentationFormat>
  <Paragraphs>400</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Theme2</vt:lpstr>
      <vt:lpstr>The  Million Member Mile</vt:lpstr>
      <vt:lpstr>Our Vision</vt:lpstr>
      <vt:lpstr>Membership Stats Where we’ve been and where we are now </vt:lpstr>
      <vt:lpstr>Survey says….</vt:lpstr>
      <vt:lpstr>Ring…  Ring…  Ring…</vt:lpstr>
      <vt:lpstr>Centennial Plan    </vt:lpstr>
      <vt:lpstr>Steps to  Achieving a Million Members</vt:lpstr>
      <vt:lpstr>Attaining a Million Members</vt:lpstr>
      <vt:lpstr>The UNIT’s role in  Growing Membership</vt:lpstr>
      <vt:lpstr>Recruiting –   Advantages of Auxiliary Membership</vt:lpstr>
      <vt:lpstr>In this session we’ve…</vt:lpstr>
      <vt:lpstr>Resources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Houston, We Have a Problem</dc:title>
  <dc:creator>Mary Davis</dc:creator>
  <cp:lastModifiedBy>Colette Fike</cp:lastModifiedBy>
  <cp:revision>424</cp:revision>
  <cp:lastPrinted>2014-07-29T14:26:55Z</cp:lastPrinted>
  <dcterms:created xsi:type="dcterms:W3CDTF">2014-06-20T13:28:22Z</dcterms:created>
  <dcterms:modified xsi:type="dcterms:W3CDTF">2014-12-09T15:31:14Z</dcterms:modified>
</cp:coreProperties>
</file>